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5"/>
  </p:notesMasterIdLst>
  <p:handoutMasterIdLst>
    <p:handoutMasterId r:id="rId106"/>
  </p:handoutMasterIdLst>
  <p:sldIdLst>
    <p:sldId id="662" r:id="rId2"/>
    <p:sldId id="487" r:id="rId3"/>
    <p:sldId id="488" r:id="rId4"/>
    <p:sldId id="489" r:id="rId5"/>
    <p:sldId id="490" r:id="rId6"/>
    <p:sldId id="491" r:id="rId7"/>
    <p:sldId id="599" r:id="rId8"/>
    <p:sldId id="656" r:id="rId9"/>
    <p:sldId id="493" r:id="rId10"/>
    <p:sldId id="494" r:id="rId11"/>
    <p:sldId id="495" r:id="rId12"/>
    <p:sldId id="496" r:id="rId13"/>
    <p:sldId id="497" r:id="rId14"/>
    <p:sldId id="500" r:id="rId15"/>
    <p:sldId id="594" r:id="rId16"/>
    <p:sldId id="502" r:id="rId17"/>
    <p:sldId id="503" r:id="rId18"/>
    <p:sldId id="504" r:id="rId19"/>
    <p:sldId id="506" r:id="rId20"/>
    <p:sldId id="507" r:id="rId21"/>
    <p:sldId id="508" r:id="rId22"/>
    <p:sldId id="509" r:id="rId23"/>
    <p:sldId id="510" r:id="rId24"/>
    <p:sldId id="515" r:id="rId25"/>
    <p:sldId id="514" r:id="rId26"/>
    <p:sldId id="516" r:id="rId27"/>
    <p:sldId id="513" r:id="rId28"/>
    <p:sldId id="517" r:id="rId29"/>
    <p:sldId id="636" r:id="rId30"/>
    <p:sldId id="518" r:id="rId31"/>
    <p:sldId id="519" r:id="rId32"/>
    <p:sldId id="520" r:id="rId33"/>
    <p:sldId id="521" r:id="rId34"/>
    <p:sldId id="522" r:id="rId35"/>
    <p:sldId id="606" r:id="rId36"/>
    <p:sldId id="629" r:id="rId37"/>
    <p:sldId id="526" r:id="rId38"/>
    <p:sldId id="604" r:id="rId39"/>
    <p:sldId id="528" r:id="rId40"/>
    <p:sldId id="530" r:id="rId41"/>
    <p:sldId id="532" r:id="rId42"/>
    <p:sldId id="533" r:id="rId43"/>
    <p:sldId id="534" r:id="rId44"/>
    <p:sldId id="649" r:id="rId45"/>
    <p:sldId id="537" r:id="rId46"/>
    <p:sldId id="619" r:id="rId47"/>
    <p:sldId id="595" r:id="rId48"/>
    <p:sldId id="539" r:id="rId49"/>
    <p:sldId id="540" r:id="rId50"/>
    <p:sldId id="541" r:id="rId51"/>
    <p:sldId id="542" r:id="rId52"/>
    <p:sldId id="543" r:id="rId53"/>
    <p:sldId id="544" r:id="rId54"/>
    <p:sldId id="545" r:id="rId55"/>
    <p:sldId id="546" r:id="rId56"/>
    <p:sldId id="554" r:id="rId57"/>
    <p:sldId id="555" r:id="rId58"/>
    <p:sldId id="560" r:id="rId59"/>
    <p:sldId id="556" r:id="rId60"/>
    <p:sldId id="557" r:id="rId61"/>
    <p:sldId id="558" r:id="rId62"/>
    <p:sldId id="559" r:id="rId63"/>
    <p:sldId id="561" r:id="rId64"/>
    <p:sldId id="562" r:id="rId65"/>
    <p:sldId id="564" r:id="rId66"/>
    <p:sldId id="565" r:id="rId67"/>
    <p:sldId id="566" r:id="rId68"/>
    <p:sldId id="567" r:id="rId69"/>
    <p:sldId id="569" r:id="rId70"/>
    <p:sldId id="570" r:id="rId71"/>
    <p:sldId id="657" r:id="rId72"/>
    <p:sldId id="602" r:id="rId73"/>
    <p:sldId id="603" r:id="rId74"/>
    <p:sldId id="576" r:id="rId75"/>
    <p:sldId id="577" r:id="rId76"/>
    <p:sldId id="578" r:id="rId77"/>
    <p:sldId id="644" r:id="rId78"/>
    <p:sldId id="643" r:id="rId79"/>
    <p:sldId id="650" r:id="rId80"/>
    <p:sldId id="646" r:id="rId81"/>
    <p:sldId id="651" r:id="rId82"/>
    <p:sldId id="652" r:id="rId83"/>
    <p:sldId id="653" r:id="rId84"/>
    <p:sldId id="658" r:id="rId85"/>
    <p:sldId id="659" r:id="rId86"/>
    <p:sldId id="660" r:id="rId87"/>
    <p:sldId id="579" r:id="rId88"/>
    <p:sldId id="580" r:id="rId89"/>
    <p:sldId id="613" r:id="rId90"/>
    <p:sldId id="633" r:id="rId91"/>
    <p:sldId id="634" r:id="rId92"/>
    <p:sldId id="607" r:id="rId93"/>
    <p:sldId id="584" r:id="rId94"/>
    <p:sldId id="585" r:id="rId95"/>
    <p:sldId id="620" r:id="rId96"/>
    <p:sldId id="621" r:id="rId97"/>
    <p:sldId id="588" r:id="rId98"/>
    <p:sldId id="655" r:id="rId99"/>
    <p:sldId id="654" r:id="rId100"/>
    <p:sldId id="600" r:id="rId101"/>
    <p:sldId id="601" r:id="rId102"/>
    <p:sldId id="590" r:id="rId103"/>
    <p:sldId id="663" r:id="rId104"/>
  </p:sldIdLst>
  <p:sldSz cx="9144000" cy="6858000" type="screen4x3"/>
  <p:notesSz cx="7099300" cy="10234613"/>
  <p:defaultTextStyle>
    <a:defPPr>
      <a:defRPr lang="it-IT"/>
    </a:defPPr>
    <a:lvl1pPr algn="l" rtl="0" fontAlgn="base">
      <a:spcBef>
        <a:spcPct val="0"/>
      </a:spcBef>
      <a:spcAft>
        <a:spcPct val="0"/>
      </a:spcAft>
      <a:defRPr sz="3200" b="1" kern="1200">
        <a:solidFill>
          <a:schemeClr val="tx1"/>
        </a:solidFill>
        <a:latin typeface="Times New Roman" pitchFamily="18" charset="0"/>
        <a:ea typeface="+mn-ea"/>
        <a:cs typeface="+mn-cs"/>
      </a:defRPr>
    </a:lvl1pPr>
    <a:lvl2pPr marL="457200" algn="l" rtl="0" fontAlgn="base">
      <a:spcBef>
        <a:spcPct val="0"/>
      </a:spcBef>
      <a:spcAft>
        <a:spcPct val="0"/>
      </a:spcAft>
      <a:defRPr sz="3200" b="1" kern="1200">
        <a:solidFill>
          <a:schemeClr val="tx1"/>
        </a:solidFill>
        <a:latin typeface="Times New Roman" pitchFamily="18" charset="0"/>
        <a:ea typeface="+mn-ea"/>
        <a:cs typeface="+mn-cs"/>
      </a:defRPr>
    </a:lvl2pPr>
    <a:lvl3pPr marL="914400" algn="l" rtl="0" fontAlgn="base">
      <a:spcBef>
        <a:spcPct val="0"/>
      </a:spcBef>
      <a:spcAft>
        <a:spcPct val="0"/>
      </a:spcAft>
      <a:defRPr sz="3200" b="1" kern="1200">
        <a:solidFill>
          <a:schemeClr val="tx1"/>
        </a:solidFill>
        <a:latin typeface="Times New Roman" pitchFamily="18" charset="0"/>
        <a:ea typeface="+mn-ea"/>
        <a:cs typeface="+mn-cs"/>
      </a:defRPr>
    </a:lvl3pPr>
    <a:lvl4pPr marL="1371600" algn="l" rtl="0" fontAlgn="base">
      <a:spcBef>
        <a:spcPct val="0"/>
      </a:spcBef>
      <a:spcAft>
        <a:spcPct val="0"/>
      </a:spcAft>
      <a:defRPr sz="3200" b="1" kern="1200">
        <a:solidFill>
          <a:schemeClr val="tx1"/>
        </a:solidFill>
        <a:latin typeface="Times New Roman" pitchFamily="18" charset="0"/>
        <a:ea typeface="+mn-ea"/>
        <a:cs typeface="+mn-cs"/>
      </a:defRPr>
    </a:lvl4pPr>
    <a:lvl5pPr marL="1828800" algn="l" rtl="0" fontAlgn="base">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26C8AD"/>
    <a:srgbClr val="FF0066"/>
    <a:srgbClr val="777777"/>
    <a:srgbClr val="FFFF66"/>
    <a:srgbClr val="66FFCC"/>
    <a:srgbClr val="CCFF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snapToGrid="0">
      <p:cViewPr varScale="1">
        <p:scale>
          <a:sx n="88" d="100"/>
          <a:sy n="88" d="100"/>
        </p:scale>
        <p:origin x="-1062" y="-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3339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idx="2"/>
          </p:nvPr>
        </p:nvSpPr>
        <p:spPr bwMode="auto">
          <a:xfrm>
            <a:off x="1162050" y="774700"/>
            <a:ext cx="4775200" cy="3581400"/>
          </a:xfrm>
          <a:prstGeom prst="rect">
            <a:avLst/>
          </a:prstGeom>
          <a:noFill/>
          <a:ln w="12700">
            <a:noFill/>
            <a:miter lim="800000"/>
            <a:headEnd/>
            <a:tailEnd/>
          </a:ln>
        </p:spPr>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3314" name="Segnaposto note 2"/>
          <p:cNvSpPr>
            <a:spLocks noGrp="1"/>
          </p:cNvSpPr>
          <p:nvPr>
            <p:ph type="body" idx="1"/>
          </p:nvPr>
        </p:nvSpPr>
        <p:spPr bwMode="auto">
          <a:xfrm>
            <a:off x="709930" y="4861442"/>
            <a:ext cx="5679440" cy="4605576"/>
          </a:xfrm>
          <a:prstGeom prst="rect">
            <a:avLst/>
          </a:prstGeom>
          <a:noFill/>
        </p:spPr>
        <p:txBody>
          <a:bodyPr wrap="square" lIns="96597" tIns="48299" rIns="96597" bIns="48299" numCol="1" anchor="t" anchorCtr="0" compatLnSpc="1">
            <a:prstTxWarp prst="textNoShape">
              <a:avLst/>
            </a:prstTxWarp>
          </a:bodyPr>
          <a:lstStyle/>
          <a:p>
            <a:endParaRPr lang="it-IT" smtClean="0">
              <a:ea typeface="MS PGothic"/>
            </a:endParaRPr>
          </a:p>
        </p:txBody>
      </p:sp>
      <p:sp>
        <p:nvSpPr>
          <p:cNvPr id="13315" name="Segnaposto numero diapositiva 3"/>
          <p:cNvSpPr>
            <a:spLocks noGrp="1"/>
          </p:cNvSpPr>
          <p:nvPr>
            <p:ph type="sldNum" sz="quarter" idx="5"/>
          </p:nvPr>
        </p:nvSpPr>
        <p:spPr bwMode="auto">
          <a:xfrm>
            <a:off x="4021295" y="9721106"/>
            <a:ext cx="3076363" cy="511731"/>
          </a:xfrm>
          <a:prstGeom prst="rect">
            <a:avLst/>
          </a:prstGeom>
          <a:noFill/>
          <a:ln>
            <a:miter lim="800000"/>
            <a:headEnd/>
            <a:tailEnd/>
          </a:ln>
        </p:spPr>
        <p:txBody>
          <a:bodyPr lIns="96597" tIns="48299" rIns="96597" bIns="48299"/>
          <a:lstStyle/>
          <a:p>
            <a:fld id="{4532BC1B-9293-432B-A530-8452192B53B6}" type="slidenum">
              <a:rPr lang="it-IT" smtClean="0">
                <a:cs typeface="Arial" charset="0"/>
              </a:rPr>
              <a:pPr/>
              <a:t>1</a:t>
            </a:fld>
            <a:endParaRPr lang="it-IT"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egnaposto immagine diapositiva 1"/>
          <p:cNvSpPr>
            <a:spLocks noGrp="1" noRot="1" noChangeAspect="1" noTextEdit="1"/>
          </p:cNvSpPr>
          <p:nvPr>
            <p:ph type="sldImg"/>
          </p:nvPr>
        </p:nvSpPr>
        <p:spPr>
          <a:solidFill>
            <a:srgbClr val="FFFFFF"/>
          </a:solidFill>
          <a:ln>
            <a:solidFill>
              <a:srgbClr val="000000"/>
            </a:solidFill>
          </a:ln>
        </p:spPr>
      </p:sp>
      <p:sp>
        <p:nvSpPr>
          <p:cNvPr id="141315" name="Segnaposto note 2"/>
          <p:cNvSpPr>
            <a:spLocks noGrp="1"/>
          </p:cNvSpPr>
          <p:nvPr>
            <p:ph type="body" idx="1"/>
          </p:nvPr>
        </p:nvSpPr>
        <p:spPr bwMode="auto">
          <a:xfrm>
            <a:off x="709252" y="4861108"/>
            <a:ext cx="5680797" cy="4606575"/>
          </a:xfrm>
          <a:prstGeom prst="rect">
            <a:avLst/>
          </a:prstGeom>
          <a:noFill/>
          <a:ln>
            <a:miter lim="800000"/>
            <a:headEnd/>
            <a:tailEnd/>
          </a:ln>
        </p:spPr>
        <p:txBody>
          <a:bodyPr lIns="96597" tIns="48299" rIns="96597" bIns="48299"/>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noTextEdit="1"/>
          </p:cNvSpPr>
          <p:nvPr>
            <p:ph type="sldImg"/>
          </p:nvPr>
        </p:nvSpPr>
        <p:spPr>
          <a:solidFill>
            <a:srgbClr val="FFFFFF"/>
          </a:solidFill>
          <a:ln>
            <a:solidFill>
              <a:srgbClr val="000000"/>
            </a:solidFill>
          </a:ln>
        </p:spPr>
      </p:sp>
      <p:sp>
        <p:nvSpPr>
          <p:cNvPr id="142339" name="Rectangle 3"/>
          <p:cNvSpPr>
            <a:spLocks noGrp="1" noChangeArrowheads="1"/>
          </p:cNvSpPr>
          <p:nvPr>
            <p:ph type="body" idx="1"/>
          </p:nvPr>
        </p:nvSpPr>
        <p:spPr bwMode="auto">
          <a:xfrm>
            <a:off x="977341" y="4871090"/>
            <a:ext cx="5212488" cy="4631528"/>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noTextEdit="1"/>
          </p:cNvSpPr>
          <p:nvPr>
            <p:ph type="sldImg"/>
          </p:nvPr>
        </p:nvSpPr>
        <p:spPr>
          <a:solidFill>
            <a:srgbClr val="FFFFFF"/>
          </a:solidFill>
          <a:ln>
            <a:solidFill>
              <a:srgbClr val="000000"/>
            </a:solidFill>
          </a:ln>
        </p:spPr>
      </p:sp>
      <p:sp>
        <p:nvSpPr>
          <p:cNvPr id="132099" name="Rectangle 3"/>
          <p:cNvSpPr>
            <a:spLocks noGrp="1" noChangeArrowheads="1"/>
          </p:cNvSpPr>
          <p:nvPr>
            <p:ph type="body" idx="1"/>
          </p:nvPr>
        </p:nvSpPr>
        <p:spPr bwMode="auto">
          <a:xfrm>
            <a:off x="977341" y="4871090"/>
            <a:ext cx="5212488" cy="4631528"/>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noTextEdit="1"/>
          </p:cNvSpPr>
          <p:nvPr>
            <p:ph type="sldImg"/>
          </p:nvPr>
        </p:nvSpPr>
        <p:spPr>
          <a:solidFill>
            <a:srgbClr val="FFFFFF"/>
          </a:solidFill>
          <a:ln>
            <a:solidFill>
              <a:srgbClr val="000000"/>
            </a:solidFill>
          </a:ln>
        </p:spPr>
      </p:sp>
      <p:sp>
        <p:nvSpPr>
          <p:cNvPr id="133123" name="Rectangle 3"/>
          <p:cNvSpPr>
            <a:spLocks noGrp="1" noChangeArrowheads="1"/>
          </p:cNvSpPr>
          <p:nvPr>
            <p:ph type="body" idx="1"/>
          </p:nvPr>
        </p:nvSpPr>
        <p:spPr bwMode="auto">
          <a:xfrm>
            <a:off x="977341" y="4871090"/>
            <a:ext cx="5212488" cy="4631528"/>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Rot="1" noChangeArrowheads="1" noTextEdit="1"/>
          </p:cNvSpPr>
          <p:nvPr>
            <p:ph type="sldImg"/>
          </p:nvPr>
        </p:nvSpPr>
        <p:spPr>
          <a:xfrm>
            <a:off x="1162050" y="774700"/>
            <a:ext cx="4776788" cy="3581400"/>
          </a:xfrm>
          <a:noFill/>
          <a:ln>
            <a:solidFill>
              <a:srgbClr val="000000"/>
            </a:solidFill>
          </a:ln>
        </p:spPr>
      </p:sp>
      <p:sp>
        <p:nvSpPr>
          <p:cNvPr id="134147" name="Rectangle 3"/>
          <p:cNvSpPr>
            <a:spLocks noGrp="1" noChangeArrowheads="1"/>
          </p:cNvSpPr>
          <p:nvPr>
            <p:ph type="body" idx="1"/>
          </p:nvPr>
        </p:nvSpPr>
        <p:spPr bwMode="auto">
          <a:xfrm>
            <a:off x="709252" y="4861108"/>
            <a:ext cx="5680797" cy="4606575"/>
          </a:xfrm>
          <a:prstGeom prst="rect">
            <a:avLst/>
          </a:prstGeom>
          <a:noFill/>
          <a:ln>
            <a:solidFill>
              <a:srgbClr val="000000"/>
            </a:solidFill>
            <a:miter lim="800000"/>
            <a:headEnd/>
            <a:tailEnd/>
          </a:ln>
        </p:spPr>
        <p:txBody>
          <a:bodyPr lIns="96597" tIns="48299" rIns="96597" bIns="48299"/>
          <a:lstStyle/>
          <a:p>
            <a:pPr defTabSz="965972" eaLnBrk="1" hangingPunct="1">
              <a:spcBef>
                <a:spcPct val="0"/>
              </a:spcBef>
            </a:pPr>
            <a:endParaRPr lang="it-IT"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immagine diapositiva 1"/>
          <p:cNvSpPr>
            <a:spLocks noGrp="1" noRot="1" noChangeAspect="1" noTextEdit="1"/>
          </p:cNvSpPr>
          <p:nvPr>
            <p:ph type="sldImg"/>
          </p:nvPr>
        </p:nvSpPr>
        <p:spPr>
          <a:solidFill>
            <a:srgbClr val="FFFFFF"/>
          </a:solidFill>
          <a:ln>
            <a:solidFill>
              <a:srgbClr val="000000"/>
            </a:solidFill>
          </a:ln>
        </p:spPr>
      </p:sp>
      <p:sp>
        <p:nvSpPr>
          <p:cNvPr id="135171" name="Segnaposto note 2"/>
          <p:cNvSpPr>
            <a:spLocks noGrp="1"/>
          </p:cNvSpPr>
          <p:nvPr>
            <p:ph type="body" idx="1"/>
          </p:nvPr>
        </p:nvSpPr>
        <p:spPr bwMode="auto">
          <a:xfrm>
            <a:off x="709252" y="4861108"/>
            <a:ext cx="5680797" cy="4606575"/>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a:solidFill>
            <a:srgbClr val="FFFFFF"/>
          </a:solidFill>
          <a:ln>
            <a:solidFill>
              <a:srgbClr val="000000"/>
            </a:solidFill>
          </a:ln>
        </p:spPr>
      </p:sp>
      <p:sp>
        <p:nvSpPr>
          <p:cNvPr id="136195" name="Segnaposto note 2"/>
          <p:cNvSpPr>
            <a:spLocks noGrp="1"/>
          </p:cNvSpPr>
          <p:nvPr>
            <p:ph type="body" idx="1"/>
          </p:nvPr>
        </p:nvSpPr>
        <p:spPr bwMode="auto">
          <a:xfrm>
            <a:off x="709252" y="4861108"/>
            <a:ext cx="5680797" cy="4606575"/>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solidFill>
            <a:srgbClr val="FFFFFF"/>
          </a:solidFill>
          <a:ln>
            <a:solidFill>
              <a:srgbClr val="000000"/>
            </a:solidFill>
          </a:ln>
        </p:spPr>
      </p:sp>
      <p:sp>
        <p:nvSpPr>
          <p:cNvPr id="137219" name="Rectangle 3"/>
          <p:cNvSpPr>
            <a:spLocks noGrp="1" noChangeArrowheads="1"/>
          </p:cNvSpPr>
          <p:nvPr>
            <p:ph type="body" idx="1"/>
          </p:nvPr>
        </p:nvSpPr>
        <p:spPr bwMode="auto">
          <a:xfrm>
            <a:off x="977341" y="4871090"/>
            <a:ext cx="5212488" cy="4631528"/>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ChangeArrowheads="1" noTextEdit="1"/>
          </p:cNvSpPr>
          <p:nvPr>
            <p:ph type="sldImg"/>
          </p:nvPr>
        </p:nvSpPr>
        <p:spPr bwMode="auto">
          <a:xfrm>
            <a:off x="1162050" y="774700"/>
            <a:ext cx="4775200" cy="3581400"/>
          </a:xfrm>
          <a:prstGeom prst="rect">
            <a:avLst/>
          </a:prstGeom>
          <a:solidFill>
            <a:srgbClr val="FFFFFF"/>
          </a:solidFill>
          <a:ln>
            <a:solidFill>
              <a:srgbClr val="000000"/>
            </a:solidFill>
            <a:miter lim="800000"/>
            <a:headEnd/>
            <a:tailEnd/>
          </a:ln>
        </p:spPr>
      </p:sp>
      <p:sp>
        <p:nvSpPr>
          <p:cNvPr id="153603" name="Rectangle 1027"/>
          <p:cNvSpPr>
            <a:spLocks noGrp="1" noChangeArrowheads="1"/>
          </p:cNvSpPr>
          <p:nvPr>
            <p:ph type="body" idx="1"/>
          </p:nvPr>
        </p:nvSpPr>
        <p:spPr bwMode="auto">
          <a:xfrm>
            <a:off x="977341" y="4871090"/>
            <a:ext cx="5212488" cy="4631528"/>
          </a:xfrm>
          <a:prstGeom prst="rect">
            <a:avLst/>
          </a:prstGeom>
          <a:noFill/>
          <a:ln>
            <a:miter lim="800000"/>
            <a:headEnd/>
            <a:tailEnd/>
          </a:ln>
        </p:spPr>
        <p:txBody>
          <a:bodyPr lIns="96597" tIns="48299" rIns="96597" bIns="48299"/>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xfrm>
            <a:off x="990600" y="766763"/>
            <a:ext cx="5118100" cy="3838575"/>
          </a:xfrm>
          <a:solidFill>
            <a:srgbClr val="FFFFFF"/>
          </a:solidFill>
          <a:ln>
            <a:solidFill>
              <a:srgbClr val="000000"/>
            </a:solidFill>
          </a:ln>
        </p:spPr>
      </p:sp>
      <p:sp>
        <p:nvSpPr>
          <p:cNvPr id="139267" name="Rectangle 3"/>
          <p:cNvSpPr>
            <a:spLocks noChangeArrowheads="1"/>
          </p:cNvSpPr>
          <p:nvPr>
            <p:ph type="body" idx="1"/>
          </p:nvPr>
        </p:nvSpPr>
        <p:spPr bwMode="auto">
          <a:xfrm>
            <a:off x="709252" y="4861108"/>
            <a:ext cx="5680797" cy="4606575"/>
          </a:xfrm>
          <a:prstGeom prst="rect">
            <a:avLst/>
          </a:prstGeom>
          <a:solidFill>
            <a:srgbClr val="FFFFFF"/>
          </a:solidFill>
          <a:ln>
            <a:solidFill>
              <a:srgbClr val="000000"/>
            </a:solidFill>
            <a:miter lim="800000"/>
            <a:headEnd/>
            <a:tailEnd/>
          </a:ln>
        </p:spPr>
        <p:txBody>
          <a:bodyPr lIns="96597" tIns="48299" rIns="96597" bIns="48299"/>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p:bg>
      <p:bgPr>
        <a:blipFill dpi="0" rotWithShape="0">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570480" y="3962399"/>
            <a:ext cx="6426375" cy="956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it-IT" sz="3600" b="1" kern="1200" dirty="0">
                <a:solidFill>
                  <a:srgbClr val="C00000"/>
                </a:solidFill>
                <a:latin typeface="AmerType Md BT"/>
                <a:ea typeface="MS PGothic"/>
                <a:cs typeface="MS PGothic"/>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2600960" y="4973320"/>
            <a:ext cx="6400800" cy="1752600"/>
          </a:xfrm>
          <a:prstGeom prst="rect">
            <a:avLst/>
          </a:prstGeom>
        </p:spPr>
        <p:txBody>
          <a:bodyPr/>
          <a:lstStyle>
            <a:lvl1pPr marL="0" indent="0" algn="ctr">
              <a:buNone/>
              <a:defRPr>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dirty="0" smtClean="0"/>
              <a:t>Fare clic per modificare lo stile del sottotitolo dello schema</a:t>
            </a:r>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clusioni">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529840" y="4201160"/>
            <a:ext cx="6400800" cy="1752600"/>
          </a:xfrm>
          <a:prstGeom prst="rect">
            <a:avLst/>
          </a:prstGeom>
        </p:spPr>
        <p:txBody>
          <a:bodyPr anchor="ctr"/>
          <a:lstStyle>
            <a:lvl1pPr marL="0" indent="0" algn="ctr">
              <a:buNone/>
              <a:defRPr>
                <a:solidFill>
                  <a:srgbClr val="FFFFFF"/>
                </a:solidFill>
                <a:latin typeface="Clarendon"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81050" y="0"/>
            <a:ext cx="7011670" cy="679160"/>
          </a:xfrm>
          <a:prstGeom prst="rect">
            <a:avLst/>
          </a:prstGeom>
        </p:spPr>
        <p:txBody>
          <a:bodyPr/>
          <a:lstStyle/>
          <a:p>
            <a:r>
              <a:rPr lang="it-IT" dirty="0" smtClean="0"/>
              <a:t>FARE CLIC PER MODIFICARE LO STILE DEL TITOLO</a:t>
            </a:r>
            <a:endParaRPr lang="it-IT" dirty="0"/>
          </a:p>
        </p:txBody>
      </p:sp>
      <p:sp>
        <p:nvSpPr>
          <p:cNvPr id="7"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8"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lvl1pPr>
              <a:buClr>
                <a:srgbClr val="C00000"/>
              </a:buClr>
              <a:buSzPct val="130000"/>
              <a:defRPr sz="1800">
                <a:solidFill>
                  <a:srgbClr val="13437C"/>
                </a:solidFill>
                <a:latin typeface="Clarendon" pitchFamily="2" charset="0"/>
              </a:defRPr>
            </a:lvl1pPr>
            <a:lvl2pPr>
              <a:buClr>
                <a:srgbClr val="C00000"/>
              </a:buClr>
              <a:buSzPct val="130000"/>
              <a:defRPr sz="1800">
                <a:solidFill>
                  <a:srgbClr val="13437C"/>
                </a:solidFill>
                <a:latin typeface="Clarendon" pitchFamily="2" charset="0"/>
              </a:defRPr>
            </a:lvl2pPr>
            <a:lvl3pPr>
              <a:buClr>
                <a:srgbClr val="C00000"/>
              </a:buClr>
              <a:buSzPct val="130000"/>
              <a:defRPr sz="1800">
                <a:solidFill>
                  <a:srgbClr val="13437C"/>
                </a:solidFill>
                <a:latin typeface="Clarendon" pitchFamily="2" charset="0"/>
              </a:defRPr>
            </a:lvl3pPr>
            <a:lvl4pPr>
              <a:buClr>
                <a:srgbClr val="C00000"/>
              </a:buClr>
              <a:buSzPct val="130000"/>
              <a:defRPr sz="1800">
                <a:solidFill>
                  <a:srgbClr val="13437C"/>
                </a:solidFill>
                <a:latin typeface="Clarendon" pitchFamily="2" charset="0"/>
              </a:defRPr>
            </a:lvl4pPr>
            <a:lvl5pPr>
              <a:buClr>
                <a:srgbClr val="C00000"/>
              </a:buClr>
              <a:buSzPct val="130000"/>
              <a:defRPr sz="1800">
                <a:solidFill>
                  <a:srgbClr val="13437C"/>
                </a:solidFill>
                <a:latin typeface="Clarendon" pitchFamily="2"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Titolo 1"/>
          <p:cNvSpPr>
            <a:spLocks noGrp="1"/>
          </p:cNvSpPr>
          <p:nvPr>
            <p:ph type="title" hasCustomPrompt="1"/>
          </p:nvPr>
        </p:nvSpPr>
        <p:spPr>
          <a:xfrm>
            <a:off x="781050" y="0"/>
            <a:ext cx="7011670" cy="679160"/>
          </a:xfrm>
          <a:prstGeom prst="rect">
            <a:avLst/>
          </a:prstGeom>
        </p:spPr>
        <p:txBody>
          <a:bodyPr/>
          <a:lstStyle/>
          <a:p>
            <a:r>
              <a:rPr lang="it-IT" dirty="0" smtClean="0"/>
              <a:t>FARE CLIC PER MODIFICARE LO STILE DEL TITOLO</a:t>
            </a:r>
            <a:endParaRPr lang="it-IT" dirty="0"/>
          </a:p>
        </p:txBody>
      </p:sp>
      <p:sp>
        <p:nvSpPr>
          <p:cNvPr id="6"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9"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600200"/>
            <a:ext cx="4038600" cy="4525963"/>
          </a:xfrm>
          <a:prstGeom prst="rect">
            <a:avLst/>
          </a:prstGeom>
        </p:spPr>
        <p:txBody>
          <a:bodyPr/>
          <a:lstStyle>
            <a:lvl1pPr>
              <a:buClr>
                <a:srgbClr val="C00000"/>
              </a:buClr>
              <a:buSzPct val="130000"/>
              <a:defRPr sz="1800">
                <a:solidFill>
                  <a:srgbClr val="13437C"/>
                </a:solidFill>
                <a:latin typeface="Clarendon" pitchFamily="2" charset="0"/>
              </a:defRPr>
            </a:lvl1pPr>
            <a:lvl2pPr>
              <a:buClr>
                <a:srgbClr val="C00000"/>
              </a:buClr>
              <a:buSzPct val="130000"/>
              <a:defRPr sz="1800">
                <a:solidFill>
                  <a:srgbClr val="13437C"/>
                </a:solidFill>
                <a:latin typeface="Clarendon" pitchFamily="2" charset="0"/>
              </a:defRPr>
            </a:lvl2pPr>
            <a:lvl3pPr>
              <a:buClr>
                <a:srgbClr val="C00000"/>
              </a:buClr>
              <a:buSzPct val="130000"/>
              <a:defRPr sz="1800">
                <a:solidFill>
                  <a:srgbClr val="13437C"/>
                </a:solidFill>
                <a:latin typeface="Clarendon" pitchFamily="2" charset="0"/>
              </a:defRPr>
            </a:lvl3pPr>
            <a:lvl4pPr>
              <a:buClr>
                <a:srgbClr val="C00000"/>
              </a:buClr>
              <a:buSzPct val="130000"/>
              <a:defRPr sz="1800">
                <a:solidFill>
                  <a:srgbClr val="13437C"/>
                </a:solidFill>
                <a:latin typeface="Clarendon" pitchFamily="2" charset="0"/>
              </a:defRPr>
            </a:lvl4pPr>
            <a:lvl5pPr>
              <a:buClr>
                <a:srgbClr val="C00000"/>
              </a:buClr>
              <a:buSzPct val="130000"/>
              <a:defRPr sz="1800">
                <a:solidFill>
                  <a:srgbClr val="13437C"/>
                </a:solidFill>
                <a:latin typeface="Clarendon" pitchFamily="2"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buClr>
                <a:srgbClr val="C00000"/>
              </a:buClr>
              <a:buSzPct val="130000"/>
              <a:defRPr sz="1800">
                <a:solidFill>
                  <a:srgbClr val="13437C"/>
                </a:solidFill>
                <a:latin typeface="Clarendon" pitchFamily="2" charset="0"/>
              </a:defRPr>
            </a:lvl1pPr>
            <a:lvl2pPr>
              <a:buClr>
                <a:srgbClr val="C00000"/>
              </a:buClr>
              <a:buSzPct val="130000"/>
              <a:defRPr sz="1800">
                <a:solidFill>
                  <a:srgbClr val="13437C"/>
                </a:solidFill>
                <a:latin typeface="Clarendon" pitchFamily="2" charset="0"/>
              </a:defRPr>
            </a:lvl2pPr>
            <a:lvl3pPr>
              <a:buClr>
                <a:srgbClr val="C00000"/>
              </a:buClr>
              <a:buSzPct val="130000"/>
              <a:defRPr sz="1800">
                <a:solidFill>
                  <a:srgbClr val="13437C"/>
                </a:solidFill>
                <a:latin typeface="Clarendon" pitchFamily="2" charset="0"/>
              </a:defRPr>
            </a:lvl3pPr>
            <a:lvl4pPr>
              <a:buClr>
                <a:srgbClr val="C00000"/>
              </a:buClr>
              <a:buSzPct val="130000"/>
              <a:defRPr sz="1800">
                <a:solidFill>
                  <a:srgbClr val="13437C"/>
                </a:solidFill>
                <a:latin typeface="Clarendon" pitchFamily="2" charset="0"/>
              </a:defRPr>
            </a:lvl4pPr>
            <a:lvl5pPr>
              <a:buClr>
                <a:srgbClr val="C00000"/>
              </a:buClr>
              <a:buSzPct val="130000"/>
              <a:defRPr sz="1800">
                <a:solidFill>
                  <a:srgbClr val="13437C"/>
                </a:solidFill>
                <a:latin typeface="Clarendon" pitchFamily="2" charset="0"/>
              </a:defRPr>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Titolo 1"/>
          <p:cNvSpPr>
            <a:spLocks noGrp="1"/>
          </p:cNvSpPr>
          <p:nvPr>
            <p:ph type="title" hasCustomPrompt="1"/>
          </p:nvPr>
        </p:nvSpPr>
        <p:spPr>
          <a:xfrm>
            <a:off x="781050" y="0"/>
            <a:ext cx="7011670" cy="679160"/>
          </a:xfrm>
          <a:prstGeom prst="rect">
            <a:avLst/>
          </a:prstGeom>
        </p:spPr>
        <p:txBody>
          <a:bodyPr/>
          <a:lstStyle/>
          <a:p>
            <a:r>
              <a:rPr lang="it-IT" dirty="0" smtClean="0"/>
              <a:t>FARE CLIC PER MODIFICARE LO STILE DEL TITOLO</a:t>
            </a:r>
            <a:endParaRPr lang="it-IT" dirty="0"/>
          </a:p>
        </p:txBody>
      </p:sp>
      <p:sp>
        <p:nvSpPr>
          <p:cNvPr id="7"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8"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1600" b="1">
                <a:solidFill>
                  <a:srgbClr val="13437C"/>
                </a:solidFill>
                <a:latin typeface="Clarendo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buClr>
                <a:srgbClr val="C00000"/>
              </a:buClr>
              <a:buSzPct val="130000"/>
              <a:defRPr sz="1600">
                <a:solidFill>
                  <a:srgbClr val="13437C"/>
                </a:solidFill>
                <a:latin typeface="Clarendon" pitchFamily="2" charset="0"/>
              </a:defRPr>
            </a:lvl1pPr>
            <a:lvl2pPr>
              <a:buClr>
                <a:srgbClr val="C00000"/>
              </a:buClr>
              <a:buSzPct val="130000"/>
              <a:defRPr sz="1600">
                <a:solidFill>
                  <a:srgbClr val="13437C"/>
                </a:solidFill>
                <a:latin typeface="Clarendon" pitchFamily="2" charset="0"/>
              </a:defRPr>
            </a:lvl2pPr>
            <a:lvl3pPr>
              <a:buClr>
                <a:srgbClr val="C00000"/>
              </a:buClr>
              <a:buSzPct val="130000"/>
              <a:defRPr sz="1600">
                <a:solidFill>
                  <a:srgbClr val="13437C"/>
                </a:solidFill>
                <a:latin typeface="Clarendon" pitchFamily="2" charset="0"/>
              </a:defRPr>
            </a:lvl3pPr>
            <a:lvl4pPr>
              <a:buClr>
                <a:srgbClr val="C00000"/>
              </a:buClr>
              <a:buSzPct val="130000"/>
              <a:defRPr sz="1600">
                <a:solidFill>
                  <a:srgbClr val="13437C"/>
                </a:solidFill>
                <a:latin typeface="Clarendon" pitchFamily="2" charset="0"/>
              </a:defRPr>
            </a:lvl4pPr>
            <a:lvl5pPr>
              <a:buClr>
                <a:srgbClr val="C00000"/>
              </a:buClr>
              <a:buSzPct val="130000"/>
              <a:defRPr sz="1600">
                <a:solidFill>
                  <a:srgbClr val="13437C"/>
                </a:solidFill>
                <a:latin typeface="Clarendon" pitchFamily="2" charset="0"/>
              </a:defRPr>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1600" b="1">
                <a:solidFill>
                  <a:srgbClr val="13437C"/>
                </a:solidFill>
                <a:latin typeface="Clarendon"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buClr>
                <a:srgbClr val="C00000"/>
              </a:buClr>
              <a:buSzPct val="130000"/>
              <a:defRPr sz="1600">
                <a:solidFill>
                  <a:srgbClr val="13437C"/>
                </a:solidFill>
                <a:latin typeface="Clarendon" pitchFamily="2" charset="0"/>
              </a:defRPr>
            </a:lvl1pPr>
            <a:lvl2pPr>
              <a:buClr>
                <a:srgbClr val="C00000"/>
              </a:buClr>
              <a:buSzPct val="130000"/>
              <a:defRPr sz="1600">
                <a:solidFill>
                  <a:srgbClr val="13437C"/>
                </a:solidFill>
                <a:latin typeface="Clarendon" pitchFamily="2" charset="0"/>
              </a:defRPr>
            </a:lvl2pPr>
            <a:lvl3pPr>
              <a:buClr>
                <a:srgbClr val="C00000"/>
              </a:buClr>
              <a:buSzPct val="130000"/>
              <a:defRPr sz="1600">
                <a:solidFill>
                  <a:srgbClr val="13437C"/>
                </a:solidFill>
                <a:latin typeface="Clarendon" pitchFamily="2" charset="0"/>
              </a:defRPr>
            </a:lvl3pPr>
            <a:lvl4pPr>
              <a:buClr>
                <a:srgbClr val="C00000"/>
              </a:buClr>
              <a:buSzPct val="130000"/>
              <a:defRPr sz="1600">
                <a:solidFill>
                  <a:srgbClr val="13437C"/>
                </a:solidFill>
                <a:latin typeface="Clarendon" pitchFamily="2" charset="0"/>
              </a:defRPr>
            </a:lvl4pPr>
            <a:lvl5pPr>
              <a:buClr>
                <a:srgbClr val="C00000"/>
              </a:buClr>
              <a:buSzPct val="130000"/>
              <a:defRPr sz="1600">
                <a:solidFill>
                  <a:srgbClr val="13437C"/>
                </a:solidFill>
                <a:latin typeface="Clarendon" pitchFamily="2" charset="0"/>
              </a:defRPr>
            </a:lvl5pPr>
            <a:lvl6pPr>
              <a:defRPr sz="1600"/>
            </a:lvl6pPr>
            <a:lvl7pPr>
              <a:defRPr sz="1600"/>
            </a:lvl7pPr>
            <a:lvl8pPr>
              <a:defRPr sz="1600"/>
            </a:lvl8pPr>
            <a:lvl9pPr>
              <a:defRPr sz="16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Titolo 1"/>
          <p:cNvSpPr>
            <a:spLocks noGrp="1"/>
          </p:cNvSpPr>
          <p:nvPr>
            <p:ph type="title" hasCustomPrompt="1"/>
          </p:nvPr>
        </p:nvSpPr>
        <p:spPr>
          <a:xfrm>
            <a:off x="781050" y="0"/>
            <a:ext cx="7011670" cy="679160"/>
          </a:xfrm>
          <a:prstGeom prst="rect">
            <a:avLst/>
          </a:prstGeom>
        </p:spPr>
        <p:txBody>
          <a:bodyPr/>
          <a:lstStyle/>
          <a:p>
            <a:r>
              <a:rPr lang="it-IT" dirty="0" smtClean="0"/>
              <a:t>FARE CLIC PER MODIFICARE LO STILE DEL TITOLO</a:t>
            </a:r>
            <a:endParaRPr lang="it-IT" dirty="0"/>
          </a:p>
        </p:txBody>
      </p:sp>
      <p:sp>
        <p:nvSpPr>
          <p:cNvPr id="9" name="Segnaposto numero diapositiva 4"/>
          <p:cNvSpPr>
            <a:spLocks noGrp="1"/>
          </p:cNvSpPr>
          <p:nvPr>
            <p:ph type="sldNum" sz="quarter" idx="10"/>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12" name="Segnaposto piè di pagina 6"/>
          <p:cNvSpPr>
            <a:spLocks noGrp="1"/>
          </p:cNvSpPr>
          <p:nvPr>
            <p:ph type="ftr" sz="quarter" idx="11"/>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8"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9"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935038"/>
            <a:ext cx="8229600" cy="5191125"/>
          </a:xfrm>
          <a:prstGeom prst="rect">
            <a:avLst/>
          </a:prstGeom>
        </p:spPr>
        <p:txBody>
          <a:bodyPr/>
          <a:lstStyle>
            <a:lvl1pPr>
              <a:buClr>
                <a:srgbClr val="C00000"/>
              </a:buClr>
              <a:buSzPct val="130000"/>
              <a:defRPr sz="1800">
                <a:solidFill>
                  <a:srgbClr val="13437C"/>
                </a:solidFill>
                <a:latin typeface="Clarendon" pitchFamily="2" charset="0"/>
              </a:defRPr>
            </a:lvl1pPr>
            <a:lvl2pPr>
              <a:buClr>
                <a:srgbClr val="C00000"/>
              </a:buClr>
              <a:buSzPct val="130000"/>
              <a:defRPr sz="1800">
                <a:solidFill>
                  <a:srgbClr val="13437C"/>
                </a:solidFill>
                <a:latin typeface="Clarendon" pitchFamily="2" charset="0"/>
              </a:defRPr>
            </a:lvl2pPr>
            <a:lvl3pPr>
              <a:buClr>
                <a:srgbClr val="C00000"/>
              </a:buClr>
              <a:buSzPct val="130000"/>
              <a:defRPr sz="1800">
                <a:solidFill>
                  <a:srgbClr val="13437C"/>
                </a:solidFill>
                <a:latin typeface="Clarendon" pitchFamily="2" charset="0"/>
              </a:defRPr>
            </a:lvl3pPr>
            <a:lvl4pPr>
              <a:buClr>
                <a:srgbClr val="C00000"/>
              </a:buClr>
              <a:buSzPct val="130000"/>
              <a:defRPr sz="1800">
                <a:solidFill>
                  <a:srgbClr val="13437C"/>
                </a:solidFill>
                <a:latin typeface="Clarendon" pitchFamily="2" charset="0"/>
              </a:defRPr>
            </a:lvl4pPr>
            <a:lvl5pPr>
              <a:buClr>
                <a:srgbClr val="C00000"/>
              </a:buClr>
              <a:buSzPct val="130000"/>
              <a:defRPr sz="1800">
                <a:solidFill>
                  <a:srgbClr val="13437C"/>
                </a:solidFill>
                <a:latin typeface="Clarendon" pitchFamily="2" charset="0"/>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7"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8"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sp>
        <p:nvSpPr>
          <p:cNvPr id="8" name="Segnaposto numero diapositiva 4"/>
          <p:cNvSpPr>
            <a:spLocks noGrp="1"/>
          </p:cNvSpPr>
          <p:nvPr>
            <p:ph type="sldNum" sz="quarter" idx="4"/>
          </p:nvPr>
        </p:nvSpPr>
        <p:spPr>
          <a:xfrm>
            <a:off x="6725920" y="6559550"/>
            <a:ext cx="2346960" cy="365125"/>
          </a:xfrm>
          <a:prstGeom prst="rect">
            <a:avLst/>
          </a:prstGeom>
        </p:spPr>
        <p:txBody>
          <a:bodyPr vert="horz" lIns="91440" tIns="45720" rIns="91440" bIns="45720" rtlCol="0" anchor="ctr"/>
          <a:lstStyle>
            <a:lvl1pPr algn="r">
              <a:defRPr sz="1800" b="0">
                <a:solidFill>
                  <a:srgbClr val="FFFFFF"/>
                </a:solidFill>
                <a:latin typeface="Clarendon" pitchFamily="2" charset="0"/>
              </a:defRPr>
            </a:lvl1pPr>
          </a:lstStyle>
          <a:p>
            <a:fld id="{727900B2-336A-46FE-9A0B-0A54CDA181B0}" type="slidenum">
              <a:rPr lang="it-IT" smtClean="0"/>
              <a:pPr/>
              <a:t>‹N›</a:t>
            </a:fld>
            <a:endParaRPr lang="it-IT" dirty="0"/>
          </a:p>
        </p:txBody>
      </p:sp>
      <p:sp>
        <p:nvSpPr>
          <p:cNvPr id="9" name="Segnaposto piè di pagina 6"/>
          <p:cNvSpPr>
            <a:spLocks noGrp="1"/>
          </p:cNvSpPr>
          <p:nvPr>
            <p:ph type="ftr" sz="quarter" idx="3"/>
          </p:nvPr>
        </p:nvSpPr>
        <p:spPr>
          <a:xfrm>
            <a:off x="5481320" y="6655435"/>
            <a:ext cx="3124200" cy="365125"/>
          </a:xfrm>
          <a:prstGeom prst="rect">
            <a:avLst/>
          </a:prstGeom>
        </p:spPr>
        <p:txBody>
          <a:bodyPr vert="horz" lIns="91440" tIns="45720" rIns="91440" bIns="45720" rtlCol="0" anchor="ctr"/>
          <a:lstStyle>
            <a:lvl1pPr algn="ctr">
              <a:defRPr sz="1400" b="0">
                <a:solidFill>
                  <a:srgbClr val="FFFFFF"/>
                </a:solidFill>
                <a:latin typeface="Clarendon" pitchFamily="2" charset="0"/>
              </a:defRPr>
            </a:lvl1pPr>
          </a:lstStyle>
          <a:p>
            <a:r>
              <a:rPr lang="it-IT" dirty="0" smtClean="0"/>
              <a:t>© 2011 PROGETTO LIBRA • www.progetto-aria.it •</a:t>
            </a:r>
            <a:endParaRPr lang="it-IT"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dt="0"/>
  <p:txStyles>
    <p:titleStyle>
      <a:lvl1pPr algn="l" defTabSz="784225" rtl="0" eaLnBrk="0" fontAlgn="base" hangingPunct="0">
        <a:lnSpc>
          <a:spcPct val="85000"/>
        </a:lnSpc>
        <a:spcBef>
          <a:spcPct val="0"/>
        </a:spcBef>
        <a:spcAft>
          <a:spcPct val="0"/>
        </a:spcAft>
        <a:defRPr sz="2400" b="1">
          <a:solidFill>
            <a:srgbClr val="C73624"/>
          </a:solidFill>
          <a:latin typeface="Clarendon" pitchFamily="2" charset="0"/>
          <a:ea typeface="+mj-ea"/>
          <a:cs typeface="+mj-cs"/>
        </a:defRPr>
      </a:lvl1pPr>
      <a:lvl2pPr algn="ctr" defTabSz="784225" rtl="0" eaLnBrk="0" fontAlgn="base" hangingPunct="0">
        <a:lnSpc>
          <a:spcPct val="85000"/>
        </a:lnSpc>
        <a:spcBef>
          <a:spcPct val="0"/>
        </a:spcBef>
        <a:spcAft>
          <a:spcPct val="0"/>
        </a:spcAft>
        <a:defRPr sz="3700" b="1">
          <a:solidFill>
            <a:schemeClr val="tx2"/>
          </a:solidFill>
          <a:latin typeface="Arial" charset="0"/>
        </a:defRPr>
      </a:lvl2pPr>
      <a:lvl3pPr algn="ctr" defTabSz="784225" rtl="0" eaLnBrk="0" fontAlgn="base" hangingPunct="0">
        <a:lnSpc>
          <a:spcPct val="85000"/>
        </a:lnSpc>
        <a:spcBef>
          <a:spcPct val="0"/>
        </a:spcBef>
        <a:spcAft>
          <a:spcPct val="0"/>
        </a:spcAft>
        <a:defRPr sz="3700" b="1">
          <a:solidFill>
            <a:schemeClr val="tx2"/>
          </a:solidFill>
          <a:latin typeface="Arial" charset="0"/>
        </a:defRPr>
      </a:lvl3pPr>
      <a:lvl4pPr algn="ctr" defTabSz="784225" rtl="0" eaLnBrk="0" fontAlgn="base" hangingPunct="0">
        <a:lnSpc>
          <a:spcPct val="85000"/>
        </a:lnSpc>
        <a:spcBef>
          <a:spcPct val="0"/>
        </a:spcBef>
        <a:spcAft>
          <a:spcPct val="0"/>
        </a:spcAft>
        <a:defRPr sz="3700" b="1">
          <a:solidFill>
            <a:schemeClr val="tx2"/>
          </a:solidFill>
          <a:latin typeface="Arial" charset="0"/>
        </a:defRPr>
      </a:lvl4pPr>
      <a:lvl5pPr algn="ctr" defTabSz="784225" rtl="0" eaLnBrk="0" fontAlgn="base" hangingPunct="0">
        <a:lnSpc>
          <a:spcPct val="85000"/>
        </a:lnSpc>
        <a:spcBef>
          <a:spcPct val="0"/>
        </a:spcBef>
        <a:spcAft>
          <a:spcPct val="0"/>
        </a:spcAft>
        <a:defRPr sz="3700" b="1">
          <a:solidFill>
            <a:schemeClr val="tx2"/>
          </a:solidFill>
          <a:latin typeface="Arial" charset="0"/>
        </a:defRPr>
      </a:lvl5pPr>
      <a:lvl6pPr marL="457200" algn="ctr" defTabSz="784225" rtl="0" eaLnBrk="0" fontAlgn="base" hangingPunct="0">
        <a:lnSpc>
          <a:spcPct val="85000"/>
        </a:lnSpc>
        <a:spcBef>
          <a:spcPct val="0"/>
        </a:spcBef>
        <a:spcAft>
          <a:spcPct val="0"/>
        </a:spcAft>
        <a:defRPr sz="3700" b="1">
          <a:solidFill>
            <a:schemeClr val="tx2"/>
          </a:solidFill>
          <a:latin typeface="Arial" charset="0"/>
        </a:defRPr>
      </a:lvl6pPr>
      <a:lvl7pPr marL="914400" algn="ctr" defTabSz="784225" rtl="0" eaLnBrk="0" fontAlgn="base" hangingPunct="0">
        <a:lnSpc>
          <a:spcPct val="85000"/>
        </a:lnSpc>
        <a:spcBef>
          <a:spcPct val="0"/>
        </a:spcBef>
        <a:spcAft>
          <a:spcPct val="0"/>
        </a:spcAft>
        <a:defRPr sz="3700" b="1">
          <a:solidFill>
            <a:schemeClr val="tx2"/>
          </a:solidFill>
          <a:latin typeface="Arial" charset="0"/>
        </a:defRPr>
      </a:lvl7pPr>
      <a:lvl8pPr marL="1371600" algn="ctr" defTabSz="784225" rtl="0" eaLnBrk="0" fontAlgn="base" hangingPunct="0">
        <a:lnSpc>
          <a:spcPct val="85000"/>
        </a:lnSpc>
        <a:spcBef>
          <a:spcPct val="0"/>
        </a:spcBef>
        <a:spcAft>
          <a:spcPct val="0"/>
        </a:spcAft>
        <a:defRPr sz="3700" b="1">
          <a:solidFill>
            <a:schemeClr val="tx2"/>
          </a:solidFill>
          <a:latin typeface="Arial" charset="0"/>
        </a:defRPr>
      </a:lvl8pPr>
      <a:lvl9pPr marL="1828800" algn="ctr" defTabSz="784225" rtl="0" eaLnBrk="0" fontAlgn="base" hangingPunct="0">
        <a:lnSpc>
          <a:spcPct val="85000"/>
        </a:lnSpc>
        <a:spcBef>
          <a:spcPct val="0"/>
        </a:spcBef>
        <a:spcAft>
          <a:spcPct val="0"/>
        </a:spcAft>
        <a:defRPr sz="3700" b="1">
          <a:solidFill>
            <a:schemeClr val="tx2"/>
          </a:solidFill>
          <a:latin typeface="Arial"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it/imgres?imgurl=http://www.cscq.ch/img/logoWHO.gif&amp;imgrefurl=http://www.cscq.ch/i/cscq_i/cscq_indice_p.htm&amp;h=1576&amp;w=1648&amp;sz=52&amp;hl=it&amp;start=16&amp;sig2=XJcVL9288wFsYDrilRLvBQ&amp;tbnid=_jMuX5Ura-wtqM:&amp;tbnh=143&amp;tbnw=150&amp;ei=PcRnRpb2CZGm0gTP0djNBg&amp;prev=/images?q=who&amp;gbv=2&amp;svnum=10&amp;hl=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sciencedirect.com/science?_ob=MiamiCaptionURL&amp;_method=retrieve&amp;_udi=B6WH4-51D2671-4&amp;_image=B6WH4-51D2671-4-6&amp;_ba=&amp;_user=606241&amp;_coverDate=12%2F31%2F2010&amp;_rdoc=1&amp;_fmt=full&amp;_orig=search&amp;_cdi=6840&amp;_pii=S009167491001417X&amp;view=c&amp;_isHiQual=Y&amp;_acct=C000031438&amp;_version=1&amp;_urlVersion=0&amp;_userid=606241&amp;md5=820e4e98827116a4b827a14c89a72bdb" TargetMode="Externa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olo 1"/>
          <p:cNvSpPr>
            <a:spLocks noGrp="1"/>
          </p:cNvSpPr>
          <p:nvPr>
            <p:ph type="ctrTitle"/>
          </p:nvPr>
        </p:nvSpPr>
        <p:spPr>
          <a:xfrm>
            <a:off x="2570480" y="4136575"/>
            <a:ext cx="6426375" cy="956441"/>
          </a:xfrm>
        </p:spPr>
        <p:txBody>
          <a:bodyPr/>
          <a:lstStyle/>
          <a:p>
            <a:r>
              <a:rPr lang="it-IT" dirty="0" smtClean="0"/>
              <a:t>PROGETTO MONDIALE ARIA 2011</a:t>
            </a:r>
            <a:endParaRPr lang="it-IT" dirty="0" smtClean="0"/>
          </a:p>
        </p:txBody>
      </p:sp>
      <p:sp>
        <p:nvSpPr>
          <p:cNvPr id="12290" name="Sottotitolo 2"/>
          <p:cNvSpPr>
            <a:spLocks noGrp="1"/>
          </p:cNvSpPr>
          <p:nvPr>
            <p:ph type="subTitle" idx="1"/>
          </p:nvPr>
        </p:nvSpPr>
        <p:spPr>
          <a:xfrm>
            <a:off x="2600960" y="5147496"/>
            <a:ext cx="6400800" cy="1752600"/>
          </a:xfrm>
        </p:spPr>
        <p:txBody>
          <a:bodyPr/>
          <a:lstStyle/>
          <a:p>
            <a:r>
              <a:rPr lang="it-IT" smtClean="0"/>
              <a:t>Linee-Guida Italiane</a:t>
            </a:r>
          </a:p>
          <a:p>
            <a:r>
              <a:rPr lang="it-IT" smtClean="0"/>
              <a:t>Modena 1-3/3/2011</a:t>
            </a:r>
          </a:p>
          <a:p>
            <a:endParaRPr lang="it-IT" dirty="0" smtClean="0"/>
          </a:p>
        </p:txBody>
      </p:sp>
      <p:pic>
        <p:nvPicPr>
          <p:cNvPr id="12291" name="Picture 18" descr="logoWHO">
            <a:hlinkClick r:id="rId3"/>
          </p:cNvPr>
          <p:cNvPicPr>
            <a:picLocks noChangeAspect="1" noChangeArrowheads="1"/>
          </p:cNvPicPr>
          <p:nvPr/>
        </p:nvPicPr>
        <p:blipFill>
          <a:blip r:embed="rId4" cstate="print"/>
          <a:srcRect/>
          <a:stretch>
            <a:fillRect/>
          </a:stretch>
        </p:blipFill>
        <p:spPr bwMode="auto">
          <a:xfrm>
            <a:off x="1214438" y="5357813"/>
            <a:ext cx="1008062" cy="884237"/>
          </a:xfrm>
          <a:prstGeom prst="rect">
            <a:avLst/>
          </a:prstGeom>
          <a:noFill/>
          <a:ln w="9525">
            <a:noFill/>
            <a:miter lim="800000"/>
            <a:headEnd/>
            <a:tailEnd/>
          </a:ln>
        </p:spPr>
      </p:pic>
      <p:sp>
        <p:nvSpPr>
          <p:cNvPr id="12292" name="Text Box 16"/>
          <p:cNvSpPr txBox="1">
            <a:spLocks noChangeArrowheads="1"/>
          </p:cNvSpPr>
          <p:nvPr/>
        </p:nvSpPr>
        <p:spPr bwMode="auto">
          <a:xfrm>
            <a:off x="464691" y="6246811"/>
            <a:ext cx="3024187" cy="325346"/>
          </a:xfrm>
          <a:prstGeom prst="rect">
            <a:avLst/>
          </a:prstGeom>
          <a:noFill/>
          <a:ln w="9525">
            <a:noFill/>
            <a:miter lim="800000"/>
            <a:headEnd/>
            <a:tailEnd/>
          </a:ln>
        </p:spPr>
        <p:txBody>
          <a:bodyPr lIns="90000" tIns="46800" rIns="90000" bIns="46800">
            <a:spAutoFit/>
          </a:bodyPr>
          <a:lstStyle/>
          <a:p>
            <a:pPr algn="ctr">
              <a:spcBef>
                <a:spcPct val="50000"/>
              </a:spcBef>
            </a:pPr>
            <a:r>
              <a:rPr lang="it-IT" sz="1500" dirty="0">
                <a:solidFill>
                  <a:srgbClr val="0070C0"/>
                </a:solidFill>
                <a:latin typeface="Georgia" pitchFamily="18" charset="0"/>
              </a:rPr>
              <a:t>GARD </a:t>
            </a:r>
            <a:r>
              <a:rPr lang="it-IT" sz="1500" dirty="0" err="1">
                <a:solidFill>
                  <a:srgbClr val="0070C0"/>
                </a:solidFill>
                <a:latin typeface="Georgia" pitchFamily="18" charset="0"/>
              </a:rPr>
              <a:t>Participant</a:t>
            </a:r>
            <a:endParaRPr lang="it-IT" sz="1500" dirty="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768350" y="852488"/>
            <a:ext cx="7513638" cy="1616075"/>
          </a:xfrm>
          <a:prstGeom prst="rect">
            <a:avLst/>
          </a:prstGeom>
          <a:noFill/>
          <a:ln w="12700">
            <a:noFill/>
            <a:miter lim="800000"/>
            <a:headEnd/>
            <a:tailEnd/>
          </a:ln>
        </p:spPr>
        <p:txBody>
          <a:bodyPr>
            <a:spAutoFit/>
          </a:bodyPr>
          <a:lstStyle/>
          <a:p>
            <a:pPr defTabSz="762000"/>
            <a:r>
              <a:rPr lang="it-IT" sz="2000" dirty="0">
                <a:solidFill>
                  <a:srgbClr val="C00000"/>
                </a:solidFill>
                <a:latin typeface="Arial Unicode MS" pitchFamily="34" charset="-128"/>
              </a:rPr>
              <a:t>Oltre il 50% dei pazienti con diagnosi di rinite non allergica (</a:t>
            </a:r>
            <a:r>
              <a:rPr lang="it-IT" sz="2000" dirty="0" err="1">
                <a:solidFill>
                  <a:srgbClr val="C00000"/>
                </a:solidFill>
                <a:latin typeface="Arial Unicode MS" pitchFamily="34" charset="-128"/>
              </a:rPr>
              <a:t>skin</a:t>
            </a:r>
            <a:r>
              <a:rPr lang="it-IT" sz="2000" dirty="0">
                <a:solidFill>
                  <a:srgbClr val="C00000"/>
                </a:solidFill>
                <a:latin typeface="Arial Unicode MS" pitchFamily="34" charset="-128"/>
              </a:rPr>
              <a:t> test e CAP-RAST negativi), risponde al challenge nasale specifico. In questi soggetti si ha produzione locale di </a:t>
            </a:r>
            <a:r>
              <a:rPr lang="it-IT" sz="2000" dirty="0" err="1">
                <a:solidFill>
                  <a:srgbClr val="C00000"/>
                </a:solidFill>
                <a:latin typeface="Arial Unicode MS" pitchFamily="34" charset="-128"/>
              </a:rPr>
              <a:t>IgE</a:t>
            </a:r>
            <a:r>
              <a:rPr lang="it-IT" sz="2000" dirty="0">
                <a:solidFill>
                  <a:srgbClr val="C00000"/>
                </a:solidFill>
                <a:latin typeface="Arial Unicode MS" pitchFamily="34" charset="-128"/>
              </a:rPr>
              <a:t> (non dosabili a livello sistemico). Il challenge nasale induce la rapida produzione di </a:t>
            </a:r>
            <a:r>
              <a:rPr lang="it-IT" sz="2000" dirty="0" err="1">
                <a:solidFill>
                  <a:srgbClr val="C00000"/>
                </a:solidFill>
                <a:latin typeface="Arial Unicode MS" pitchFamily="34" charset="-128"/>
              </a:rPr>
              <a:t>triptasi</a:t>
            </a:r>
            <a:r>
              <a:rPr lang="it-IT" sz="2000" dirty="0">
                <a:solidFill>
                  <a:srgbClr val="C00000"/>
                </a:solidFill>
                <a:latin typeface="Arial Unicode MS" pitchFamily="34" charset="-128"/>
              </a:rPr>
              <a:t> ed ECP</a:t>
            </a:r>
          </a:p>
        </p:txBody>
      </p:sp>
      <p:pic>
        <p:nvPicPr>
          <p:cNvPr id="10243" name="Picture 3"/>
          <p:cNvPicPr>
            <a:picLocks noChangeAspect="1" noChangeArrowheads="1"/>
          </p:cNvPicPr>
          <p:nvPr/>
        </p:nvPicPr>
        <p:blipFill>
          <a:blip r:embed="rId2" cstate="print"/>
          <a:srcRect/>
          <a:stretch>
            <a:fillRect/>
          </a:stretch>
        </p:blipFill>
        <p:spPr bwMode="auto">
          <a:xfrm>
            <a:off x="1081088" y="2606675"/>
            <a:ext cx="3405187" cy="2749550"/>
          </a:xfrm>
          <a:prstGeom prst="rect">
            <a:avLst/>
          </a:prstGeom>
          <a:noFill/>
          <a:ln w="12700">
            <a:noFill/>
            <a:miter lim="800000"/>
            <a:headEnd/>
            <a:tailEnd/>
          </a:ln>
          <a:effectLst/>
        </p:spPr>
      </p:pic>
      <p:pic>
        <p:nvPicPr>
          <p:cNvPr id="10244" name="Picture 4"/>
          <p:cNvPicPr>
            <a:picLocks noChangeAspect="1" noChangeArrowheads="1"/>
          </p:cNvPicPr>
          <p:nvPr/>
        </p:nvPicPr>
        <p:blipFill>
          <a:blip r:embed="rId3" cstate="print"/>
          <a:srcRect/>
          <a:stretch>
            <a:fillRect/>
          </a:stretch>
        </p:blipFill>
        <p:spPr bwMode="auto">
          <a:xfrm>
            <a:off x="5132388" y="2474913"/>
            <a:ext cx="3678237" cy="3014662"/>
          </a:xfrm>
          <a:prstGeom prst="rect">
            <a:avLst/>
          </a:prstGeom>
          <a:noFill/>
          <a:ln w="12700">
            <a:noFill/>
            <a:miter lim="800000"/>
            <a:headEnd/>
            <a:tailEnd/>
          </a:ln>
          <a:effectLst/>
        </p:spPr>
      </p:pic>
      <p:sp>
        <p:nvSpPr>
          <p:cNvPr id="10245" name="Text Box 5"/>
          <p:cNvSpPr txBox="1">
            <a:spLocks noChangeArrowheads="1"/>
          </p:cNvSpPr>
          <p:nvPr/>
        </p:nvSpPr>
        <p:spPr bwMode="auto">
          <a:xfrm>
            <a:off x="688975" y="5732463"/>
            <a:ext cx="8650288" cy="915987"/>
          </a:xfrm>
          <a:prstGeom prst="rect">
            <a:avLst/>
          </a:prstGeom>
          <a:noFill/>
          <a:ln w="12700">
            <a:noFill/>
            <a:miter lim="800000"/>
            <a:headEnd/>
            <a:tailEnd/>
          </a:ln>
          <a:effectLst/>
        </p:spPr>
        <p:txBody>
          <a:bodyPr>
            <a:spAutoFit/>
          </a:bodyPr>
          <a:lstStyle/>
          <a:p>
            <a:r>
              <a:rPr lang="it-IT" sz="1800" i="1">
                <a:latin typeface="Arial Unicode MS" pitchFamily="34" charset="-128"/>
              </a:rPr>
              <a:t>Nasal inflammatory mediators and specific IgE production after nasal challenge with grass pollen in local allergic rhinitis.</a:t>
            </a:r>
          </a:p>
          <a:p>
            <a:r>
              <a:rPr lang="it-IT" sz="1800" b="0" i="1">
                <a:latin typeface="Arial Unicode MS" pitchFamily="34" charset="-128"/>
              </a:rPr>
              <a:t>Rondon et al, JACI 2009</a:t>
            </a:r>
          </a:p>
        </p:txBody>
      </p:sp>
      <p:sp>
        <p:nvSpPr>
          <p:cNvPr id="10246" name="Text Box 6"/>
          <p:cNvSpPr txBox="1">
            <a:spLocks noChangeArrowheads="1"/>
          </p:cNvSpPr>
          <p:nvPr/>
        </p:nvSpPr>
        <p:spPr bwMode="auto">
          <a:xfrm rot="-5390233">
            <a:off x="521494" y="3617119"/>
            <a:ext cx="1331913" cy="396875"/>
          </a:xfrm>
          <a:prstGeom prst="rect">
            <a:avLst/>
          </a:prstGeom>
          <a:solidFill>
            <a:srgbClr val="FFFFFF"/>
          </a:solidFill>
          <a:ln w="9525">
            <a:noFill/>
            <a:miter lim="800000"/>
            <a:headEnd/>
            <a:tailEnd/>
          </a:ln>
          <a:effectLst/>
        </p:spPr>
        <p:txBody>
          <a:bodyPr wrap="none">
            <a:spAutoFit/>
          </a:bodyPr>
          <a:lstStyle/>
          <a:p>
            <a:r>
              <a:rPr lang="it-IT" sz="2000">
                <a:latin typeface="Arial Unicode MS" pitchFamily="34" charset="-128"/>
              </a:rPr>
              <a:t>TRIPTASI</a:t>
            </a:r>
          </a:p>
        </p:txBody>
      </p:sp>
      <p:sp>
        <p:nvSpPr>
          <p:cNvPr id="10247" name="Text Box 7"/>
          <p:cNvSpPr txBox="1">
            <a:spLocks noChangeArrowheads="1"/>
          </p:cNvSpPr>
          <p:nvPr/>
        </p:nvSpPr>
        <p:spPr bwMode="auto">
          <a:xfrm rot="-5390233">
            <a:off x="4645820" y="3561556"/>
            <a:ext cx="1065212" cy="396875"/>
          </a:xfrm>
          <a:prstGeom prst="rect">
            <a:avLst/>
          </a:prstGeom>
          <a:solidFill>
            <a:srgbClr val="FFFFFF"/>
          </a:solidFill>
          <a:ln w="9525">
            <a:noFill/>
            <a:miter lim="800000"/>
            <a:headEnd/>
            <a:tailEnd/>
          </a:ln>
          <a:effectLst/>
        </p:spPr>
        <p:txBody>
          <a:bodyPr wrap="none">
            <a:spAutoFit/>
          </a:bodyPr>
          <a:lstStyle/>
          <a:p>
            <a:r>
              <a:rPr lang="it-IT" sz="2000">
                <a:latin typeface="Arial Unicode MS" pitchFamily="34" charset="-128"/>
              </a:rPr>
              <a:t>E C P   </a:t>
            </a:r>
          </a:p>
        </p:txBody>
      </p:sp>
      <p:sp>
        <p:nvSpPr>
          <p:cNvPr id="8" name="Segnaposto numero diapositiva 7"/>
          <p:cNvSpPr>
            <a:spLocks noGrp="1"/>
          </p:cNvSpPr>
          <p:nvPr>
            <p:ph type="sldNum" sz="quarter" idx="4"/>
          </p:nvPr>
        </p:nvSpPr>
        <p:spPr/>
        <p:txBody>
          <a:bodyPr/>
          <a:lstStyle/>
          <a:p>
            <a:fld id="{727900B2-336A-46FE-9A0B-0A54CDA181B0}" type="slidenum">
              <a:rPr lang="it-IT" smtClean="0"/>
              <a:pPr/>
              <a:t>10</a:t>
            </a:fld>
            <a:endParaRPr lang="it-IT" dirty="0"/>
          </a:p>
        </p:txBody>
      </p:sp>
      <p:sp>
        <p:nvSpPr>
          <p:cNvPr id="9" name="Segnaposto piè di pagina 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p:cNvSpPr txBox="1">
            <a:spLocks noChangeArrowheads="1"/>
          </p:cNvSpPr>
          <p:nvPr/>
        </p:nvSpPr>
        <p:spPr bwMode="auto">
          <a:xfrm>
            <a:off x="833438" y="1089025"/>
            <a:ext cx="7715250" cy="915988"/>
          </a:xfrm>
          <a:prstGeom prst="rect">
            <a:avLst/>
          </a:prstGeom>
          <a:noFill/>
          <a:ln w="12700">
            <a:noFill/>
            <a:miter lim="800000"/>
            <a:headEnd/>
            <a:tailEnd/>
          </a:ln>
        </p:spPr>
        <p:txBody>
          <a:bodyPr wrap="none">
            <a:spAutoFit/>
          </a:bodyPr>
          <a:lstStyle/>
          <a:p>
            <a:r>
              <a:rPr lang="it-IT" sz="1800" dirty="0">
                <a:solidFill>
                  <a:srgbClr val="C00000"/>
                </a:solidFill>
                <a:latin typeface="Arial" charset="0"/>
              </a:rPr>
              <a:t>DEFINIZIONE</a:t>
            </a:r>
          </a:p>
          <a:p>
            <a:r>
              <a:rPr lang="it-IT" sz="1800" dirty="0">
                <a:solidFill>
                  <a:srgbClr val="0000FF"/>
                </a:solidFill>
                <a:latin typeface="Arial" charset="0"/>
              </a:rPr>
              <a:t>La rinite allergica è una patologia della mucosa nasale indotta da una</a:t>
            </a:r>
          </a:p>
          <a:p>
            <a:r>
              <a:rPr lang="it-IT" sz="1800" dirty="0">
                <a:solidFill>
                  <a:srgbClr val="0000FF"/>
                </a:solidFill>
                <a:latin typeface="Arial" charset="0"/>
              </a:rPr>
              <a:t>infiammazione </a:t>
            </a:r>
            <a:r>
              <a:rPr lang="it-IT" sz="1800" dirty="0" err="1">
                <a:solidFill>
                  <a:srgbClr val="0000FF"/>
                </a:solidFill>
                <a:latin typeface="Arial" charset="0"/>
              </a:rPr>
              <a:t>IgE</a:t>
            </a:r>
            <a:r>
              <a:rPr lang="it-IT" sz="1800" dirty="0">
                <a:solidFill>
                  <a:srgbClr val="0000FF"/>
                </a:solidFill>
                <a:latin typeface="Arial" charset="0"/>
              </a:rPr>
              <a:t> mediata conseguente all’esposizione allergenica. </a:t>
            </a:r>
          </a:p>
        </p:txBody>
      </p:sp>
      <p:sp>
        <p:nvSpPr>
          <p:cNvPr id="128004" name="Text Box 4"/>
          <p:cNvSpPr txBox="1">
            <a:spLocks noChangeArrowheads="1"/>
          </p:cNvSpPr>
          <p:nvPr/>
        </p:nvSpPr>
        <p:spPr bwMode="auto">
          <a:xfrm>
            <a:off x="1277938" y="2159000"/>
            <a:ext cx="2600392" cy="1600438"/>
          </a:xfrm>
          <a:prstGeom prst="rect">
            <a:avLst/>
          </a:prstGeom>
          <a:noFill/>
          <a:ln w="12700">
            <a:noFill/>
            <a:miter lim="800000"/>
            <a:headEnd/>
            <a:tailEnd/>
          </a:ln>
        </p:spPr>
        <p:txBody>
          <a:bodyPr wrap="none">
            <a:spAutoFit/>
          </a:bodyPr>
          <a:lstStyle/>
          <a:p>
            <a:r>
              <a:rPr lang="it-IT" sz="1400" dirty="0">
                <a:solidFill>
                  <a:srgbClr val="C00000"/>
                </a:solidFill>
                <a:latin typeface="Arial" charset="0"/>
              </a:rPr>
              <a:t>SINTOMI TIPICI </a:t>
            </a:r>
            <a:r>
              <a:rPr lang="it-IT" sz="1400" dirty="0" err="1">
                <a:solidFill>
                  <a:srgbClr val="C00000"/>
                </a:solidFill>
                <a:latin typeface="Arial" charset="0"/>
              </a:rPr>
              <a:t>DI</a:t>
            </a:r>
            <a:r>
              <a:rPr lang="it-IT" sz="1400" dirty="0">
                <a:solidFill>
                  <a:srgbClr val="C00000"/>
                </a:solidFill>
                <a:latin typeface="Arial" charset="0"/>
              </a:rPr>
              <a:t> </a:t>
            </a:r>
          </a:p>
          <a:p>
            <a:r>
              <a:rPr lang="it-IT" sz="1400" dirty="0">
                <a:solidFill>
                  <a:srgbClr val="C00000"/>
                </a:solidFill>
                <a:latin typeface="Arial" charset="0"/>
              </a:rPr>
              <a:t>RINITE ALLERGICA</a:t>
            </a:r>
          </a:p>
          <a:p>
            <a:pPr>
              <a:buClr>
                <a:srgbClr val="C00000"/>
              </a:buClr>
              <a:buFont typeface="Arial" charset="0"/>
              <a:buChar char="•"/>
            </a:pPr>
            <a:r>
              <a:rPr lang="it-IT" sz="1400" dirty="0">
                <a:solidFill>
                  <a:srgbClr val="0000FF"/>
                </a:solidFill>
                <a:latin typeface="Arial" charset="0"/>
              </a:rPr>
              <a:t>Rinorrea acquosa</a:t>
            </a:r>
          </a:p>
          <a:p>
            <a:pPr>
              <a:buClr>
                <a:srgbClr val="C00000"/>
              </a:buClr>
              <a:buFont typeface="Arial" charset="0"/>
              <a:buChar char="•"/>
            </a:pPr>
            <a:r>
              <a:rPr lang="it-IT" sz="1400" dirty="0">
                <a:solidFill>
                  <a:srgbClr val="0000FF"/>
                </a:solidFill>
                <a:latin typeface="Arial" charset="0"/>
              </a:rPr>
              <a:t>Starnuti a salve</a:t>
            </a:r>
          </a:p>
          <a:p>
            <a:pPr>
              <a:buClr>
                <a:srgbClr val="C00000"/>
              </a:buClr>
              <a:buFont typeface="Arial" charset="0"/>
              <a:buChar char="•"/>
            </a:pPr>
            <a:r>
              <a:rPr lang="it-IT" sz="1400" dirty="0">
                <a:solidFill>
                  <a:srgbClr val="0000FF"/>
                </a:solidFill>
                <a:latin typeface="Arial" charset="0"/>
              </a:rPr>
              <a:t>Prurito nasale</a:t>
            </a:r>
          </a:p>
          <a:p>
            <a:pPr>
              <a:buClr>
                <a:srgbClr val="C00000"/>
              </a:buClr>
              <a:buFont typeface="Arial" charset="0"/>
              <a:buChar char="•"/>
            </a:pPr>
            <a:r>
              <a:rPr lang="it-IT" sz="1400" dirty="0">
                <a:solidFill>
                  <a:srgbClr val="0000FF"/>
                </a:solidFill>
                <a:latin typeface="Arial" charset="0"/>
              </a:rPr>
              <a:t>Ostruzione nasale</a:t>
            </a:r>
          </a:p>
          <a:p>
            <a:pPr>
              <a:buClr>
                <a:srgbClr val="C00000"/>
              </a:buClr>
              <a:buFont typeface="Arial" charset="0"/>
              <a:buChar char="•"/>
            </a:pPr>
            <a:r>
              <a:rPr lang="it-IT" sz="1400" dirty="0">
                <a:solidFill>
                  <a:srgbClr val="0000FF"/>
                </a:solidFill>
                <a:latin typeface="Arial" charset="0"/>
              </a:rPr>
              <a:t>Congiuntivite concomitante</a:t>
            </a:r>
          </a:p>
        </p:txBody>
      </p:sp>
      <p:sp>
        <p:nvSpPr>
          <p:cNvPr id="128005" name="Text Box 4"/>
          <p:cNvSpPr txBox="1">
            <a:spLocks noChangeArrowheads="1"/>
          </p:cNvSpPr>
          <p:nvPr/>
        </p:nvSpPr>
        <p:spPr bwMode="auto">
          <a:xfrm>
            <a:off x="757238" y="3935413"/>
            <a:ext cx="8386762" cy="2563812"/>
          </a:xfrm>
          <a:prstGeom prst="rect">
            <a:avLst/>
          </a:prstGeom>
          <a:noFill/>
          <a:ln w="12700">
            <a:noFill/>
            <a:miter lim="800000"/>
            <a:headEnd/>
            <a:tailEnd/>
          </a:ln>
        </p:spPr>
        <p:txBody>
          <a:bodyPr>
            <a:spAutoFit/>
          </a:bodyPr>
          <a:lstStyle/>
          <a:p>
            <a:r>
              <a:rPr lang="it-IT" sz="1800" dirty="0">
                <a:solidFill>
                  <a:srgbClr val="C00000"/>
                </a:solidFill>
                <a:latin typeface="Arial" charset="0"/>
              </a:rPr>
              <a:t>CLASSIFICAZIONE (paziente non trattato)</a:t>
            </a:r>
          </a:p>
          <a:p>
            <a:pPr>
              <a:buFont typeface="Wingdings" pitchFamily="2" charset="2"/>
              <a:buNone/>
            </a:pPr>
            <a:r>
              <a:rPr lang="it-IT" sz="1800" dirty="0">
                <a:solidFill>
                  <a:srgbClr val="0000FF"/>
                </a:solidFill>
                <a:latin typeface="Arial" charset="0"/>
              </a:rPr>
              <a:t> </a:t>
            </a:r>
            <a:r>
              <a:rPr lang="it-IT" sz="1800" u="sng" dirty="0">
                <a:solidFill>
                  <a:srgbClr val="0000FF"/>
                </a:solidFill>
                <a:latin typeface="Arial" charset="0"/>
              </a:rPr>
              <a:t>Per durata dei sintomi</a:t>
            </a:r>
          </a:p>
          <a:p>
            <a:pPr>
              <a:buClr>
                <a:srgbClr val="C00000"/>
              </a:buClr>
              <a:buFont typeface="Arial" charset="0"/>
              <a:buChar char="•"/>
            </a:pPr>
            <a:r>
              <a:rPr lang="it-IT" sz="1800" dirty="0" smtClean="0">
                <a:solidFill>
                  <a:srgbClr val="0000FF"/>
                </a:solidFill>
                <a:latin typeface="Arial" charset="0"/>
              </a:rPr>
              <a:t> Intermittente</a:t>
            </a:r>
            <a:r>
              <a:rPr lang="it-IT" sz="1800" dirty="0">
                <a:solidFill>
                  <a:srgbClr val="0000FF"/>
                </a:solidFill>
                <a:latin typeface="Arial" charset="0"/>
              </a:rPr>
              <a:t>: &lt; 4 giorni/settimana </a:t>
            </a:r>
            <a:r>
              <a:rPr lang="it-IT" sz="1800" dirty="0">
                <a:solidFill>
                  <a:srgbClr val="C00000"/>
                </a:solidFill>
                <a:latin typeface="Arial" charset="0"/>
              </a:rPr>
              <a:t>o</a:t>
            </a:r>
            <a:r>
              <a:rPr lang="it-IT" sz="1800" dirty="0">
                <a:solidFill>
                  <a:srgbClr val="0000FF"/>
                </a:solidFill>
                <a:latin typeface="Arial" charset="0"/>
              </a:rPr>
              <a:t> &lt; 4 settimane</a:t>
            </a:r>
          </a:p>
          <a:p>
            <a:pPr>
              <a:buClr>
                <a:srgbClr val="C00000"/>
              </a:buClr>
              <a:buFont typeface="Arial" charset="0"/>
              <a:buChar char="•"/>
            </a:pPr>
            <a:r>
              <a:rPr lang="it-IT" sz="1800" dirty="0" smtClean="0">
                <a:solidFill>
                  <a:srgbClr val="0000FF"/>
                </a:solidFill>
                <a:latin typeface="Arial" charset="0"/>
              </a:rPr>
              <a:t> Persistente</a:t>
            </a:r>
            <a:r>
              <a:rPr lang="it-IT" sz="1800" dirty="0">
                <a:solidFill>
                  <a:srgbClr val="0000FF"/>
                </a:solidFill>
                <a:latin typeface="Arial" charset="0"/>
              </a:rPr>
              <a:t>:  &gt; 4 giorni/settimana </a:t>
            </a:r>
            <a:r>
              <a:rPr lang="it-IT" sz="1800" dirty="0">
                <a:solidFill>
                  <a:srgbClr val="C00000"/>
                </a:solidFill>
                <a:latin typeface="Arial" charset="0"/>
              </a:rPr>
              <a:t>e</a:t>
            </a:r>
            <a:r>
              <a:rPr lang="it-IT" sz="1800" dirty="0">
                <a:solidFill>
                  <a:srgbClr val="FF0000"/>
                </a:solidFill>
                <a:latin typeface="Arial" charset="0"/>
              </a:rPr>
              <a:t> </a:t>
            </a:r>
            <a:r>
              <a:rPr lang="it-IT" sz="1800" dirty="0">
                <a:latin typeface="Arial" charset="0"/>
              </a:rPr>
              <a:t>4 settimane</a:t>
            </a:r>
          </a:p>
          <a:p>
            <a:pPr>
              <a:buFont typeface="Wingdings" pitchFamily="2" charset="2"/>
              <a:buNone/>
            </a:pPr>
            <a:r>
              <a:rPr lang="it-IT" sz="1800" dirty="0">
                <a:solidFill>
                  <a:srgbClr val="0000FF"/>
                </a:solidFill>
                <a:latin typeface="Arial" charset="0"/>
              </a:rPr>
              <a:t> </a:t>
            </a:r>
            <a:r>
              <a:rPr lang="it-IT" sz="1800" u="sng" dirty="0">
                <a:solidFill>
                  <a:srgbClr val="0000FF"/>
                </a:solidFill>
                <a:latin typeface="Arial" charset="0"/>
              </a:rPr>
              <a:t>Per gravità dei sintomi</a:t>
            </a:r>
          </a:p>
          <a:p>
            <a:pPr>
              <a:buClr>
                <a:srgbClr val="C00000"/>
              </a:buClr>
              <a:buFont typeface="Arial" charset="0"/>
              <a:buChar char="•"/>
            </a:pPr>
            <a:r>
              <a:rPr lang="it-IT" sz="1800" dirty="0" smtClean="0">
                <a:solidFill>
                  <a:srgbClr val="0000FF"/>
                </a:solidFill>
                <a:latin typeface="Arial" charset="0"/>
              </a:rPr>
              <a:t> </a:t>
            </a:r>
            <a:r>
              <a:rPr lang="it-IT" sz="1800" dirty="0" err="1" smtClean="0">
                <a:solidFill>
                  <a:srgbClr val="0000FF"/>
                </a:solidFill>
                <a:latin typeface="Arial" charset="0"/>
              </a:rPr>
              <a:t>Moderata-grave</a:t>
            </a:r>
            <a:r>
              <a:rPr lang="it-IT" sz="1800" dirty="0">
                <a:solidFill>
                  <a:srgbClr val="0000FF"/>
                </a:solidFill>
                <a:latin typeface="Arial" charset="0"/>
              </a:rPr>
              <a:t>. </a:t>
            </a:r>
            <a:r>
              <a:rPr lang="it-IT" sz="1800" dirty="0">
                <a:solidFill>
                  <a:srgbClr val="C00000"/>
                </a:solidFill>
                <a:latin typeface="Arial" charset="0"/>
              </a:rPr>
              <a:t>Uno o più fra:</a:t>
            </a:r>
            <a:r>
              <a:rPr lang="it-IT" sz="1800" dirty="0">
                <a:solidFill>
                  <a:srgbClr val="FC0128"/>
                </a:solidFill>
                <a:latin typeface="Arial" charset="0"/>
              </a:rPr>
              <a:t>  </a:t>
            </a:r>
            <a:r>
              <a:rPr lang="it-IT" sz="1800" dirty="0">
                <a:latin typeface="Arial" charset="0"/>
              </a:rPr>
              <a:t>alterazioni del sonno, limitazioni delle attività quotidiane, riduzione prestazioni lavorative/scolastiche, sintomi gravi.</a:t>
            </a:r>
          </a:p>
          <a:p>
            <a:pPr>
              <a:buClr>
                <a:srgbClr val="C00000"/>
              </a:buClr>
              <a:buFont typeface="Arial" charset="0"/>
              <a:buChar char="•"/>
            </a:pPr>
            <a:r>
              <a:rPr lang="it-IT" sz="1800" dirty="0" smtClean="0">
                <a:latin typeface="Arial" charset="0"/>
              </a:rPr>
              <a:t>Lieve</a:t>
            </a:r>
            <a:r>
              <a:rPr lang="it-IT" sz="1800" dirty="0">
                <a:latin typeface="Arial" charset="0"/>
              </a:rPr>
              <a:t>. Nessuna delle caratteristiche cliniche della forma moderata-grave.</a:t>
            </a:r>
          </a:p>
        </p:txBody>
      </p:sp>
      <p:sp>
        <p:nvSpPr>
          <p:cNvPr id="128006" name="Text Box 4"/>
          <p:cNvSpPr txBox="1">
            <a:spLocks noChangeArrowheads="1"/>
          </p:cNvSpPr>
          <p:nvPr/>
        </p:nvSpPr>
        <p:spPr bwMode="auto">
          <a:xfrm>
            <a:off x="5589588" y="2159000"/>
            <a:ext cx="2729978" cy="1600438"/>
          </a:xfrm>
          <a:prstGeom prst="rect">
            <a:avLst/>
          </a:prstGeom>
          <a:noFill/>
          <a:ln w="12700">
            <a:noFill/>
            <a:miter lim="800000"/>
            <a:headEnd/>
            <a:tailEnd/>
          </a:ln>
        </p:spPr>
        <p:txBody>
          <a:bodyPr wrap="none">
            <a:spAutoFit/>
          </a:bodyPr>
          <a:lstStyle/>
          <a:p>
            <a:r>
              <a:rPr lang="it-IT" sz="1400" dirty="0">
                <a:solidFill>
                  <a:srgbClr val="C00000"/>
                </a:solidFill>
                <a:latin typeface="Arial" charset="0"/>
              </a:rPr>
              <a:t>SINTOMI TIPICI </a:t>
            </a:r>
            <a:r>
              <a:rPr lang="it-IT" sz="1400" dirty="0" err="1">
                <a:solidFill>
                  <a:srgbClr val="C00000"/>
                </a:solidFill>
                <a:latin typeface="Arial" charset="0"/>
              </a:rPr>
              <a:t>DI</a:t>
            </a:r>
            <a:r>
              <a:rPr lang="it-IT" sz="1400" dirty="0">
                <a:solidFill>
                  <a:srgbClr val="C00000"/>
                </a:solidFill>
                <a:latin typeface="Arial" charset="0"/>
              </a:rPr>
              <a:t> </a:t>
            </a:r>
          </a:p>
          <a:p>
            <a:r>
              <a:rPr lang="it-IT" sz="1400" dirty="0">
                <a:solidFill>
                  <a:srgbClr val="C00000"/>
                </a:solidFill>
                <a:latin typeface="Arial" charset="0"/>
              </a:rPr>
              <a:t>CONGIUNTIVITE  ALLERGICA</a:t>
            </a:r>
          </a:p>
          <a:p>
            <a:pPr>
              <a:buClr>
                <a:srgbClr val="C00000"/>
              </a:buClr>
              <a:buFont typeface="Arial" pitchFamily="34" charset="0"/>
              <a:buChar char="•"/>
            </a:pPr>
            <a:r>
              <a:rPr lang="it-IT" sz="1400" dirty="0">
                <a:solidFill>
                  <a:srgbClr val="0000FF"/>
                </a:solidFill>
                <a:latin typeface="Arial" charset="0"/>
              </a:rPr>
              <a:t>Rinite concomitante</a:t>
            </a:r>
          </a:p>
          <a:p>
            <a:pPr>
              <a:buClr>
                <a:srgbClr val="C00000"/>
              </a:buClr>
              <a:buFont typeface="Arial" pitchFamily="34" charset="0"/>
              <a:buChar char="•"/>
            </a:pPr>
            <a:r>
              <a:rPr lang="it-IT" sz="1400" dirty="0">
                <a:solidFill>
                  <a:srgbClr val="0000FF"/>
                </a:solidFill>
                <a:latin typeface="Arial" charset="0"/>
              </a:rPr>
              <a:t>Sintomi bilaterali</a:t>
            </a:r>
          </a:p>
          <a:p>
            <a:pPr>
              <a:buClr>
                <a:srgbClr val="C00000"/>
              </a:buClr>
              <a:buFont typeface="Arial" pitchFamily="34" charset="0"/>
              <a:buChar char="•"/>
            </a:pPr>
            <a:r>
              <a:rPr lang="it-IT" sz="1400" dirty="0">
                <a:solidFill>
                  <a:srgbClr val="0000FF"/>
                </a:solidFill>
                <a:latin typeface="Arial" charset="0"/>
              </a:rPr>
              <a:t>Lacrimazione</a:t>
            </a:r>
          </a:p>
          <a:p>
            <a:pPr>
              <a:buClr>
                <a:srgbClr val="C00000"/>
              </a:buClr>
              <a:buFont typeface="Arial" pitchFamily="34" charset="0"/>
              <a:buChar char="•"/>
            </a:pPr>
            <a:r>
              <a:rPr lang="it-IT" sz="1400" dirty="0">
                <a:solidFill>
                  <a:srgbClr val="0000FF"/>
                </a:solidFill>
                <a:latin typeface="Arial" charset="0"/>
              </a:rPr>
              <a:t>Prurito congiuntivale</a:t>
            </a:r>
          </a:p>
          <a:p>
            <a:pPr>
              <a:buClr>
                <a:srgbClr val="C00000"/>
              </a:buClr>
              <a:buFont typeface="Arial" pitchFamily="34" charset="0"/>
              <a:buChar char="•"/>
            </a:pPr>
            <a:r>
              <a:rPr lang="it-IT" sz="1400" dirty="0">
                <a:solidFill>
                  <a:srgbClr val="0000FF"/>
                </a:solidFill>
                <a:latin typeface="Arial" charset="0"/>
              </a:rPr>
              <a:t>Iperemia</a:t>
            </a:r>
          </a:p>
        </p:txBody>
      </p:sp>
      <p:sp>
        <p:nvSpPr>
          <p:cNvPr id="9" name="Titolo 8"/>
          <p:cNvSpPr>
            <a:spLocks noGrp="1"/>
          </p:cNvSpPr>
          <p:nvPr>
            <p:ph type="title"/>
          </p:nvPr>
        </p:nvSpPr>
        <p:spPr/>
        <p:txBody>
          <a:bodyPr/>
          <a:lstStyle/>
          <a:p>
            <a:r>
              <a:rPr lang="it-IT" smtClean="0"/>
              <a:t>ESSENTIALIA per il Medico di Medicina Generale</a:t>
            </a:r>
            <a:br>
              <a:rPr lang="it-IT" smtClean="0"/>
            </a:br>
            <a:endParaRPr lang="it-IT" dirty="0"/>
          </a:p>
        </p:txBody>
      </p:sp>
      <p:sp>
        <p:nvSpPr>
          <p:cNvPr id="7" name="Segnaposto numero diapositiva 6"/>
          <p:cNvSpPr>
            <a:spLocks noGrp="1"/>
          </p:cNvSpPr>
          <p:nvPr>
            <p:ph type="sldNum" sz="quarter" idx="4"/>
          </p:nvPr>
        </p:nvSpPr>
        <p:spPr/>
        <p:txBody>
          <a:bodyPr/>
          <a:lstStyle/>
          <a:p>
            <a:fld id="{727900B2-336A-46FE-9A0B-0A54CDA181B0}" type="slidenum">
              <a:rPr lang="it-IT" smtClean="0"/>
              <a:pPr/>
              <a:t>100</a:t>
            </a:fld>
            <a:endParaRPr lang="it-IT" dirty="0"/>
          </a:p>
        </p:txBody>
      </p:sp>
      <p:sp>
        <p:nvSpPr>
          <p:cNvPr id="8" name="Segnaposto piè di pagina 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771525" y="828675"/>
            <a:ext cx="4185761" cy="1200329"/>
          </a:xfrm>
          <a:prstGeom prst="rect">
            <a:avLst/>
          </a:prstGeom>
          <a:noFill/>
          <a:ln w="12700">
            <a:noFill/>
            <a:miter lim="800000"/>
            <a:headEnd/>
            <a:tailEnd/>
          </a:ln>
        </p:spPr>
        <p:txBody>
          <a:bodyPr wrap="none">
            <a:spAutoFit/>
          </a:bodyPr>
          <a:lstStyle/>
          <a:p>
            <a:pPr>
              <a:defRPr/>
            </a:pPr>
            <a:r>
              <a:rPr lang="it-IT" sz="1800" dirty="0">
                <a:solidFill>
                  <a:srgbClr val="C00000"/>
                </a:solidFill>
                <a:latin typeface="Arial" pitchFamily="34" charset="0"/>
              </a:rPr>
              <a:t>DIAGNOSI</a:t>
            </a:r>
          </a:p>
          <a:p>
            <a:pPr marL="177800" indent="-177800">
              <a:buClr>
                <a:srgbClr val="C00000"/>
              </a:buClr>
              <a:buFont typeface="Arial" pitchFamily="34" charset="0"/>
              <a:buChar char="•"/>
              <a:tabLst>
                <a:tab pos="88900" algn="l"/>
              </a:tabLst>
              <a:defRPr/>
            </a:pPr>
            <a:r>
              <a:rPr lang="it-IT" sz="1800" dirty="0">
                <a:solidFill>
                  <a:srgbClr val="0000FF"/>
                </a:solidFill>
                <a:latin typeface="Arial" pitchFamily="34" charset="0"/>
              </a:rPr>
              <a:t>Anamnesi personale: sintomi tipici</a:t>
            </a:r>
          </a:p>
          <a:p>
            <a:pPr marL="177800" indent="-177800">
              <a:buClr>
                <a:srgbClr val="C00000"/>
              </a:buClr>
              <a:buFont typeface="Arial" pitchFamily="34" charset="0"/>
              <a:buChar char="•"/>
              <a:tabLst>
                <a:tab pos="88900" algn="l"/>
              </a:tabLst>
              <a:defRPr/>
            </a:pPr>
            <a:r>
              <a:rPr lang="it-IT" sz="1800" dirty="0">
                <a:solidFill>
                  <a:srgbClr val="0000FF"/>
                </a:solidFill>
                <a:latin typeface="Arial" pitchFamily="34" charset="0"/>
              </a:rPr>
              <a:t>Anamnesi familiare: per allergie</a:t>
            </a:r>
          </a:p>
          <a:p>
            <a:pPr marL="177800" indent="-177800">
              <a:buClr>
                <a:srgbClr val="C00000"/>
              </a:buClr>
              <a:buFont typeface="Arial" pitchFamily="34" charset="0"/>
              <a:buChar char="•"/>
              <a:tabLst>
                <a:tab pos="88900" algn="l"/>
              </a:tabLst>
              <a:defRPr/>
            </a:pPr>
            <a:r>
              <a:rPr lang="it-IT" sz="1800" dirty="0">
                <a:solidFill>
                  <a:srgbClr val="0000FF"/>
                </a:solidFill>
                <a:latin typeface="Arial" pitchFamily="34" charset="0"/>
              </a:rPr>
              <a:t>Rinoscopia anteriore</a:t>
            </a:r>
          </a:p>
        </p:txBody>
      </p:sp>
      <p:sp>
        <p:nvSpPr>
          <p:cNvPr id="129028" name="Text Box 4"/>
          <p:cNvSpPr txBox="1">
            <a:spLocks noChangeArrowheads="1"/>
          </p:cNvSpPr>
          <p:nvPr/>
        </p:nvSpPr>
        <p:spPr bwMode="auto">
          <a:xfrm>
            <a:off x="4794250" y="828675"/>
            <a:ext cx="4364038" cy="1190625"/>
          </a:xfrm>
          <a:prstGeom prst="rect">
            <a:avLst/>
          </a:prstGeom>
          <a:noFill/>
          <a:ln w="12700">
            <a:noFill/>
            <a:miter lim="800000"/>
            <a:headEnd/>
            <a:tailEnd/>
          </a:ln>
        </p:spPr>
        <p:txBody>
          <a:bodyPr>
            <a:spAutoFit/>
          </a:bodyPr>
          <a:lstStyle/>
          <a:p>
            <a:endParaRPr lang="it-IT" sz="1800" dirty="0">
              <a:solidFill>
                <a:srgbClr val="FF0000"/>
              </a:solidFill>
              <a:latin typeface="Arial" charset="0"/>
            </a:endParaRPr>
          </a:p>
          <a:p>
            <a:pPr>
              <a:buClr>
                <a:srgbClr val="C00000"/>
              </a:buClr>
              <a:buFont typeface="Arial" charset="0"/>
              <a:buChar char="•"/>
            </a:pPr>
            <a:r>
              <a:rPr lang="it-IT" sz="1800" dirty="0">
                <a:solidFill>
                  <a:srgbClr val="0000FF"/>
                </a:solidFill>
                <a:latin typeface="Arial" charset="0"/>
              </a:rPr>
              <a:t> Eventuale consulenza specialistica </a:t>
            </a:r>
          </a:p>
          <a:p>
            <a:pPr>
              <a:buClr>
                <a:srgbClr val="C00000"/>
              </a:buClr>
            </a:pPr>
            <a:r>
              <a:rPr lang="it-IT" sz="1800" dirty="0">
                <a:solidFill>
                  <a:srgbClr val="0000FF"/>
                </a:solidFill>
                <a:latin typeface="Arial" charset="0"/>
              </a:rPr>
              <a:t>  per perfezionamento diagnostico </a:t>
            </a:r>
          </a:p>
          <a:p>
            <a:pPr>
              <a:buClr>
                <a:srgbClr val="C00000"/>
              </a:buClr>
            </a:pPr>
            <a:r>
              <a:rPr lang="it-IT" sz="1800" dirty="0">
                <a:solidFill>
                  <a:srgbClr val="0000FF"/>
                </a:solidFill>
                <a:latin typeface="Arial" charset="0"/>
              </a:rPr>
              <a:t>   (es. prove allergologiche cutanee)</a:t>
            </a:r>
          </a:p>
        </p:txBody>
      </p:sp>
      <p:sp>
        <p:nvSpPr>
          <p:cNvPr id="129029" name="Text Box 4"/>
          <p:cNvSpPr txBox="1">
            <a:spLocks noChangeArrowheads="1"/>
          </p:cNvSpPr>
          <p:nvPr/>
        </p:nvSpPr>
        <p:spPr bwMode="auto">
          <a:xfrm>
            <a:off x="776288" y="2019300"/>
            <a:ext cx="8099425" cy="915988"/>
          </a:xfrm>
          <a:prstGeom prst="rect">
            <a:avLst/>
          </a:prstGeom>
          <a:noFill/>
          <a:ln w="12700">
            <a:noFill/>
            <a:miter lim="800000"/>
            <a:headEnd/>
            <a:tailEnd/>
          </a:ln>
        </p:spPr>
        <p:txBody>
          <a:bodyPr wrap="none">
            <a:spAutoFit/>
          </a:bodyPr>
          <a:lstStyle/>
          <a:p>
            <a:r>
              <a:rPr lang="it-IT" sz="1800" dirty="0">
                <a:solidFill>
                  <a:srgbClr val="C00000"/>
                </a:solidFill>
                <a:latin typeface="Arial" charset="0"/>
              </a:rPr>
              <a:t>TERAPIA FARMACOLOGICA</a:t>
            </a:r>
          </a:p>
          <a:p>
            <a:pPr>
              <a:buClr>
                <a:srgbClr val="C00000"/>
              </a:buClr>
              <a:buFont typeface="Arial" charset="0"/>
              <a:buChar char="•"/>
            </a:pPr>
            <a:r>
              <a:rPr lang="it-IT" sz="1800" dirty="0">
                <a:solidFill>
                  <a:srgbClr val="0000FF"/>
                </a:solidFill>
                <a:latin typeface="Arial" charset="0"/>
              </a:rPr>
              <a:t> Prevalente ostruzione nasale: corticosteroide topico per via nasale</a:t>
            </a:r>
          </a:p>
          <a:p>
            <a:pPr>
              <a:buClr>
                <a:srgbClr val="C00000"/>
              </a:buClr>
              <a:buFont typeface="Arial" charset="0"/>
              <a:buChar char="•"/>
            </a:pPr>
            <a:r>
              <a:rPr lang="it-IT" sz="1800" dirty="0">
                <a:solidFill>
                  <a:srgbClr val="0000FF"/>
                </a:solidFill>
                <a:latin typeface="Arial" charset="0"/>
              </a:rPr>
              <a:t> Prevalenti rinorrea e starnuti: antistaminico anti H1 non sedativo per </a:t>
            </a:r>
            <a:r>
              <a:rPr lang="it-IT" sz="1800" dirty="0" err="1">
                <a:solidFill>
                  <a:srgbClr val="0000FF"/>
                </a:solidFill>
                <a:latin typeface="Arial" charset="0"/>
              </a:rPr>
              <a:t>os</a:t>
            </a:r>
            <a:endParaRPr lang="it-IT" sz="1800" dirty="0">
              <a:solidFill>
                <a:srgbClr val="0000FF"/>
              </a:solidFill>
              <a:latin typeface="Arial" charset="0"/>
            </a:endParaRPr>
          </a:p>
        </p:txBody>
      </p:sp>
      <p:sp>
        <p:nvSpPr>
          <p:cNvPr id="129030" name="Text Box 4"/>
          <p:cNvSpPr txBox="1">
            <a:spLocks noChangeArrowheads="1"/>
          </p:cNvSpPr>
          <p:nvPr/>
        </p:nvSpPr>
        <p:spPr bwMode="auto">
          <a:xfrm>
            <a:off x="771525" y="2984500"/>
            <a:ext cx="8372475" cy="915988"/>
          </a:xfrm>
          <a:prstGeom prst="rect">
            <a:avLst/>
          </a:prstGeom>
          <a:noFill/>
          <a:ln w="12700">
            <a:noFill/>
            <a:miter lim="800000"/>
            <a:headEnd/>
            <a:tailEnd/>
          </a:ln>
        </p:spPr>
        <p:txBody>
          <a:bodyPr>
            <a:spAutoFit/>
          </a:bodyPr>
          <a:lstStyle/>
          <a:p>
            <a:r>
              <a:rPr lang="it-IT" sz="1800" dirty="0">
                <a:solidFill>
                  <a:srgbClr val="C00000"/>
                </a:solidFill>
                <a:latin typeface="Arial" charset="0"/>
              </a:rPr>
              <a:t>FOLLOW-UP</a:t>
            </a:r>
            <a:r>
              <a:rPr lang="it-IT" sz="1800" dirty="0">
                <a:solidFill>
                  <a:srgbClr val="FF0000"/>
                </a:solidFill>
                <a:latin typeface="Arial" charset="0"/>
              </a:rPr>
              <a:t> </a:t>
            </a:r>
            <a:r>
              <a:rPr lang="it-IT" sz="1800" dirty="0">
                <a:solidFill>
                  <a:srgbClr val="0000FF"/>
                </a:solidFill>
                <a:latin typeface="Arial" charset="0"/>
              </a:rPr>
              <a:t>(controllo, non necessariamente visita, dopo 2-4 settimane)</a:t>
            </a:r>
          </a:p>
          <a:p>
            <a:pPr>
              <a:buClr>
                <a:srgbClr val="C00000"/>
              </a:buClr>
              <a:buFont typeface="Arial" charset="0"/>
              <a:buChar char="•"/>
            </a:pPr>
            <a:r>
              <a:rPr lang="it-IT" sz="1800" dirty="0">
                <a:solidFill>
                  <a:srgbClr val="0000FF"/>
                </a:solidFill>
                <a:latin typeface="Arial" charset="0"/>
              </a:rPr>
              <a:t> Se migliora: continua terapia precedentemente impostata</a:t>
            </a:r>
          </a:p>
          <a:p>
            <a:pPr>
              <a:buClr>
                <a:srgbClr val="C00000"/>
              </a:buClr>
              <a:buFont typeface="Arial" charset="0"/>
              <a:buChar char="•"/>
            </a:pPr>
            <a:r>
              <a:rPr lang="it-IT" sz="1800" dirty="0">
                <a:solidFill>
                  <a:srgbClr val="0000FF"/>
                </a:solidFill>
                <a:latin typeface="Arial" charset="0"/>
              </a:rPr>
              <a:t> Se non migliora:  cambio o aggiunta di farmaco/invio a consulenza </a:t>
            </a:r>
          </a:p>
        </p:txBody>
      </p:sp>
      <p:sp>
        <p:nvSpPr>
          <p:cNvPr id="129031" name="Text Box 4"/>
          <p:cNvSpPr txBox="1">
            <a:spLocks noChangeArrowheads="1"/>
          </p:cNvSpPr>
          <p:nvPr/>
        </p:nvSpPr>
        <p:spPr bwMode="auto">
          <a:xfrm>
            <a:off x="771525" y="3962400"/>
            <a:ext cx="8372475" cy="1465263"/>
          </a:xfrm>
          <a:prstGeom prst="rect">
            <a:avLst/>
          </a:prstGeom>
          <a:noFill/>
          <a:ln w="12700">
            <a:noFill/>
            <a:miter lim="800000"/>
            <a:headEnd/>
            <a:tailEnd/>
          </a:ln>
        </p:spPr>
        <p:txBody>
          <a:bodyPr>
            <a:spAutoFit/>
          </a:bodyPr>
          <a:lstStyle/>
          <a:p>
            <a:r>
              <a:rPr lang="it-IT" sz="1800" dirty="0">
                <a:solidFill>
                  <a:srgbClr val="C00000"/>
                </a:solidFill>
                <a:latin typeface="Arial" charset="0"/>
              </a:rPr>
              <a:t>COMORBILITA’ RINITE-ASMA</a:t>
            </a:r>
          </a:p>
          <a:p>
            <a:pPr>
              <a:buClr>
                <a:srgbClr val="C00000"/>
              </a:buClr>
              <a:buFont typeface="Arial" charset="0"/>
              <a:buChar char="•"/>
            </a:pPr>
            <a:r>
              <a:rPr lang="it-IT" sz="1800" dirty="0">
                <a:solidFill>
                  <a:srgbClr val="0000FF"/>
                </a:solidFill>
                <a:latin typeface="Arial" charset="0"/>
              </a:rPr>
              <a:t> Nei pazienti con rinite persistente verificare la coesistenza di asma con anamnesi mirata (</a:t>
            </a:r>
            <a:r>
              <a:rPr lang="it-IT" sz="1600" dirty="0">
                <a:solidFill>
                  <a:srgbClr val="0000FF"/>
                </a:solidFill>
                <a:latin typeface="Arial" charset="0"/>
              </a:rPr>
              <a:t>respiro sibilante, tosse secca, sintomi dopo esercizio,   senso  di oppressione al torace</a:t>
            </a:r>
            <a:r>
              <a:rPr lang="it-IT" sz="1800" dirty="0">
                <a:solidFill>
                  <a:srgbClr val="0000FF"/>
                </a:solidFill>
                <a:latin typeface="Arial" charset="0"/>
              </a:rPr>
              <a:t>). Se positiva/suggestiva: spirometria.</a:t>
            </a:r>
            <a:r>
              <a:rPr lang="it-IT" sz="1800" dirty="0">
                <a:latin typeface="Arial" charset="0"/>
              </a:rPr>
              <a:t> I pazienti con asma devono essere valutati per eventuale rinite concomitante.</a:t>
            </a:r>
          </a:p>
        </p:txBody>
      </p:sp>
      <p:sp>
        <p:nvSpPr>
          <p:cNvPr id="129032" name="Text Box 4"/>
          <p:cNvSpPr txBox="1">
            <a:spLocks noChangeArrowheads="1"/>
          </p:cNvSpPr>
          <p:nvPr/>
        </p:nvSpPr>
        <p:spPr bwMode="auto">
          <a:xfrm>
            <a:off x="771525" y="5443538"/>
            <a:ext cx="8372475" cy="1190625"/>
          </a:xfrm>
          <a:prstGeom prst="rect">
            <a:avLst/>
          </a:prstGeom>
          <a:noFill/>
          <a:ln w="12700">
            <a:noFill/>
            <a:miter lim="800000"/>
            <a:headEnd/>
            <a:tailEnd/>
          </a:ln>
        </p:spPr>
        <p:txBody>
          <a:bodyPr>
            <a:spAutoFit/>
          </a:bodyPr>
          <a:lstStyle/>
          <a:p>
            <a:r>
              <a:rPr lang="it-IT" sz="1800" dirty="0">
                <a:solidFill>
                  <a:srgbClr val="C00000"/>
                </a:solidFill>
                <a:latin typeface="Arial" charset="0"/>
              </a:rPr>
              <a:t>IMMUNOTERAPIA SPECIFICA</a:t>
            </a:r>
          </a:p>
          <a:p>
            <a:pPr>
              <a:buClr>
                <a:srgbClr val="C00000"/>
              </a:buClr>
              <a:buFont typeface="Arial" charset="0"/>
              <a:buChar char="•"/>
            </a:pPr>
            <a:r>
              <a:rPr lang="it-IT" sz="1800" dirty="0">
                <a:solidFill>
                  <a:srgbClr val="0000FF"/>
                </a:solidFill>
                <a:latin typeface="Arial" charset="0"/>
              </a:rPr>
              <a:t>E’ l’unico trattamento allergene orientato. Riduce i sintomi e il consumo di farmaci. Va usata insieme alla terapia medica. Può modificare la progressione da rinite ad asma.</a:t>
            </a:r>
            <a:endParaRPr lang="it-IT" sz="1800" dirty="0">
              <a:latin typeface="Arial" charset="0"/>
            </a:endParaRPr>
          </a:p>
        </p:txBody>
      </p:sp>
      <p:sp>
        <p:nvSpPr>
          <p:cNvPr id="11" name="Titolo 10"/>
          <p:cNvSpPr>
            <a:spLocks noGrp="1"/>
          </p:cNvSpPr>
          <p:nvPr>
            <p:ph type="title"/>
          </p:nvPr>
        </p:nvSpPr>
        <p:spPr/>
        <p:txBody>
          <a:bodyPr/>
          <a:lstStyle/>
          <a:p>
            <a:r>
              <a:rPr lang="it-IT" smtClean="0"/>
              <a:t>ESSENTIALIA per il Medico di Medicina Generale</a:t>
            </a:r>
            <a:br>
              <a:rPr lang="it-IT" smtClean="0"/>
            </a:br>
            <a:endParaRPr lang="it-IT" dirty="0"/>
          </a:p>
        </p:txBody>
      </p:sp>
      <p:sp>
        <p:nvSpPr>
          <p:cNvPr id="9" name="Segnaposto numero diapositiva 8"/>
          <p:cNvSpPr>
            <a:spLocks noGrp="1"/>
          </p:cNvSpPr>
          <p:nvPr>
            <p:ph type="sldNum" sz="quarter" idx="4"/>
          </p:nvPr>
        </p:nvSpPr>
        <p:spPr/>
        <p:txBody>
          <a:bodyPr/>
          <a:lstStyle/>
          <a:p>
            <a:fld id="{727900B2-336A-46FE-9A0B-0A54CDA181B0}" type="slidenum">
              <a:rPr lang="it-IT" smtClean="0"/>
              <a:pPr/>
              <a:t>101</a:t>
            </a:fld>
            <a:endParaRPr lang="it-IT" dirty="0"/>
          </a:p>
        </p:txBody>
      </p:sp>
      <p:sp>
        <p:nvSpPr>
          <p:cNvPr id="10" name="Segnaposto piè di pagina 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smtClean="0"/>
              <a:t>Raccomandazioni conclusive</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102</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
        <p:nvSpPr>
          <p:cNvPr id="130050" name="Rectangle 4"/>
          <p:cNvSpPr>
            <a:spLocks noGrp="1" noChangeArrowheads="1"/>
          </p:cNvSpPr>
          <p:nvPr>
            <p:ph type="body" idx="4294967295"/>
          </p:nvPr>
        </p:nvSpPr>
        <p:spPr bwMode="auto">
          <a:xfrm>
            <a:off x="656772" y="710753"/>
            <a:ext cx="8051800" cy="5067300"/>
          </a:xfrm>
          <a:prstGeom prst="rect">
            <a:avLst/>
          </a:prstGeom>
          <a:noFill/>
          <a:ln w="12700">
            <a:miter lim="800000"/>
            <a:headEnd/>
            <a:tailEnd/>
          </a:ln>
        </p:spPr>
        <p:txBody>
          <a:bodyPr lIns="65088" tIns="25400" rIns="65088" bIns="25400">
            <a:spAutoFit/>
          </a:bodyPr>
          <a:lstStyle/>
          <a:p>
            <a:pPr marL="588963" indent="-588963" algn="ctr" defTabSz="157163">
              <a:lnSpc>
                <a:spcPct val="93000"/>
              </a:lnSpc>
              <a:spcBef>
                <a:spcPct val="37000"/>
              </a:spcBef>
              <a:buFontTx/>
              <a:buNone/>
            </a:pPr>
            <a:endParaRPr lang="it-IT" sz="3700" b="1" dirty="0" smtClean="0">
              <a:solidFill>
                <a:schemeClr val="bg1"/>
              </a:solidFill>
              <a:latin typeface="Arial" charset="0"/>
            </a:endParaRPr>
          </a:p>
          <a:p>
            <a:pPr marL="588963" indent="-588963" algn="just" defTabSz="157163">
              <a:lnSpc>
                <a:spcPct val="93000"/>
              </a:lnSpc>
              <a:spcBef>
                <a:spcPct val="37000"/>
              </a:spcBef>
              <a:buClr>
                <a:srgbClr val="C00000"/>
              </a:buClr>
              <a:buFont typeface="+mj-lt"/>
              <a:buAutoNum type="arabicPeriod"/>
            </a:pPr>
            <a:r>
              <a:rPr lang="it-IT" sz="2800" dirty="0" smtClean="0">
                <a:solidFill>
                  <a:schemeClr val="bg1"/>
                </a:solidFill>
                <a:latin typeface="Arial" charset="0"/>
              </a:rPr>
              <a:t>	</a:t>
            </a:r>
            <a:r>
              <a:rPr lang="it-IT" sz="2800" dirty="0" smtClean="0">
                <a:solidFill>
                  <a:srgbClr val="C00000"/>
                </a:solidFill>
                <a:latin typeface="Arial" charset="0"/>
              </a:rPr>
              <a:t>I pazienti con rinite persistente dovrebbero essere sempre studiati per eventuale asma concomitante</a:t>
            </a:r>
          </a:p>
          <a:p>
            <a:pPr marL="588963" indent="-588963" algn="just" defTabSz="157163">
              <a:lnSpc>
                <a:spcPct val="93000"/>
              </a:lnSpc>
              <a:spcBef>
                <a:spcPct val="37000"/>
              </a:spcBef>
              <a:buClr>
                <a:srgbClr val="C00000"/>
              </a:buClr>
              <a:buFont typeface="+mj-lt"/>
              <a:buAutoNum type="arabicPeriod"/>
            </a:pPr>
            <a:r>
              <a:rPr lang="it-IT" sz="2800" dirty="0" smtClean="0">
                <a:solidFill>
                  <a:schemeClr val="bg1"/>
                </a:solidFill>
                <a:latin typeface="Arial" charset="0"/>
              </a:rPr>
              <a:t> </a:t>
            </a:r>
            <a:r>
              <a:rPr lang="it-IT" sz="2800" dirty="0" smtClean="0">
                <a:solidFill>
                  <a:schemeClr val="bg1"/>
                </a:solidFill>
                <a:latin typeface="Arial" charset="0"/>
              </a:rPr>
              <a:t>	Nei pazienti con asma dovrebbe essere sempre valutata la eventuale rinite concomitante</a:t>
            </a:r>
          </a:p>
          <a:p>
            <a:pPr marL="588963" indent="-588963" algn="just" defTabSz="157163">
              <a:lnSpc>
                <a:spcPct val="93000"/>
              </a:lnSpc>
              <a:spcBef>
                <a:spcPct val="37000"/>
              </a:spcBef>
              <a:buClr>
                <a:srgbClr val="C00000"/>
              </a:buClr>
              <a:buFont typeface="+mj-lt"/>
              <a:buAutoNum type="arabicPeriod"/>
            </a:pPr>
            <a:r>
              <a:rPr lang="it-IT" sz="2800" dirty="0" smtClean="0">
                <a:solidFill>
                  <a:schemeClr val="bg1"/>
                </a:solidFill>
                <a:latin typeface="Arial" charset="0"/>
              </a:rPr>
              <a:t> </a:t>
            </a:r>
            <a:r>
              <a:rPr lang="it-IT" sz="2800" dirty="0" smtClean="0">
                <a:solidFill>
                  <a:schemeClr val="bg1"/>
                </a:solidFill>
                <a:latin typeface="Arial" charset="0"/>
              </a:rPr>
              <a:t>	La strategia ideale dovrebbe associare il trattamento delle vie aeree superiori e inferiori cercando di ottimizzare efficacia, sicurezza e costi.</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p:txBody>
          <a:bodyPr/>
          <a:lstStyle/>
          <a:p>
            <a:r>
              <a:rPr lang="it-IT" dirty="0" smtClean="0"/>
              <a:t>Grazie </a:t>
            </a:r>
            <a:r>
              <a:rPr lang="it-IT" smtClean="0"/>
              <a:t>per l’attenzione</a:t>
            </a:r>
            <a:endParaRPr lang="it-IT"/>
          </a:p>
        </p:txBody>
      </p:sp>
      <p:sp>
        <p:nvSpPr>
          <p:cNvPr id="3" name="Segnaposto numero diapositiva 2"/>
          <p:cNvSpPr>
            <a:spLocks noGrp="1"/>
          </p:cNvSpPr>
          <p:nvPr>
            <p:ph type="sldNum" sz="quarter" idx="4294967295"/>
          </p:nvPr>
        </p:nvSpPr>
        <p:spPr>
          <a:xfrm>
            <a:off x="6797675" y="6559550"/>
            <a:ext cx="2346325" cy="365125"/>
          </a:xfrm>
        </p:spPr>
        <p:txBody>
          <a:bodyPr/>
          <a:lstStyle/>
          <a:p>
            <a:fld id="{727900B2-336A-46FE-9A0B-0A54CDA181B0}" type="slidenum">
              <a:rPr lang="it-IT" smtClean="0"/>
              <a:pPr/>
              <a:t>103</a:t>
            </a:fld>
            <a:endParaRPr lang="it-IT" dirty="0"/>
          </a:p>
        </p:txBody>
      </p:sp>
      <p:sp>
        <p:nvSpPr>
          <p:cNvPr id="4" name="Segnaposto piè di pagina 3"/>
          <p:cNvSpPr>
            <a:spLocks noGrp="1"/>
          </p:cNvSpPr>
          <p:nvPr>
            <p:ph type="ftr" sz="quarter" idx="4294967295"/>
          </p:nvPr>
        </p:nvSpPr>
        <p:spPr>
          <a:xfrm>
            <a:off x="6019800" y="6654800"/>
            <a:ext cx="3124200" cy="365125"/>
          </a:xfrm>
        </p:spPr>
        <p:txBody>
          <a:bodyPr/>
          <a:lstStyle/>
          <a:p>
            <a:r>
              <a:rPr lang="it-IT" smtClean="0"/>
              <a:t>© 2011 PROGETTO LIBRA • www.progetto-aria.it •</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120775" y="1052513"/>
            <a:ext cx="1377950" cy="641350"/>
          </a:xfrm>
          <a:prstGeom prst="rect">
            <a:avLst/>
          </a:prstGeom>
          <a:noFill/>
          <a:ln w="9525">
            <a:noFill/>
            <a:miter lim="800000"/>
            <a:headEnd/>
            <a:tailEnd/>
          </a:ln>
        </p:spPr>
        <p:txBody>
          <a:bodyPr wrap="none">
            <a:spAutoFit/>
          </a:bodyPr>
          <a:lstStyle/>
          <a:p>
            <a:r>
              <a:rPr lang="it-IT" altLang="it-IT" sz="1800">
                <a:latin typeface="Arial" charset="0"/>
              </a:rPr>
              <a:t>PATTERN</a:t>
            </a:r>
          </a:p>
          <a:p>
            <a:r>
              <a:rPr lang="it-IT" altLang="it-IT" sz="1800">
                <a:latin typeface="Arial" charset="0"/>
              </a:rPr>
              <a:t>GENETICO</a:t>
            </a:r>
          </a:p>
        </p:txBody>
      </p:sp>
      <p:sp>
        <p:nvSpPr>
          <p:cNvPr id="12291" name="Line 4"/>
          <p:cNvSpPr>
            <a:spLocks noChangeShapeType="1"/>
          </p:cNvSpPr>
          <p:nvPr/>
        </p:nvSpPr>
        <p:spPr bwMode="auto">
          <a:xfrm>
            <a:off x="2552700" y="1563688"/>
            <a:ext cx="774700" cy="498475"/>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12292" name="Text Box 6"/>
          <p:cNvSpPr txBox="1">
            <a:spLocks noChangeArrowheads="1"/>
          </p:cNvSpPr>
          <p:nvPr/>
        </p:nvSpPr>
        <p:spPr bwMode="auto">
          <a:xfrm>
            <a:off x="5803900" y="677863"/>
            <a:ext cx="1936750" cy="1465262"/>
          </a:xfrm>
          <a:prstGeom prst="rect">
            <a:avLst/>
          </a:prstGeom>
          <a:noFill/>
          <a:ln w="9525">
            <a:noFill/>
            <a:miter lim="800000"/>
            <a:headEnd/>
            <a:tailEnd/>
          </a:ln>
        </p:spPr>
        <p:txBody>
          <a:bodyPr wrap="none">
            <a:spAutoFit/>
          </a:bodyPr>
          <a:lstStyle/>
          <a:p>
            <a:r>
              <a:rPr lang="it-IT" altLang="it-IT" sz="1800">
                <a:latin typeface="Arial" charset="0"/>
              </a:rPr>
              <a:t>Fattori materni</a:t>
            </a:r>
          </a:p>
          <a:p>
            <a:r>
              <a:rPr lang="it-IT" altLang="it-IT" sz="1800">
                <a:latin typeface="Arial" charset="0"/>
              </a:rPr>
              <a:t>Allattamento</a:t>
            </a:r>
          </a:p>
          <a:p>
            <a:r>
              <a:rPr lang="it-IT" altLang="it-IT" sz="1800">
                <a:latin typeface="Arial" charset="0"/>
              </a:rPr>
              <a:t>Infezioni</a:t>
            </a:r>
          </a:p>
          <a:p>
            <a:r>
              <a:rPr lang="it-IT" altLang="it-IT" sz="1800">
                <a:latin typeface="Arial" charset="0"/>
              </a:rPr>
              <a:t>Flora intestinale</a:t>
            </a:r>
          </a:p>
          <a:p>
            <a:r>
              <a:rPr lang="it-IT" altLang="it-IT" sz="1800">
                <a:latin typeface="Arial" charset="0"/>
              </a:rPr>
              <a:t>Esposizione</a:t>
            </a:r>
          </a:p>
        </p:txBody>
      </p:sp>
      <p:sp>
        <p:nvSpPr>
          <p:cNvPr id="12293" name="Line 7"/>
          <p:cNvSpPr>
            <a:spLocks noChangeShapeType="1"/>
          </p:cNvSpPr>
          <p:nvPr/>
        </p:nvSpPr>
        <p:spPr bwMode="auto">
          <a:xfrm flipH="1">
            <a:off x="3925888" y="1309688"/>
            <a:ext cx="1800225" cy="719137"/>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12294" name="Text Box 8"/>
          <p:cNvSpPr txBox="1">
            <a:spLocks noChangeArrowheads="1"/>
          </p:cNvSpPr>
          <p:nvPr/>
        </p:nvSpPr>
        <p:spPr bwMode="auto">
          <a:xfrm>
            <a:off x="2833688" y="2133600"/>
            <a:ext cx="1527175" cy="519113"/>
          </a:xfrm>
          <a:prstGeom prst="rect">
            <a:avLst/>
          </a:prstGeom>
          <a:noFill/>
          <a:ln w="9525">
            <a:solidFill>
              <a:srgbClr val="C00000"/>
            </a:solidFill>
            <a:miter lim="800000"/>
            <a:headEnd/>
            <a:tailEnd/>
          </a:ln>
        </p:spPr>
        <p:txBody>
          <a:bodyPr wrap="none">
            <a:spAutoFit/>
          </a:bodyPr>
          <a:lstStyle/>
          <a:p>
            <a:pPr algn="ctr"/>
            <a:r>
              <a:rPr lang="it-IT" altLang="it-IT" sz="2800">
                <a:solidFill>
                  <a:srgbClr val="C00000"/>
                </a:solidFill>
                <a:latin typeface="Arial" charset="0"/>
              </a:rPr>
              <a:t>ATOPIA</a:t>
            </a:r>
          </a:p>
        </p:txBody>
      </p:sp>
      <p:sp>
        <p:nvSpPr>
          <p:cNvPr id="12295" name="Line 14"/>
          <p:cNvSpPr>
            <a:spLocks noChangeShapeType="1"/>
          </p:cNvSpPr>
          <p:nvPr/>
        </p:nvSpPr>
        <p:spPr bwMode="auto">
          <a:xfrm flipH="1">
            <a:off x="3241675" y="2689225"/>
            <a:ext cx="373063" cy="523875"/>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12296" name="Oval 15"/>
          <p:cNvSpPr>
            <a:spLocks noChangeArrowheads="1"/>
          </p:cNvSpPr>
          <p:nvPr/>
        </p:nvSpPr>
        <p:spPr bwMode="auto">
          <a:xfrm>
            <a:off x="4297363" y="3195638"/>
            <a:ext cx="1238250" cy="1012825"/>
          </a:xfrm>
          <a:prstGeom prst="ellipse">
            <a:avLst/>
          </a:prstGeom>
          <a:gradFill rotWithShape="0">
            <a:gsLst>
              <a:gs pos="0">
                <a:srgbClr val="FFFF66"/>
              </a:gs>
              <a:gs pos="100000">
                <a:srgbClr val="76762F"/>
              </a:gs>
            </a:gsLst>
            <a:path path="shape">
              <a:fillToRect l="50000" t="50000" r="50000" b="50000"/>
            </a:path>
          </a:gradFill>
          <a:ln w="9525">
            <a:solidFill>
              <a:schemeClr val="tx1"/>
            </a:solidFill>
            <a:round/>
            <a:headEnd/>
            <a:tailEnd/>
          </a:ln>
        </p:spPr>
        <p:txBody>
          <a:bodyPr wrap="none" anchor="ctr"/>
          <a:lstStyle/>
          <a:p>
            <a:pPr algn="ctr"/>
            <a:r>
              <a:rPr lang="it-IT" altLang="it-IT" sz="2800"/>
              <a:t>TH2</a:t>
            </a:r>
          </a:p>
        </p:txBody>
      </p:sp>
      <p:sp>
        <p:nvSpPr>
          <p:cNvPr id="12297" name="Line 16"/>
          <p:cNvSpPr>
            <a:spLocks noChangeShapeType="1"/>
          </p:cNvSpPr>
          <p:nvPr/>
        </p:nvSpPr>
        <p:spPr bwMode="auto">
          <a:xfrm flipV="1">
            <a:off x="5299075" y="3529013"/>
            <a:ext cx="989013" cy="1076325"/>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285840" name="Oval 144"/>
          <p:cNvSpPr>
            <a:spLocks noChangeArrowheads="1"/>
          </p:cNvSpPr>
          <p:nvPr/>
        </p:nvSpPr>
        <p:spPr bwMode="auto">
          <a:xfrm>
            <a:off x="2301875" y="3322638"/>
            <a:ext cx="936625" cy="65246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38100">
            <a:solidFill>
              <a:srgbClr val="FFFF00"/>
            </a:solidFill>
            <a:round/>
            <a:headEnd/>
            <a:tailEnd/>
          </a:ln>
          <a:effectLst/>
        </p:spPr>
        <p:txBody>
          <a:bodyPr wrap="none" anchor="ctr"/>
          <a:lstStyle/>
          <a:p>
            <a:pPr algn="ctr">
              <a:defRPr/>
            </a:pPr>
            <a:r>
              <a:rPr lang="it-IT" altLang="it-IT" sz="2400">
                <a:solidFill>
                  <a:schemeClr val="tx2"/>
                </a:solidFill>
              </a:rPr>
              <a:t>Treg</a:t>
            </a:r>
            <a:endParaRPr lang="it-IT" altLang="it-IT" sz="2400"/>
          </a:p>
        </p:txBody>
      </p:sp>
      <p:sp>
        <p:nvSpPr>
          <p:cNvPr id="12299" name="AutoShape 145"/>
          <p:cNvSpPr>
            <a:spLocks noChangeArrowheads="1"/>
          </p:cNvSpPr>
          <p:nvPr/>
        </p:nvSpPr>
        <p:spPr bwMode="auto">
          <a:xfrm>
            <a:off x="3506788" y="3476625"/>
            <a:ext cx="719137" cy="485775"/>
          </a:xfrm>
          <a:prstGeom prst="rightArrow">
            <a:avLst>
              <a:gd name="adj1" fmla="val 50000"/>
              <a:gd name="adj2" fmla="val 37010"/>
            </a:avLst>
          </a:prstGeom>
          <a:solidFill>
            <a:srgbClr val="C00000"/>
          </a:solidFill>
          <a:ln w="9525">
            <a:solidFill>
              <a:srgbClr val="C00000"/>
            </a:solidFill>
            <a:miter lim="800000"/>
            <a:headEnd/>
            <a:tailEnd/>
          </a:ln>
        </p:spPr>
        <p:txBody>
          <a:bodyPr wrap="none" anchor="ctr"/>
          <a:lstStyle/>
          <a:p>
            <a:endParaRPr lang="en-US" sz="2400">
              <a:solidFill>
                <a:srgbClr val="C00000"/>
              </a:solidFill>
            </a:endParaRPr>
          </a:p>
        </p:txBody>
      </p:sp>
      <p:sp>
        <p:nvSpPr>
          <p:cNvPr id="12300" name="Text Box 146"/>
          <p:cNvSpPr txBox="1">
            <a:spLocks noChangeArrowheads="1"/>
          </p:cNvSpPr>
          <p:nvPr/>
        </p:nvSpPr>
        <p:spPr bwMode="auto">
          <a:xfrm>
            <a:off x="4449763" y="4378325"/>
            <a:ext cx="895350" cy="1552575"/>
          </a:xfrm>
          <a:prstGeom prst="rect">
            <a:avLst/>
          </a:prstGeom>
          <a:noFill/>
          <a:ln w="9525">
            <a:noFill/>
            <a:miter lim="800000"/>
            <a:headEnd/>
            <a:tailEnd/>
          </a:ln>
        </p:spPr>
        <p:txBody>
          <a:bodyPr wrap="none">
            <a:spAutoFit/>
          </a:bodyPr>
          <a:lstStyle/>
          <a:p>
            <a:pPr algn="ctr"/>
            <a:r>
              <a:rPr lang="it-IT" altLang="it-IT" sz="2400">
                <a:latin typeface="Arial" charset="0"/>
              </a:rPr>
              <a:t>IL-4</a:t>
            </a:r>
          </a:p>
          <a:p>
            <a:pPr algn="ctr"/>
            <a:r>
              <a:rPr lang="it-IT" altLang="it-IT" sz="2400">
                <a:latin typeface="Arial" charset="0"/>
              </a:rPr>
              <a:t>IL-5</a:t>
            </a:r>
          </a:p>
          <a:p>
            <a:pPr algn="ctr"/>
            <a:r>
              <a:rPr lang="it-IT" altLang="it-IT" sz="2400">
                <a:latin typeface="Arial" charset="0"/>
              </a:rPr>
              <a:t>IL-3</a:t>
            </a:r>
          </a:p>
          <a:p>
            <a:pPr algn="ctr"/>
            <a:r>
              <a:rPr lang="it-IT" altLang="it-IT" sz="2400">
                <a:latin typeface="Arial" charset="0"/>
              </a:rPr>
              <a:t>IL-13</a:t>
            </a:r>
          </a:p>
        </p:txBody>
      </p:sp>
      <p:sp>
        <p:nvSpPr>
          <p:cNvPr id="12301" name="Oval 149"/>
          <p:cNvSpPr>
            <a:spLocks noChangeArrowheads="1"/>
          </p:cNvSpPr>
          <p:nvPr/>
        </p:nvSpPr>
        <p:spPr bwMode="auto">
          <a:xfrm>
            <a:off x="1077913" y="4203700"/>
            <a:ext cx="936625" cy="652463"/>
          </a:xfrm>
          <a:prstGeom prst="ellipse">
            <a:avLst/>
          </a:prstGeom>
          <a:gradFill rotWithShape="0">
            <a:gsLst>
              <a:gs pos="0">
                <a:srgbClr val="FFFF66"/>
              </a:gs>
              <a:gs pos="100000">
                <a:srgbClr val="76762F"/>
              </a:gs>
            </a:gsLst>
            <a:path path="shape">
              <a:fillToRect l="50000" t="50000" r="50000" b="50000"/>
            </a:path>
          </a:gradFill>
          <a:ln w="9525">
            <a:solidFill>
              <a:schemeClr val="tx1"/>
            </a:solidFill>
            <a:round/>
            <a:headEnd/>
            <a:tailEnd/>
          </a:ln>
        </p:spPr>
        <p:txBody>
          <a:bodyPr wrap="none" anchor="ctr"/>
          <a:lstStyle/>
          <a:p>
            <a:pPr algn="ctr"/>
            <a:r>
              <a:rPr lang="it-IT" altLang="it-IT" sz="2400"/>
              <a:t>Th1</a:t>
            </a:r>
          </a:p>
        </p:txBody>
      </p:sp>
      <p:sp>
        <p:nvSpPr>
          <p:cNvPr id="12302" name="AutoShape 150"/>
          <p:cNvSpPr>
            <a:spLocks noChangeArrowheads="1"/>
          </p:cNvSpPr>
          <p:nvPr/>
        </p:nvSpPr>
        <p:spPr bwMode="auto">
          <a:xfrm flipH="1" flipV="1">
            <a:off x="1377950" y="3619500"/>
            <a:ext cx="636588" cy="358775"/>
          </a:xfrm>
          <a:custGeom>
            <a:avLst/>
            <a:gdLst>
              <a:gd name="T0" fmla="*/ 394958529 w 21600"/>
              <a:gd name="T1" fmla="*/ 0 h 21600"/>
              <a:gd name="T2" fmla="*/ 236964902 w 21600"/>
              <a:gd name="T3" fmla="*/ 32994294 h 21600"/>
              <a:gd name="T4" fmla="*/ 0 w 21600"/>
              <a:gd name="T5" fmla="*/ 82490179 h 21600"/>
              <a:gd name="T6" fmla="*/ 236964902 w 21600"/>
              <a:gd name="T7" fmla="*/ 98982634 h 21600"/>
              <a:gd name="T8" fmla="*/ 473929834 w 21600"/>
              <a:gd name="T9" fmla="*/ 68737852 h 21600"/>
              <a:gd name="T10" fmla="*/ 552927075 w 21600"/>
              <a:gd name="T11" fmla="*/ 32994294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tx2"/>
          </a:solidFill>
          <a:ln w="9525">
            <a:solidFill>
              <a:schemeClr val="tx1"/>
            </a:solidFill>
            <a:miter lim="800000"/>
            <a:headEnd/>
            <a:tailEnd/>
          </a:ln>
        </p:spPr>
        <p:txBody>
          <a:bodyPr rot="10800000" wrap="none" anchor="ctr"/>
          <a:lstStyle/>
          <a:p>
            <a:endParaRPr lang="it-IT"/>
          </a:p>
        </p:txBody>
      </p:sp>
      <p:sp>
        <p:nvSpPr>
          <p:cNvPr id="12303" name="Text Box 151"/>
          <p:cNvSpPr txBox="1">
            <a:spLocks noChangeArrowheads="1"/>
          </p:cNvSpPr>
          <p:nvPr/>
        </p:nvSpPr>
        <p:spPr bwMode="auto">
          <a:xfrm>
            <a:off x="728663" y="3197225"/>
            <a:ext cx="781050" cy="641350"/>
          </a:xfrm>
          <a:prstGeom prst="rect">
            <a:avLst/>
          </a:prstGeom>
          <a:noFill/>
          <a:ln w="9525">
            <a:noFill/>
            <a:miter lim="800000"/>
            <a:headEnd/>
            <a:tailEnd/>
          </a:ln>
        </p:spPr>
        <p:txBody>
          <a:bodyPr wrap="none">
            <a:spAutoFit/>
          </a:bodyPr>
          <a:lstStyle/>
          <a:p>
            <a:pPr eaLnBrk="0" hangingPunct="0"/>
            <a:r>
              <a:rPr lang="it-IT" sz="1800">
                <a:solidFill>
                  <a:schemeClr val="bg1"/>
                </a:solidFill>
                <a:latin typeface="Arial" charset="0"/>
              </a:rPr>
              <a:t>IL-10</a:t>
            </a:r>
          </a:p>
          <a:p>
            <a:pPr eaLnBrk="0" hangingPunct="0"/>
            <a:r>
              <a:rPr lang="it-IT" sz="1800">
                <a:solidFill>
                  <a:schemeClr val="bg1"/>
                </a:solidFill>
                <a:latin typeface="Arial" charset="0"/>
              </a:rPr>
              <a:t>TGFb</a:t>
            </a:r>
          </a:p>
        </p:txBody>
      </p:sp>
      <p:sp>
        <p:nvSpPr>
          <p:cNvPr id="12304" name="Oval 233"/>
          <p:cNvSpPr>
            <a:spLocks noChangeArrowheads="1"/>
          </p:cNvSpPr>
          <p:nvPr/>
        </p:nvSpPr>
        <p:spPr bwMode="auto">
          <a:xfrm>
            <a:off x="7254875" y="3673475"/>
            <a:ext cx="996950" cy="768350"/>
          </a:xfrm>
          <a:prstGeom prst="ellipse">
            <a:avLst/>
          </a:prstGeom>
          <a:gradFill rotWithShape="1">
            <a:gsLst>
              <a:gs pos="0">
                <a:srgbClr val="FF66FF"/>
              </a:gs>
              <a:gs pos="100000">
                <a:srgbClr val="762F76"/>
              </a:gs>
            </a:gsLst>
            <a:path path="shape">
              <a:fillToRect l="50000" t="50000" r="50000" b="50000"/>
            </a:path>
          </a:gradFill>
          <a:ln w="9525">
            <a:solidFill>
              <a:schemeClr val="tx1"/>
            </a:solidFill>
            <a:round/>
            <a:headEnd/>
            <a:tailEnd/>
          </a:ln>
        </p:spPr>
        <p:txBody>
          <a:bodyPr wrap="none" anchor="ctr"/>
          <a:lstStyle/>
          <a:p>
            <a:pPr algn="ctr"/>
            <a:endParaRPr lang="it-IT" altLang="it-IT" sz="2400" b="0">
              <a:solidFill>
                <a:srgbClr val="FF3300"/>
              </a:solidFill>
              <a:latin typeface="Arial" charset="0"/>
            </a:endParaRPr>
          </a:p>
        </p:txBody>
      </p:sp>
      <p:sp>
        <p:nvSpPr>
          <p:cNvPr id="12305" name="Text Box 234"/>
          <p:cNvSpPr txBox="1">
            <a:spLocks noChangeArrowheads="1"/>
          </p:cNvSpPr>
          <p:nvPr/>
        </p:nvSpPr>
        <p:spPr bwMode="auto">
          <a:xfrm>
            <a:off x="7458075" y="3722688"/>
            <a:ext cx="736600" cy="519112"/>
          </a:xfrm>
          <a:prstGeom prst="rect">
            <a:avLst/>
          </a:prstGeom>
          <a:noFill/>
          <a:ln w="12700">
            <a:noFill/>
            <a:miter lim="800000"/>
            <a:headEnd/>
            <a:tailEnd/>
          </a:ln>
        </p:spPr>
        <p:txBody>
          <a:bodyPr wrap="none">
            <a:spAutoFit/>
          </a:bodyPr>
          <a:lstStyle/>
          <a:p>
            <a:pPr defTabSz="762000"/>
            <a:r>
              <a:rPr lang="it-IT" sz="2800"/>
              <a:t>Eos</a:t>
            </a:r>
          </a:p>
        </p:txBody>
      </p:sp>
      <p:sp>
        <p:nvSpPr>
          <p:cNvPr id="12306" name="Line 235"/>
          <p:cNvSpPr>
            <a:spLocks noChangeShapeType="1"/>
          </p:cNvSpPr>
          <p:nvPr/>
        </p:nvSpPr>
        <p:spPr bwMode="auto">
          <a:xfrm flipV="1">
            <a:off x="5294313" y="4125913"/>
            <a:ext cx="1706562" cy="868362"/>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12307" name="Line 236"/>
          <p:cNvSpPr>
            <a:spLocks noChangeShapeType="1"/>
          </p:cNvSpPr>
          <p:nvPr/>
        </p:nvSpPr>
        <p:spPr bwMode="auto">
          <a:xfrm>
            <a:off x="5268913" y="5099050"/>
            <a:ext cx="1498600" cy="374650"/>
          </a:xfrm>
          <a:prstGeom prst="line">
            <a:avLst/>
          </a:prstGeom>
          <a:noFill/>
          <a:ln w="57150">
            <a:solidFill>
              <a:srgbClr val="C00000"/>
            </a:solidFill>
            <a:round/>
            <a:headEnd/>
            <a:tailEnd type="triangle" w="med" len="med"/>
          </a:ln>
        </p:spPr>
        <p:txBody>
          <a:bodyPr wrap="none" anchor="ctr"/>
          <a:lstStyle/>
          <a:p>
            <a:endParaRPr lang="it-IT">
              <a:solidFill>
                <a:srgbClr val="C00000"/>
              </a:solidFill>
            </a:endParaRPr>
          </a:p>
        </p:txBody>
      </p:sp>
      <p:sp>
        <p:nvSpPr>
          <p:cNvPr id="12308" name="Text Box 237"/>
          <p:cNvSpPr txBox="1">
            <a:spLocks noChangeArrowheads="1"/>
          </p:cNvSpPr>
          <p:nvPr/>
        </p:nvSpPr>
        <p:spPr bwMode="auto">
          <a:xfrm>
            <a:off x="974725" y="5332413"/>
            <a:ext cx="1931988" cy="517525"/>
          </a:xfrm>
          <a:prstGeom prst="rect">
            <a:avLst/>
          </a:prstGeom>
          <a:noFill/>
          <a:ln w="9525">
            <a:noFill/>
            <a:miter lim="800000"/>
            <a:headEnd/>
            <a:tailEnd/>
          </a:ln>
        </p:spPr>
        <p:txBody>
          <a:bodyPr wrap="none">
            <a:spAutoFit/>
          </a:bodyPr>
          <a:lstStyle/>
          <a:p>
            <a:pPr eaLnBrk="0" hangingPunct="0"/>
            <a:r>
              <a:rPr lang="it-IT" sz="1400">
                <a:solidFill>
                  <a:schemeClr val="bg1"/>
                </a:solidFill>
                <a:latin typeface="Arial" charset="0"/>
              </a:rPr>
              <a:t>NORMALE DIFESA</a:t>
            </a:r>
          </a:p>
          <a:p>
            <a:pPr eaLnBrk="0" hangingPunct="0"/>
            <a:r>
              <a:rPr lang="it-IT" sz="1400">
                <a:solidFill>
                  <a:schemeClr val="bg1"/>
                </a:solidFill>
                <a:latin typeface="Arial" charset="0"/>
              </a:rPr>
              <a:t>CONTRO PATOGENI</a:t>
            </a:r>
          </a:p>
        </p:txBody>
      </p:sp>
      <p:sp>
        <p:nvSpPr>
          <p:cNvPr id="12309" name="Line 238"/>
          <p:cNvSpPr>
            <a:spLocks noChangeShapeType="1"/>
          </p:cNvSpPr>
          <p:nvPr/>
        </p:nvSpPr>
        <p:spPr bwMode="auto">
          <a:xfrm>
            <a:off x="2141538" y="3409950"/>
            <a:ext cx="0" cy="534988"/>
          </a:xfrm>
          <a:prstGeom prst="line">
            <a:avLst/>
          </a:prstGeom>
          <a:noFill/>
          <a:ln w="57150">
            <a:solidFill>
              <a:schemeClr val="tx1"/>
            </a:solidFill>
            <a:round/>
            <a:headEnd/>
            <a:tailEnd type="triangle" w="med" len="med"/>
          </a:ln>
        </p:spPr>
        <p:txBody>
          <a:bodyPr/>
          <a:lstStyle/>
          <a:p>
            <a:endParaRPr lang="it-IT"/>
          </a:p>
        </p:txBody>
      </p:sp>
      <p:sp>
        <p:nvSpPr>
          <p:cNvPr id="12310" name="Line 239"/>
          <p:cNvSpPr>
            <a:spLocks noChangeShapeType="1"/>
          </p:cNvSpPr>
          <p:nvPr/>
        </p:nvSpPr>
        <p:spPr bwMode="auto">
          <a:xfrm flipV="1">
            <a:off x="3313113" y="3354388"/>
            <a:ext cx="0" cy="534987"/>
          </a:xfrm>
          <a:prstGeom prst="line">
            <a:avLst/>
          </a:prstGeom>
          <a:noFill/>
          <a:ln w="57150">
            <a:solidFill>
              <a:srgbClr val="C00000"/>
            </a:solidFill>
            <a:round/>
            <a:headEnd/>
            <a:tailEnd type="triangle" w="med" len="med"/>
          </a:ln>
        </p:spPr>
        <p:txBody>
          <a:bodyPr/>
          <a:lstStyle/>
          <a:p>
            <a:endParaRPr lang="it-IT">
              <a:solidFill>
                <a:srgbClr val="C00000"/>
              </a:solidFill>
            </a:endParaRPr>
          </a:p>
        </p:txBody>
      </p:sp>
      <p:grpSp>
        <p:nvGrpSpPr>
          <p:cNvPr id="12311" name="Group 229"/>
          <p:cNvGrpSpPr>
            <a:grpSpLocks/>
          </p:cNvGrpSpPr>
          <p:nvPr/>
        </p:nvGrpSpPr>
        <p:grpSpPr bwMode="auto">
          <a:xfrm>
            <a:off x="5651500" y="2738438"/>
            <a:ext cx="1054100" cy="684212"/>
            <a:chOff x="3560" y="1725"/>
            <a:chExt cx="664" cy="431"/>
          </a:xfrm>
        </p:grpSpPr>
        <p:grpSp>
          <p:nvGrpSpPr>
            <p:cNvPr id="12357" name="Group 152"/>
            <p:cNvGrpSpPr>
              <a:grpSpLocks/>
            </p:cNvGrpSpPr>
            <p:nvPr/>
          </p:nvGrpSpPr>
          <p:grpSpPr bwMode="auto">
            <a:xfrm rot="6173390">
              <a:off x="3613" y="1818"/>
              <a:ext cx="285" cy="391"/>
              <a:chOff x="3140" y="2850"/>
              <a:chExt cx="303" cy="416"/>
            </a:xfrm>
          </p:grpSpPr>
          <p:grpSp>
            <p:nvGrpSpPr>
              <p:cNvPr id="12398" name="Group 153"/>
              <p:cNvGrpSpPr>
                <a:grpSpLocks/>
              </p:cNvGrpSpPr>
              <p:nvPr/>
            </p:nvGrpSpPr>
            <p:grpSpPr bwMode="auto">
              <a:xfrm>
                <a:off x="3140" y="2851"/>
                <a:ext cx="302" cy="414"/>
                <a:chOff x="4605" y="2050"/>
                <a:chExt cx="344" cy="473"/>
              </a:xfrm>
            </p:grpSpPr>
            <p:sp>
              <p:nvSpPr>
                <p:cNvPr id="12419" name="Oval 154"/>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20" name="Oval 155"/>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21" name="Oval 156"/>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22" name="Oval 157"/>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23" name="Oval 158"/>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24" name="Oval 159"/>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nvGrpSpPr>
                <p:cNvPr id="12425" name="Group 160"/>
                <p:cNvGrpSpPr>
                  <a:grpSpLocks/>
                </p:cNvGrpSpPr>
                <p:nvPr/>
              </p:nvGrpSpPr>
              <p:grpSpPr bwMode="auto">
                <a:xfrm rot="-3880966">
                  <a:off x="4700" y="2109"/>
                  <a:ext cx="37" cy="187"/>
                  <a:chOff x="1542" y="2618"/>
                  <a:chExt cx="80" cy="408"/>
                </a:xfrm>
              </p:grpSpPr>
              <p:sp>
                <p:nvSpPr>
                  <p:cNvPr id="12435" name="Oval 161"/>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36" name="Oval 162"/>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426" name="Group 163"/>
                <p:cNvGrpSpPr>
                  <a:grpSpLocks/>
                </p:cNvGrpSpPr>
                <p:nvPr/>
              </p:nvGrpSpPr>
              <p:grpSpPr bwMode="auto">
                <a:xfrm rot="1601382" flipH="1">
                  <a:off x="4871" y="2050"/>
                  <a:ext cx="37" cy="187"/>
                  <a:chOff x="1542" y="2618"/>
                  <a:chExt cx="80" cy="408"/>
                </a:xfrm>
              </p:grpSpPr>
              <p:sp>
                <p:nvSpPr>
                  <p:cNvPr id="12433" name="Oval 164"/>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34" name="Oval 165"/>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427" name="Group 166"/>
                <p:cNvGrpSpPr>
                  <a:grpSpLocks/>
                </p:cNvGrpSpPr>
                <p:nvPr/>
              </p:nvGrpSpPr>
              <p:grpSpPr bwMode="auto">
                <a:xfrm rot="1601382" flipH="1">
                  <a:off x="4913" y="2071"/>
                  <a:ext cx="36" cy="187"/>
                  <a:chOff x="1542" y="2618"/>
                  <a:chExt cx="80" cy="408"/>
                </a:xfrm>
              </p:grpSpPr>
              <p:sp>
                <p:nvSpPr>
                  <p:cNvPr id="12431" name="Oval 167"/>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32" name="Oval 168"/>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428" name="Group 169"/>
                <p:cNvGrpSpPr>
                  <a:grpSpLocks/>
                </p:cNvGrpSpPr>
                <p:nvPr/>
              </p:nvGrpSpPr>
              <p:grpSpPr bwMode="auto">
                <a:xfrm rot="-3880966">
                  <a:off x="4681" y="2151"/>
                  <a:ext cx="36" cy="187"/>
                  <a:chOff x="1542" y="2618"/>
                  <a:chExt cx="80" cy="408"/>
                </a:xfrm>
              </p:grpSpPr>
              <p:sp>
                <p:nvSpPr>
                  <p:cNvPr id="12429" name="Oval 170"/>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430" name="Oval 171"/>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sp>
            <p:nvSpPr>
              <p:cNvPr id="12399" name="Oval 172"/>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00" name="Oval 173"/>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01" name="Oval 174"/>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02" name="Oval 175"/>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03" name="Oval 176"/>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04" name="Oval 177"/>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nvGrpSpPr>
              <p:cNvPr id="12405" name="Group 178"/>
              <p:cNvGrpSpPr>
                <a:grpSpLocks/>
              </p:cNvGrpSpPr>
              <p:nvPr/>
            </p:nvGrpSpPr>
            <p:grpSpPr bwMode="auto">
              <a:xfrm rot="-3880966">
                <a:off x="3224" y="2902"/>
                <a:ext cx="32" cy="164"/>
                <a:chOff x="1542" y="2618"/>
                <a:chExt cx="80" cy="408"/>
              </a:xfrm>
            </p:grpSpPr>
            <p:sp>
              <p:nvSpPr>
                <p:cNvPr id="12417" name="Oval 179"/>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18" name="Oval 180"/>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406" name="Group 181"/>
              <p:cNvGrpSpPr>
                <a:grpSpLocks/>
              </p:cNvGrpSpPr>
              <p:nvPr/>
            </p:nvGrpSpPr>
            <p:grpSpPr bwMode="auto">
              <a:xfrm rot="1601382" flipH="1">
                <a:off x="3374" y="2850"/>
                <a:ext cx="32" cy="164"/>
                <a:chOff x="1542" y="2618"/>
                <a:chExt cx="80" cy="408"/>
              </a:xfrm>
            </p:grpSpPr>
            <p:sp>
              <p:nvSpPr>
                <p:cNvPr id="12415" name="Oval 182"/>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416" name="Oval 183"/>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407" name="Group 184"/>
              <p:cNvGrpSpPr>
                <a:grpSpLocks/>
              </p:cNvGrpSpPr>
              <p:nvPr/>
            </p:nvGrpSpPr>
            <p:grpSpPr bwMode="auto">
              <a:xfrm rot="1601382" flipH="1">
                <a:off x="3410" y="2869"/>
                <a:ext cx="33" cy="164"/>
                <a:chOff x="1542" y="2618"/>
                <a:chExt cx="80" cy="408"/>
              </a:xfrm>
            </p:grpSpPr>
            <p:sp>
              <p:nvSpPr>
                <p:cNvPr id="12413" name="Oval 185"/>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sp>
              <p:nvSpPr>
                <p:cNvPr id="12414" name="Oval 186"/>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408" name="Group 187"/>
              <p:cNvGrpSpPr>
                <a:grpSpLocks/>
              </p:cNvGrpSpPr>
              <p:nvPr/>
            </p:nvGrpSpPr>
            <p:grpSpPr bwMode="auto">
              <a:xfrm rot="-3880966">
                <a:off x="3206" y="2940"/>
                <a:ext cx="33" cy="164"/>
                <a:chOff x="1542" y="2618"/>
                <a:chExt cx="80" cy="408"/>
              </a:xfrm>
            </p:grpSpPr>
            <p:sp>
              <p:nvSpPr>
                <p:cNvPr id="12411" name="Oval 188"/>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sp>
              <p:nvSpPr>
                <p:cNvPr id="12412" name="Oval 189"/>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grpSp>
          <p:sp>
            <p:nvSpPr>
              <p:cNvPr id="12409" name="Rectangle 190"/>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endParaRPr lang="en-US" sz="2400"/>
              </a:p>
            </p:txBody>
          </p:sp>
          <p:sp>
            <p:nvSpPr>
              <p:cNvPr id="12410" name="Rectangle 191"/>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endParaRPr lang="en-US" sz="2400"/>
              </a:p>
            </p:txBody>
          </p:sp>
        </p:grpSp>
        <p:grpSp>
          <p:nvGrpSpPr>
            <p:cNvPr id="12358" name="Group 192"/>
            <p:cNvGrpSpPr>
              <a:grpSpLocks/>
            </p:cNvGrpSpPr>
            <p:nvPr/>
          </p:nvGrpSpPr>
          <p:grpSpPr bwMode="auto">
            <a:xfrm rot="1788047">
              <a:off x="3939" y="1725"/>
              <a:ext cx="285" cy="391"/>
              <a:chOff x="3140" y="2850"/>
              <a:chExt cx="303" cy="416"/>
            </a:xfrm>
          </p:grpSpPr>
          <p:grpSp>
            <p:nvGrpSpPr>
              <p:cNvPr id="12359" name="Group 193"/>
              <p:cNvGrpSpPr>
                <a:grpSpLocks/>
              </p:cNvGrpSpPr>
              <p:nvPr/>
            </p:nvGrpSpPr>
            <p:grpSpPr bwMode="auto">
              <a:xfrm>
                <a:off x="3140" y="2851"/>
                <a:ext cx="302" cy="414"/>
                <a:chOff x="4605" y="2050"/>
                <a:chExt cx="344" cy="473"/>
              </a:xfrm>
            </p:grpSpPr>
            <p:sp>
              <p:nvSpPr>
                <p:cNvPr id="12380" name="Oval 194"/>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81" name="Oval 195"/>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82" name="Oval 196"/>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83" name="Oval 197"/>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84" name="Oval 198"/>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85" name="Oval 199"/>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nvGrpSpPr>
                <p:cNvPr id="12386" name="Group 200"/>
                <p:cNvGrpSpPr>
                  <a:grpSpLocks/>
                </p:cNvGrpSpPr>
                <p:nvPr/>
              </p:nvGrpSpPr>
              <p:grpSpPr bwMode="auto">
                <a:xfrm rot="-3880966">
                  <a:off x="4700" y="2109"/>
                  <a:ext cx="37" cy="187"/>
                  <a:chOff x="1542" y="2618"/>
                  <a:chExt cx="80" cy="408"/>
                </a:xfrm>
              </p:grpSpPr>
              <p:sp>
                <p:nvSpPr>
                  <p:cNvPr id="12396" name="Oval 201"/>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97" name="Oval 202"/>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387" name="Group 203"/>
                <p:cNvGrpSpPr>
                  <a:grpSpLocks/>
                </p:cNvGrpSpPr>
                <p:nvPr/>
              </p:nvGrpSpPr>
              <p:grpSpPr bwMode="auto">
                <a:xfrm rot="1601382" flipH="1">
                  <a:off x="4871" y="2050"/>
                  <a:ext cx="37" cy="187"/>
                  <a:chOff x="1542" y="2618"/>
                  <a:chExt cx="80" cy="408"/>
                </a:xfrm>
              </p:grpSpPr>
              <p:sp>
                <p:nvSpPr>
                  <p:cNvPr id="12394" name="Oval 204"/>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95" name="Oval 205"/>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388" name="Group 206"/>
                <p:cNvGrpSpPr>
                  <a:grpSpLocks/>
                </p:cNvGrpSpPr>
                <p:nvPr/>
              </p:nvGrpSpPr>
              <p:grpSpPr bwMode="auto">
                <a:xfrm rot="1601382" flipH="1">
                  <a:off x="4913" y="2071"/>
                  <a:ext cx="36" cy="187"/>
                  <a:chOff x="1542" y="2618"/>
                  <a:chExt cx="80" cy="408"/>
                </a:xfrm>
              </p:grpSpPr>
              <p:sp>
                <p:nvSpPr>
                  <p:cNvPr id="12392" name="Oval 207"/>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93" name="Oval 208"/>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nvGrpSpPr>
                <p:cNvPr id="12389" name="Group 209"/>
                <p:cNvGrpSpPr>
                  <a:grpSpLocks/>
                </p:cNvGrpSpPr>
                <p:nvPr/>
              </p:nvGrpSpPr>
              <p:grpSpPr bwMode="auto">
                <a:xfrm rot="-3880966">
                  <a:off x="4681" y="2151"/>
                  <a:ext cx="36" cy="187"/>
                  <a:chOff x="1542" y="2618"/>
                  <a:chExt cx="80" cy="408"/>
                </a:xfrm>
              </p:grpSpPr>
              <p:sp>
                <p:nvSpPr>
                  <p:cNvPr id="12390" name="Oval 210"/>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sp>
                <p:nvSpPr>
                  <p:cNvPr id="12391" name="Oval 211"/>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endParaRPr lang="en-US" sz="2400"/>
                  </a:p>
                </p:txBody>
              </p:sp>
            </p:grpSp>
          </p:grpSp>
          <p:sp>
            <p:nvSpPr>
              <p:cNvPr id="12360" name="Oval 212"/>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61" name="Oval 213"/>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62" name="Oval 214"/>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63" name="Oval 215"/>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64" name="Oval 216"/>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65" name="Oval 217"/>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nvGrpSpPr>
              <p:cNvPr id="12366" name="Group 218"/>
              <p:cNvGrpSpPr>
                <a:grpSpLocks/>
              </p:cNvGrpSpPr>
              <p:nvPr/>
            </p:nvGrpSpPr>
            <p:grpSpPr bwMode="auto">
              <a:xfrm rot="-3880966">
                <a:off x="3224" y="2902"/>
                <a:ext cx="32" cy="164"/>
                <a:chOff x="1542" y="2618"/>
                <a:chExt cx="80" cy="408"/>
              </a:xfrm>
            </p:grpSpPr>
            <p:sp>
              <p:nvSpPr>
                <p:cNvPr id="12378" name="Oval 219"/>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79" name="Oval 220"/>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367" name="Group 221"/>
              <p:cNvGrpSpPr>
                <a:grpSpLocks/>
              </p:cNvGrpSpPr>
              <p:nvPr/>
            </p:nvGrpSpPr>
            <p:grpSpPr bwMode="auto">
              <a:xfrm rot="1601382" flipH="1">
                <a:off x="3374" y="2850"/>
                <a:ext cx="32" cy="164"/>
                <a:chOff x="1542" y="2618"/>
                <a:chExt cx="80" cy="408"/>
              </a:xfrm>
            </p:grpSpPr>
            <p:sp>
              <p:nvSpPr>
                <p:cNvPr id="12376" name="Oval 222"/>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sp>
              <p:nvSpPr>
                <p:cNvPr id="12377" name="Oval 223"/>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368" name="Group 224"/>
              <p:cNvGrpSpPr>
                <a:grpSpLocks/>
              </p:cNvGrpSpPr>
              <p:nvPr/>
            </p:nvGrpSpPr>
            <p:grpSpPr bwMode="auto">
              <a:xfrm rot="1601382" flipH="1">
                <a:off x="3410" y="2869"/>
                <a:ext cx="33" cy="164"/>
                <a:chOff x="1542" y="2618"/>
                <a:chExt cx="80" cy="408"/>
              </a:xfrm>
            </p:grpSpPr>
            <p:sp>
              <p:nvSpPr>
                <p:cNvPr id="12374" name="Oval 225"/>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sp>
              <p:nvSpPr>
                <p:cNvPr id="12375" name="Oval 226"/>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grpSp>
          <p:grpSp>
            <p:nvGrpSpPr>
              <p:cNvPr id="12369" name="Group 227"/>
              <p:cNvGrpSpPr>
                <a:grpSpLocks/>
              </p:cNvGrpSpPr>
              <p:nvPr/>
            </p:nvGrpSpPr>
            <p:grpSpPr bwMode="auto">
              <a:xfrm rot="-3880966">
                <a:off x="3206" y="2940"/>
                <a:ext cx="33" cy="164"/>
                <a:chOff x="1542" y="2618"/>
                <a:chExt cx="80" cy="408"/>
              </a:xfrm>
            </p:grpSpPr>
            <p:sp>
              <p:nvSpPr>
                <p:cNvPr id="12372" name="Oval 228"/>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sp>
              <p:nvSpPr>
                <p:cNvPr id="12373" name="Oval 229"/>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endParaRPr lang="en-US" sz="2400"/>
                </a:p>
              </p:txBody>
            </p:sp>
          </p:grpSp>
          <p:sp>
            <p:nvSpPr>
              <p:cNvPr id="12370" name="Rectangle 230"/>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endParaRPr lang="en-US" sz="2400"/>
              </a:p>
            </p:txBody>
          </p:sp>
          <p:sp>
            <p:nvSpPr>
              <p:cNvPr id="12371" name="Rectangle 231"/>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endParaRPr lang="en-US" sz="2400"/>
              </a:p>
            </p:txBody>
          </p:sp>
        </p:grpSp>
      </p:grpSp>
      <p:grpSp>
        <p:nvGrpSpPr>
          <p:cNvPr id="12312" name="Group 232"/>
          <p:cNvGrpSpPr>
            <a:grpSpLocks/>
          </p:cNvGrpSpPr>
          <p:nvPr/>
        </p:nvGrpSpPr>
        <p:grpSpPr bwMode="auto">
          <a:xfrm>
            <a:off x="7005638" y="5229225"/>
            <a:ext cx="1646237" cy="1198563"/>
            <a:chOff x="4059" y="2981"/>
            <a:chExt cx="1301" cy="952"/>
          </a:xfrm>
        </p:grpSpPr>
        <p:grpSp>
          <p:nvGrpSpPr>
            <p:cNvPr id="12313" name="Group 99"/>
            <p:cNvGrpSpPr>
              <a:grpSpLocks/>
            </p:cNvGrpSpPr>
            <p:nvPr/>
          </p:nvGrpSpPr>
          <p:grpSpPr bwMode="auto">
            <a:xfrm>
              <a:off x="4059" y="2981"/>
              <a:ext cx="812" cy="808"/>
              <a:chOff x="4252" y="1450"/>
              <a:chExt cx="635" cy="633"/>
            </a:xfrm>
          </p:grpSpPr>
          <p:sp>
            <p:nvSpPr>
              <p:cNvPr id="12355" name="Oval 100"/>
              <p:cNvSpPr>
                <a:spLocks noChangeArrowheads="1"/>
              </p:cNvSpPr>
              <p:nvPr/>
            </p:nvSpPr>
            <p:spPr bwMode="auto">
              <a:xfrm>
                <a:off x="4252" y="1454"/>
                <a:ext cx="629" cy="629"/>
              </a:xfrm>
              <a:prstGeom prst="ellipse">
                <a:avLst/>
              </a:prstGeom>
              <a:solidFill>
                <a:srgbClr val="7C7218"/>
              </a:solidFill>
              <a:ln w="28575">
                <a:noFill/>
                <a:round/>
                <a:headEnd type="none" w="sm" len="sm"/>
                <a:tailEnd type="none" w="sm" len="sm"/>
              </a:ln>
            </p:spPr>
            <p:txBody>
              <a:bodyPr wrap="none" lIns="91434" tIns="45717" rIns="91434" bIns="45717" anchor="ctr">
                <a:spAutoFit/>
              </a:bodyPr>
              <a:lstStyle/>
              <a:p>
                <a:endParaRPr lang="en-US" sz="2400"/>
              </a:p>
            </p:txBody>
          </p:sp>
          <p:sp>
            <p:nvSpPr>
              <p:cNvPr id="12356" name="Arc 101"/>
              <p:cNvSpPr>
                <a:spLocks/>
              </p:cNvSpPr>
              <p:nvPr/>
            </p:nvSpPr>
            <p:spPr bwMode="auto">
              <a:xfrm>
                <a:off x="4255" y="1450"/>
                <a:ext cx="632" cy="632"/>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0303" y="41369"/>
                    </a:moveTo>
                    <a:cubicBezTo>
                      <a:pt x="27560" y="42576"/>
                      <a:pt x="24596"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30303" y="41369"/>
                    </a:moveTo>
                    <a:cubicBezTo>
                      <a:pt x="27560" y="42576"/>
                      <a:pt x="24596" y="43199"/>
                      <a:pt x="21600" y="43200"/>
                    </a:cubicBezTo>
                    <a:cubicBezTo>
                      <a:pt x="9670" y="43200"/>
                      <a:pt x="0" y="33529"/>
                      <a:pt x="0" y="21600"/>
                    </a:cubicBezTo>
                    <a:cubicBezTo>
                      <a:pt x="0" y="9670"/>
                      <a:pt x="9670" y="0"/>
                      <a:pt x="21600" y="0"/>
                    </a:cubicBezTo>
                    <a:cubicBezTo>
                      <a:pt x="33529" y="-1"/>
                      <a:pt x="43199" y="9670"/>
                      <a:pt x="43200" y="21599"/>
                    </a:cubicBezTo>
                    <a:lnTo>
                      <a:pt x="21600" y="21600"/>
                    </a:lnTo>
                    <a:lnTo>
                      <a:pt x="30303" y="41369"/>
                    </a:lnTo>
                    <a:close/>
                  </a:path>
                </a:pathLst>
              </a:custGeom>
              <a:noFill/>
              <a:ln w="28575">
                <a:solidFill>
                  <a:srgbClr val="F5C231"/>
                </a:solidFill>
                <a:round/>
                <a:headEnd type="none" w="sm" len="sm"/>
                <a:tailEnd type="none" w="sm" len="sm"/>
              </a:ln>
            </p:spPr>
            <p:txBody>
              <a:bodyPr wrap="none" lIns="91434" tIns="45717" rIns="91434" bIns="45717" anchor="ctr">
                <a:spAutoFit/>
              </a:bodyPr>
              <a:lstStyle/>
              <a:p>
                <a:endParaRPr lang="it-IT"/>
              </a:p>
            </p:txBody>
          </p:sp>
        </p:grpSp>
        <p:sp>
          <p:nvSpPr>
            <p:cNvPr id="12314" name="Oval 103"/>
            <p:cNvSpPr>
              <a:spLocks noChangeArrowheads="1"/>
            </p:cNvSpPr>
            <p:nvPr/>
          </p:nvSpPr>
          <p:spPr bwMode="auto">
            <a:xfrm>
              <a:off x="4209" y="3114"/>
              <a:ext cx="83" cy="8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15" name="Oval 104"/>
            <p:cNvSpPr>
              <a:spLocks noChangeArrowheads="1"/>
            </p:cNvSpPr>
            <p:nvPr/>
          </p:nvSpPr>
          <p:spPr bwMode="auto">
            <a:xfrm>
              <a:off x="4342" y="3078"/>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16" name="Freeform 105"/>
            <p:cNvSpPr>
              <a:spLocks/>
            </p:cNvSpPr>
            <p:nvPr/>
          </p:nvSpPr>
          <p:spPr bwMode="auto">
            <a:xfrm>
              <a:off x="4249" y="3237"/>
              <a:ext cx="308" cy="342"/>
            </a:xfrm>
            <a:custGeom>
              <a:avLst/>
              <a:gdLst>
                <a:gd name="T0" fmla="*/ 179 w 303"/>
                <a:gd name="T1" fmla="*/ 61 h 337"/>
                <a:gd name="T2" fmla="*/ 55 w 303"/>
                <a:gd name="T3" fmla="*/ 23 h 337"/>
                <a:gd name="T4" fmla="*/ 25 w 303"/>
                <a:gd name="T5" fmla="*/ 205 h 337"/>
                <a:gd name="T6" fmla="*/ 209 w 303"/>
                <a:gd name="T7" fmla="*/ 343 h 337"/>
                <a:gd name="T8" fmla="*/ 309 w 303"/>
                <a:gd name="T9" fmla="*/ 231 h 337"/>
                <a:gd name="T10" fmla="*/ 185 w 303"/>
                <a:gd name="T11" fmla="*/ 157 h 337"/>
                <a:gd name="T12" fmla="*/ 179 w 303"/>
                <a:gd name="T13" fmla="*/ 61 h 337"/>
                <a:gd name="T14" fmla="*/ 0 60000 65536"/>
                <a:gd name="T15" fmla="*/ 0 60000 65536"/>
                <a:gd name="T16" fmla="*/ 0 60000 65536"/>
                <a:gd name="T17" fmla="*/ 0 60000 65536"/>
                <a:gd name="T18" fmla="*/ 0 60000 65536"/>
                <a:gd name="T19" fmla="*/ 0 60000 65536"/>
                <a:gd name="T20" fmla="*/ 0 60000 65536"/>
                <a:gd name="T21" fmla="*/ 0 w 303"/>
                <a:gd name="T22" fmla="*/ 0 h 337"/>
                <a:gd name="T23" fmla="*/ 303 w 303"/>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337">
                  <a:moveTo>
                    <a:pt x="173" y="59"/>
                  </a:moveTo>
                  <a:cubicBezTo>
                    <a:pt x="152" y="37"/>
                    <a:pt x="78" y="0"/>
                    <a:pt x="53" y="23"/>
                  </a:cubicBezTo>
                  <a:cubicBezTo>
                    <a:pt x="28" y="46"/>
                    <a:pt x="0" y="147"/>
                    <a:pt x="25" y="199"/>
                  </a:cubicBezTo>
                  <a:cubicBezTo>
                    <a:pt x="50" y="251"/>
                    <a:pt x="157" y="329"/>
                    <a:pt x="203" y="333"/>
                  </a:cubicBezTo>
                  <a:cubicBezTo>
                    <a:pt x="249" y="337"/>
                    <a:pt x="303" y="255"/>
                    <a:pt x="299" y="225"/>
                  </a:cubicBezTo>
                  <a:cubicBezTo>
                    <a:pt x="295" y="195"/>
                    <a:pt x="200" y="180"/>
                    <a:pt x="179" y="153"/>
                  </a:cubicBezTo>
                  <a:cubicBezTo>
                    <a:pt x="158" y="126"/>
                    <a:pt x="194" y="81"/>
                    <a:pt x="173" y="59"/>
                  </a:cubicBezTo>
                  <a:close/>
                </a:path>
              </a:pathLst>
            </a:custGeom>
            <a:solidFill>
              <a:srgbClr val="F5C231"/>
            </a:solidFill>
            <a:ln w="12700">
              <a:solidFill>
                <a:srgbClr val="B28C00"/>
              </a:solidFill>
              <a:round/>
              <a:headEnd type="none" w="sm" len="sm"/>
              <a:tailEnd type="none" w="sm" len="sm"/>
            </a:ln>
          </p:spPr>
          <p:txBody>
            <a:bodyPr wrap="none" lIns="91434" tIns="45717" rIns="91434" bIns="45717" anchor="ctr">
              <a:spAutoFit/>
            </a:bodyPr>
            <a:lstStyle/>
            <a:p>
              <a:endParaRPr lang="it-IT"/>
            </a:p>
          </p:txBody>
        </p:sp>
        <p:sp>
          <p:nvSpPr>
            <p:cNvPr id="12317" name="Oval 106"/>
            <p:cNvSpPr>
              <a:spLocks noChangeArrowheads="1"/>
            </p:cNvSpPr>
            <p:nvPr/>
          </p:nvSpPr>
          <p:spPr bwMode="auto">
            <a:xfrm>
              <a:off x="4392" y="320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18" name="Oval 107"/>
            <p:cNvSpPr>
              <a:spLocks noChangeArrowheads="1"/>
            </p:cNvSpPr>
            <p:nvPr/>
          </p:nvSpPr>
          <p:spPr bwMode="auto">
            <a:xfrm>
              <a:off x="4577" y="314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19" name="Oval 108"/>
            <p:cNvSpPr>
              <a:spLocks noChangeArrowheads="1"/>
            </p:cNvSpPr>
            <p:nvPr/>
          </p:nvSpPr>
          <p:spPr bwMode="auto">
            <a:xfrm>
              <a:off x="4731" y="3394"/>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0" name="Oval 109"/>
            <p:cNvSpPr>
              <a:spLocks noChangeArrowheads="1"/>
            </p:cNvSpPr>
            <p:nvPr/>
          </p:nvSpPr>
          <p:spPr bwMode="auto">
            <a:xfrm>
              <a:off x="4556" y="3349"/>
              <a:ext cx="56"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1" name="Oval 110"/>
            <p:cNvSpPr>
              <a:spLocks noChangeArrowheads="1"/>
            </p:cNvSpPr>
            <p:nvPr/>
          </p:nvSpPr>
          <p:spPr bwMode="auto">
            <a:xfrm>
              <a:off x="4582" y="3616"/>
              <a:ext cx="55"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2" name="Oval 111"/>
            <p:cNvSpPr>
              <a:spLocks noChangeArrowheads="1"/>
            </p:cNvSpPr>
            <p:nvPr/>
          </p:nvSpPr>
          <p:spPr bwMode="auto">
            <a:xfrm>
              <a:off x="4267" y="3604"/>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3" name="Oval 112"/>
            <p:cNvSpPr>
              <a:spLocks noChangeArrowheads="1"/>
            </p:cNvSpPr>
            <p:nvPr/>
          </p:nvSpPr>
          <p:spPr bwMode="auto">
            <a:xfrm>
              <a:off x="4142" y="3453"/>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4" name="Oval 113"/>
            <p:cNvSpPr>
              <a:spLocks noChangeArrowheads="1"/>
            </p:cNvSpPr>
            <p:nvPr/>
          </p:nvSpPr>
          <p:spPr bwMode="auto">
            <a:xfrm>
              <a:off x="4481" y="3172"/>
              <a:ext cx="81"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5" name="Oval 114"/>
            <p:cNvSpPr>
              <a:spLocks noChangeArrowheads="1"/>
            </p:cNvSpPr>
            <p:nvPr/>
          </p:nvSpPr>
          <p:spPr bwMode="auto">
            <a:xfrm>
              <a:off x="4474" y="3040"/>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6" name="Oval 115"/>
            <p:cNvSpPr>
              <a:spLocks noChangeArrowheads="1"/>
            </p:cNvSpPr>
            <p:nvPr/>
          </p:nvSpPr>
          <p:spPr bwMode="auto">
            <a:xfrm>
              <a:off x="4679" y="3146"/>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7" name="Oval 116"/>
            <p:cNvSpPr>
              <a:spLocks noChangeArrowheads="1"/>
            </p:cNvSpPr>
            <p:nvPr/>
          </p:nvSpPr>
          <p:spPr bwMode="auto">
            <a:xfrm>
              <a:off x="4623" y="3413"/>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8" name="Oval 117"/>
            <p:cNvSpPr>
              <a:spLocks noChangeArrowheads="1"/>
            </p:cNvSpPr>
            <p:nvPr/>
          </p:nvSpPr>
          <p:spPr bwMode="auto">
            <a:xfrm>
              <a:off x="4671" y="3538"/>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29" name="Oval 118"/>
            <p:cNvSpPr>
              <a:spLocks noChangeArrowheads="1"/>
            </p:cNvSpPr>
            <p:nvPr/>
          </p:nvSpPr>
          <p:spPr bwMode="auto">
            <a:xfrm>
              <a:off x="4440" y="3629"/>
              <a:ext cx="81" cy="88"/>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0" name="Oval 119"/>
            <p:cNvSpPr>
              <a:spLocks noChangeArrowheads="1"/>
            </p:cNvSpPr>
            <p:nvPr/>
          </p:nvSpPr>
          <p:spPr bwMode="auto">
            <a:xfrm>
              <a:off x="4202" y="3509"/>
              <a:ext cx="81"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1" name="Oval 120"/>
            <p:cNvSpPr>
              <a:spLocks noChangeArrowheads="1"/>
            </p:cNvSpPr>
            <p:nvPr/>
          </p:nvSpPr>
          <p:spPr bwMode="auto">
            <a:xfrm>
              <a:off x="4141" y="3308"/>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2" name="Oval 121"/>
            <p:cNvSpPr>
              <a:spLocks noChangeArrowheads="1"/>
            </p:cNvSpPr>
            <p:nvPr/>
          </p:nvSpPr>
          <p:spPr bwMode="auto">
            <a:xfrm>
              <a:off x="4448" y="3288"/>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3" name="Oval 122"/>
            <p:cNvSpPr>
              <a:spLocks noChangeArrowheads="1"/>
            </p:cNvSpPr>
            <p:nvPr/>
          </p:nvSpPr>
          <p:spPr bwMode="auto">
            <a:xfrm>
              <a:off x="4644" y="3323"/>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4" name="Oval 123"/>
            <p:cNvSpPr>
              <a:spLocks noChangeArrowheads="1"/>
            </p:cNvSpPr>
            <p:nvPr/>
          </p:nvSpPr>
          <p:spPr bwMode="auto">
            <a:xfrm>
              <a:off x="4755" y="3245"/>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5" name="Oval 124"/>
            <p:cNvSpPr>
              <a:spLocks noChangeArrowheads="1"/>
            </p:cNvSpPr>
            <p:nvPr/>
          </p:nvSpPr>
          <p:spPr bwMode="auto">
            <a:xfrm>
              <a:off x="4734" y="3318"/>
              <a:ext cx="56"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6" name="Oval 125"/>
            <p:cNvSpPr>
              <a:spLocks noChangeArrowheads="1"/>
            </p:cNvSpPr>
            <p:nvPr/>
          </p:nvSpPr>
          <p:spPr bwMode="auto">
            <a:xfrm>
              <a:off x="4541" y="352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7" name="Oval 126"/>
            <p:cNvSpPr>
              <a:spLocks noChangeArrowheads="1"/>
            </p:cNvSpPr>
            <p:nvPr/>
          </p:nvSpPr>
          <p:spPr bwMode="auto">
            <a:xfrm>
              <a:off x="4743" y="3465"/>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8" name="Oval 127"/>
            <p:cNvSpPr>
              <a:spLocks noChangeArrowheads="1"/>
            </p:cNvSpPr>
            <p:nvPr/>
          </p:nvSpPr>
          <p:spPr bwMode="auto">
            <a:xfrm>
              <a:off x="4575" y="3243"/>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39" name="Oval 128"/>
            <p:cNvSpPr>
              <a:spLocks noChangeArrowheads="1"/>
            </p:cNvSpPr>
            <p:nvPr/>
          </p:nvSpPr>
          <p:spPr bwMode="auto">
            <a:xfrm>
              <a:off x="4219" y="3219"/>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0" name="Oval 129"/>
            <p:cNvSpPr>
              <a:spLocks noChangeArrowheads="1"/>
            </p:cNvSpPr>
            <p:nvPr/>
          </p:nvSpPr>
          <p:spPr bwMode="auto">
            <a:xfrm>
              <a:off x="4136" y="3193"/>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1" name="Oval 130"/>
            <p:cNvSpPr>
              <a:spLocks noChangeArrowheads="1"/>
            </p:cNvSpPr>
            <p:nvPr/>
          </p:nvSpPr>
          <p:spPr bwMode="auto">
            <a:xfrm>
              <a:off x="4356" y="3608"/>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2" name="Oval 131"/>
            <p:cNvSpPr>
              <a:spLocks noChangeArrowheads="1"/>
            </p:cNvSpPr>
            <p:nvPr/>
          </p:nvSpPr>
          <p:spPr bwMode="auto">
            <a:xfrm>
              <a:off x="4677" y="3666"/>
              <a:ext cx="82"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3" name="Oval 132"/>
            <p:cNvSpPr>
              <a:spLocks noChangeArrowheads="1"/>
            </p:cNvSpPr>
            <p:nvPr/>
          </p:nvSpPr>
          <p:spPr bwMode="auto">
            <a:xfrm>
              <a:off x="4987" y="3621"/>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4" name="Oval 133"/>
            <p:cNvSpPr>
              <a:spLocks noChangeArrowheads="1"/>
            </p:cNvSpPr>
            <p:nvPr/>
          </p:nvSpPr>
          <p:spPr bwMode="auto">
            <a:xfrm>
              <a:off x="4832" y="3583"/>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5" name="Oval 134"/>
            <p:cNvSpPr>
              <a:spLocks noChangeArrowheads="1"/>
            </p:cNvSpPr>
            <p:nvPr/>
          </p:nvSpPr>
          <p:spPr bwMode="auto">
            <a:xfrm>
              <a:off x="4932" y="3478"/>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6" name="Oval 135"/>
            <p:cNvSpPr>
              <a:spLocks noChangeArrowheads="1"/>
            </p:cNvSpPr>
            <p:nvPr/>
          </p:nvSpPr>
          <p:spPr bwMode="auto">
            <a:xfrm>
              <a:off x="4677" y="3823"/>
              <a:ext cx="54"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7" name="Oval 136"/>
            <p:cNvSpPr>
              <a:spLocks noChangeArrowheads="1"/>
            </p:cNvSpPr>
            <p:nvPr/>
          </p:nvSpPr>
          <p:spPr bwMode="auto">
            <a:xfrm>
              <a:off x="4872" y="3706"/>
              <a:ext cx="82"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8" name="Oval 137"/>
            <p:cNvSpPr>
              <a:spLocks noChangeArrowheads="1"/>
            </p:cNvSpPr>
            <p:nvPr/>
          </p:nvSpPr>
          <p:spPr bwMode="auto">
            <a:xfrm>
              <a:off x="5018" y="3757"/>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49" name="Oval 138"/>
            <p:cNvSpPr>
              <a:spLocks noChangeArrowheads="1"/>
            </p:cNvSpPr>
            <p:nvPr/>
          </p:nvSpPr>
          <p:spPr bwMode="auto">
            <a:xfrm>
              <a:off x="4821" y="3844"/>
              <a:ext cx="55"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50" name="Oval 139"/>
            <p:cNvSpPr>
              <a:spLocks noChangeArrowheads="1"/>
            </p:cNvSpPr>
            <p:nvPr/>
          </p:nvSpPr>
          <p:spPr bwMode="auto">
            <a:xfrm>
              <a:off x="4825" y="3465"/>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51" name="Rectangle 140"/>
            <p:cNvSpPr>
              <a:spLocks noChangeArrowheads="1"/>
            </p:cNvSpPr>
            <p:nvPr/>
          </p:nvSpPr>
          <p:spPr bwMode="auto">
            <a:xfrm>
              <a:off x="4109" y="3239"/>
              <a:ext cx="698" cy="219"/>
            </a:xfrm>
            <a:prstGeom prst="rect">
              <a:avLst/>
            </a:prstGeom>
            <a:noFill/>
            <a:ln w="9525">
              <a:noFill/>
              <a:miter lim="800000"/>
              <a:headEnd/>
              <a:tailEnd/>
            </a:ln>
          </p:spPr>
          <p:txBody>
            <a:bodyPr wrap="none" lIns="0" tIns="0" rIns="0" bIns="0">
              <a:spAutoFit/>
            </a:bodyPr>
            <a:lstStyle/>
            <a:p>
              <a:pPr algn="ctr"/>
              <a:r>
                <a:rPr lang="en-US" sz="1800"/>
                <a:t>Mast cell</a:t>
              </a:r>
            </a:p>
          </p:txBody>
        </p:sp>
        <p:sp>
          <p:nvSpPr>
            <p:cNvPr id="12352" name="Oval 141"/>
            <p:cNvSpPr>
              <a:spLocks noChangeArrowheads="1"/>
            </p:cNvSpPr>
            <p:nvPr/>
          </p:nvSpPr>
          <p:spPr bwMode="auto">
            <a:xfrm>
              <a:off x="4361" y="3888"/>
              <a:ext cx="45" cy="45"/>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53" name="Oval 142"/>
            <p:cNvSpPr>
              <a:spLocks noChangeArrowheads="1"/>
            </p:cNvSpPr>
            <p:nvPr/>
          </p:nvSpPr>
          <p:spPr bwMode="auto">
            <a:xfrm>
              <a:off x="5294" y="3751"/>
              <a:ext cx="66" cy="6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sp>
          <p:nvSpPr>
            <p:cNvPr id="12354" name="Oval 143"/>
            <p:cNvSpPr>
              <a:spLocks noChangeArrowheads="1"/>
            </p:cNvSpPr>
            <p:nvPr/>
          </p:nvSpPr>
          <p:spPr bwMode="auto">
            <a:xfrm>
              <a:off x="5138" y="3848"/>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endParaRPr lang="en-US" sz="2400"/>
            </a:p>
          </p:txBody>
        </p:sp>
      </p:grpSp>
      <p:sp>
        <p:nvSpPr>
          <p:cNvPr id="149" name="Segnaposto numero diapositiva 148"/>
          <p:cNvSpPr>
            <a:spLocks noGrp="1"/>
          </p:cNvSpPr>
          <p:nvPr>
            <p:ph type="sldNum" sz="quarter" idx="4"/>
          </p:nvPr>
        </p:nvSpPr>
        <p:spPr/>
        <p:txBody>
          <a:bodyPr/>
          <a:lstStyle/>
          <a:p>
            <a:fld id="{727900B2-336A-46FE-9A0B-0A54CDA181B0}" type="slidenum">
              <a:rPr lang="it-IT" smtClean="0"/>
              <a:pPr/>
              <a:t>11</a:t>
            </a:fld>
            <a:endParaRPr lang="it-IT" dirty="0"/>
          </a:p>
        </p:txBody>
      </p:sp>
      <p:sp>
        <p:nvSpPr>
          <p:cNvPr id="150" name="Segnaposto piè di pagina 14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01"/>
          <p:cNvSpPr>
            <a:spLocks noChangeArrowheads="1"/>
          </p:cNvSpPr>
          <p:nvPr/>
        </p:nvSpPr>
        <p:spPr bwMode="auto">
          <a:xfrm>
            <a:off x="5437188" y="4411663"/>
            <a:ext cx="2263775" cy="447675"/>
          </a:xfrm>
          <a:prstGeom prst="rect">
            <a:avLst/>
          </a:prstGeom>
          <a:solidFill>
            <a:srgbClr val="DDDDDD"/>
          </a:solidFill>
          <a:ln w="12700">
            <a:solidFill>
              <a:schemeClr val="tx1"/>
            </a:solidFill>
            <a:miter lim="800000"/>
            <a:headEnd/>
            <a:tailEnd/>
          </a:ln>
        </p:spPr>
        <p:txBody>
          <a:bodyPr wrap="none" anchor="ctr"/>
          <a:lstStyle/>
          <a:p>
            <a:endParaRPr lang="en-US" sz="2400"/>
          </a:p>
        </p:txBody>
      </p:sp>
      <p:sp>
        <p:nvSpPr>
          <p:cNvPr id="13315" name="Oval 1028"/>
          <p:cNvSpPr>
            <a:spLocks noChangeArrowheads="1"/>
          </p:cNvSpPr>
          <p:nvPr/>
        </p:nvSpPr>
        <p:spPr bwMode="auto">
          <a:xfrm>
            <a:off x="928688" y="746125"/>
            <a:ext cx="1425575" cy="822325"/>
          </a:xfrm>
          <a:prstGeom prst="ellipse">
            <a:avLst/>
          </a:prstGeom>
          <a:gradFill rotWithShape="1">
            <a:gsLst>
              <a:gs pos="0">
                <a:srgbClr val="FFFF66"/>
              </a:gs>
              <a:gs pos="100000">
                <a:srgbClr val="76762F"/>
              </a:gs>
            </a:gsLst>
            <a:path path="shape">
              <a:fillToRect l="50000" t="50000" r="50000" b="50000"/>
            </a:path>
          </a:gradFill>
          <a:ln w="9525">
            <a:solidFill>
              <a:schemeClr val="tx1"/>
            </a:solidFill>
            <a:round/>
            <a:headEnd/>
            <a:tailEnd/>
          </a:ln>
        </p:spPr>
        <p:txBody>
          <a:bodyPr wrap="none" anchor="ctr"/>
          <a:lstStyle/>
          <a:p>
            <a:endParaRPr lang="en-US" sz="2400"/>
          </a:p>
        </p:txBody>
      </p:sp>
      <p:sp>
        <p:nvSpPr>
          <p:cNvPr id="13316" name="Oval 1029"/>
          <p:cNvSpPr>
            <a:spLocks noChangeArrowheads="1"/>
          </p:cNvSpPr>
          <p:nvPr/>
        </p:nvSpPr>
        <p:spPr bwMode="auto">
          <a:xfrm>
            <a:off x="884238" y="2603500"/>
            <a:ext cx="1425575" cy="822325"/>
          </a:xfrm>
          <a:prstGeom prst="ellipse">
            <a:avLst/>
          </a:prstGeom>
          <a:gradFill rotWithShape="1">
            <a:gsLst>
              <a:gs pos="0">
                <a:srgbClr val="99FF99"/>
              </a:gs>
              <a:gs pos="100000">
                <a:srgbClr val="477647"/>
              </a:gs>
            </a:gsLst>
            <a:path path="shape">
              <a:fillToRect l="50000" t="50000" r="50000" b="50000"/>
            </a:path>
          </a:gradFill>
          <a:ln w="9525">
            <a:solidFill>
              <a:schemeClr val="tx1"/>
            </a:solidFill>
            <a:round/>
            <a:headEnd/>
            <a:tailEnd/>
          </a:ln>
        </p:spPr>
        <p:txBody>
          <a:bodyPr wrap="none" anchor="ctr"/>
          <a:lstStyle/>
          <a:p>
            <a:pPr algn="ctr"/>
            <a:endParaRPr lang="it-IT" altLang="it-IT" sz="2400" b="0">
              <a:latin typeface="Arial" charset="0"/>
            </a:endParaRPr>
          </a:p>
        </p:txBody>
      </p:sp>
      <p:sp>
        <p:nvSpPr>
          <p:cNvPr id="13317" name="Text Box 1030"/>
          <p:cNvSpPr txBox="1">
            <a:spLocks noChangeArrowheads="1"/>
          </p:cNvSpPr>
          <p:nvPr/>
        </p:nvSpPr>
        <p:spPr bwMode="auto">
          <a:xfrm>
            <a:off x="1127125" y="2771775"/>
            <a:ext cx="935038" cy="519113"/>
          </a:xfrm>
          <a:prstGeom prst="rect">
            <a:avLst/>
          </a:prstGeom>
          <a:noFill/>
          <a:ln w="9525">
            <a:noFill/>
            <a:miter lim="800000"/>
            <a:headEnd/>
            <a:tailEnd/>
          </a:ln>
        </p:spPr>
        <p:txBody>
          <a:bodyPr wrap="none">
            <a:spAutoFit/>
          </a:bodyPr>
          <a:lstStyle/>
          <a:p>
            <a:r>
              <a:rPr lang="it-IT" altLang="it-IT" sz="2800">
                <a:latin typeface="Arial" charset="0"/>
              </a:rPr>
              <a:t>APC</a:t>
            </a:r>
          </a:p>
        </p:txBody>
      </p:sp>
      <p:sp>
        <p:nvSpPr>
          <p:cNvPr id="13318" name="Text Box 1031"/>
          <p:cNvSpPr txBox="1">
            <a:spLocks noChangeArrowheads="1"/>
          </p:cNvSpPr>
          <p:nvPr/>
        </p:nvSpPr>
        <p:spPr bwMode="auto">
          <a:xfrm>
            <a:off x="5667375" y="2301875"/>
            <a:ext cx="1593850" cy="366713"/>
          </a:xfrm>
          <a:prstGeom prst="rect">
            <a:avLst/>
          </a:prstGeom>
          <a:noFill/>
          <a:ln w="9525">
            <a:noFill/>
            <a:miter lim="800000"/>
            <a:headEnd/>
            <a:tailEnd/>
          </a:ln>
        </p:spPr>
        <p:txBody>
          <a:bodyPr wrap="none">
            <a:spAutoFit/>
          </a:bodyPr>
          <a:lstStyle/>
          <a:p>
            <a:r>
              <a:rPr lang="it-IT" altLang="it-IT" sz="1800">
                <a:solidFill>
                  <a:srgbClr val="C00000"/>
                </a:solidFill>
                <a:latin typeface="Arial" charset="0"/>
              </a:rPr>
              <a:t>ALLERGENE</a:t>
            </a:r>
          </a:p>
        </p:txBody>
      </p:sp>
      <p:grpSp>
        <p:nvGrpSpPr>
          <p:cNvPr id="13319" name="Group 1032"/>
          <p:cNvGrpSpPr>
            <a:grpSpLocks/>
          </p:cNvGrpSpPr>
          <p:nvPr/>
        </p:nvGrpSpPr>
        <p:grpSpPr bwMode="auto">
          <a:xfrm>
            <a:off x="1419225" y="2222500"/>
            <a:ext cx="357188" cy="328613"/>
            <a:chOff x="737" y="1441"/>
            <a:chExt cx="225" cy="207"/>
          </a:xfrm>
        </p:grpSpPr>
        <p:sp>
          <p:nvSpPr>
            <p:cNvPr id="13363" name="Line 1033"/>
            <p:cNvSpPr>
              <a:spLocks noChangeShapeType="1"/>
            </p:cNvSpPr>
            <p:nvPr/>
          </p:nvSpPr>
          <p:spPr bwMode="auto">
            <a:xfrm>
              <a:off x="737" y="1441"/>
              <a:ext cx="1" cy="207"/>
            </a:xfrm>
            <a:prstGeom prst="line">
              <a:avLst/>
            </a:prstGeom>
            <a:noFill/>
            <a:ln w="9525">
              <a:solidFill>
                <a:schemeClr val="bg2"/>
              </a:solidFill>
              <a:round/>
              <a:headEnd/>
              <a:tailEnd type="triangle" w="med" len="med"/>
            </a:ln>
          </p:spPr>
          <p:txBody>
            <a:bodyPr/>
            <a:lstStyle/>
            <a:p>
              <a:endParaRPr lang="it-IT"/>
            </a:p>
          </p:txBody>
        </p:sp>
        <p:sp>
          <p:nvSpPr>
            <p:cNvPr id="13364" name="Line 1034"/>
            <p:cNvSpPr>
              <a:spLocks noChangeShapeType="1"/>
            </p:cNvSpPr>
            <p:nvPr/>
          </p:nvSpPr>
          <p:spPr bwMode="auto">
            <a:xfrm>
              <a:off x="827" y="1441"/>
              <a:ext cx="1" cy="207"/>
            </a:xfrm>
            <a:prstGeom prst="line">
              <a:avLst/>
            </a:prstGeom>
            <a:noFill/>
            <a:ln w="9525">
              <a:solidFill>
                <a:schemeClr val="bg2"/>
              </a:solidFill>
              <a:round/>
              <a:headEnd/>
              <a:tailEnd type="triangle" w="med" len="med"/>
            </a:ln>
          </p:spPr>
          <p:txBody>
            <a:bodyPr/>
            <a:lstStyle/>
            <a:p>
              <a:endParaRPr lang="it-IT"/>
            </a:p>
          </p:txBody>
        </p:sp>
        <p:sp>
          <p:nvSpPr>
            <p:cNvPr id="13365" name="Line 1035"/>
            <p:cNvSpPr>
              <a:spLocks noChangeShapeType="1"/>
            </p:cNvSpPr>
            <p:nvPr/>
          </p:nvSpPr>
          <p:spPr bwMode="auto">
            <a:xfrm>
              <a:off x="962" y="1441"/>
              <a:ext cx="0" cy="207"/>
            </a:xfrm>
            <a:prstGeom prst="line">
              <a:avLst/>
            </a:prstGeom>
            <a:noFill/>
            <a:ln w="9525">
              <a:solidFill>
                <a:schemeClr val="bg2"/>
              </a:solidFill>
              <a:round/>
              <a:headEnd/>
              <a:tailEnd type="triangle" w="med" len="med"/>
            </a:ln>
          </p:spPr>
          <p:txBody>
            <a:bodyPr/>
            <a:lstStyle/>
            <a:p>
              <a:endParaRPr lang="it-IT"/>
            </a:p>
          </p:txBody>
        </p:sp>
      </p:grpSp>
      <p:grpSp>
        <p:nvGrpSpPr>
          <p:cNvPr id="13320" name="Group 1036"/>
          <p:cNvGrpSpPr>
            <a:grpSpLocks/>
          </p:cNvGrpSpPr>
          <p:nvPr/>
        </p:nvGrpSpPr>
        <p:grpSpPr bwMode="auto">
          <a:xfrm>
            <a:off x="1462088" y="1665288"/>
            <a:ext cx="287337" cy="219075"/>
            <a:chOff x="737" y="1061"/>
            <a:chExt cx="181" cy="138"/>
          </a:xfrm>
        </p:grpSpPr>
        <p:sp>
          <p:nvSpPr>
            <p:cNvPr id="13360" name="Line 1037"/>
            <p:cNvSpPr>
              <a:spLocks noChangeShapeType="1"/>
            </p:cNvSpPr>
            <p:nvPr/>
          </p:nvSpPr>
          <p:spPr bwMode="auto">
            <a:xfrm flipV="1">
              <a:off x="737" y="1061"/>
              <a:ext cx="1" cy="138"/>
            </a:xfrm>
            <a:prstGeom prst="line">
              <a:avLst/>
            </a:prstGeom>
            <a:noFill/>
            <a:ln w="9525">
              <a:solidFill>
                <a:schemeClr val="bg2"/>
              </a:solidFill>
              <a:round/>
              <a:headEnd/>
              <a:tailEnd type="triangle" w="med" len="med"/>
            </a:ln>
          </p:spPr>
          <p:txBody>
            <a:bodyPr/>
            <a:lstStyle/>
            <a:p>
              <a:endParaRPr lang="it-IT"/>
            </a:p>
          </p:txBody>
        </p:sp>
        <p:sp>
          <p:nvSpPr>
            <p:cNvPr id="13361" name="Line 1038"/>
            <p:cNvSpPr>
              <a:spLocks noChangeShapeType="1"/>
            </p:cNvSpPr>
            <p:nvPr/>
          </p:nvSpPr>
          <p:spPr bwMode="auto">
            <a:xfrm flipV="1">
              <a:off x="827" y="1061"/>
              <a:ext cx="1" cy="138"/>
            </a:xfrm>
            <a:prstGeom prst="line">
              <a:avLst/>
            </a:prstGeom>
            <a:noFill/>
            <a:ln w="9525">
              <a:solidFill>
                <a:schemeClr val="bg2"/>
              </a:solidFill>
              <a:round/>
              <a:headEnd/>
              <a:tailEnd type="triangle" w="med" len="med"/>
            </a:ln>
          </p:spPr>
          <p:txBody>
            <a:bodyPr/>
            <a:lstStyle/>
            <a:p>
              <a:endParaRPr lang="it-IT"/>
            </a:p>
          </p:txBody>
        </p:sp>
        <p:sp>
          <p:nvSpPr>
            <p:cNvPr id="13362" name="Line 1039"/>
            <p:cNvSpPr>
              <a:spLocks noChangeShapeType="1"/>
            </p:cNvSpPr>
            <p:nvPr/>
          </p:nvSpPr>
          <p:spPr bwMode="auto">
            <a:xfrm flipV="1">
              <a:off x="917" y="1061"/>
              <a:ext cx="1" cy="138"/>
            </a:xfrm>
            <a:prstGeom prst="line">
              <a:avLst/>
            </a:prstGeom>
            <a:noFill/>
            <a:ln w="9525">
              <a:solidFill>
                <a:schemeClr val="bg2"/>
              </a:solidFill>
              <a:round/>
              <a:headEnd/>
              <a:tailEnd type="triangle" w="med" len="med"/>
            </a:ln>
          </p:spPr>
          <p:txBody>
            <a:bodyPr/>
            <a:lstStyle/>
            <a:p>
              <a:endParaRPr lang="it-IT"/>
            </a:p>
          </p:txBody>
        </p:sp>
      </p:grpSp>
      <p:sp>
        <p:nvSpPr>
          <p:cNvPr id="13321" name="Oval 1042"/>
          <p:cNvSpPr>
            <a:spLocks noChangeArrowheads="1"/>
          </p:cNvSpPr>
          <p:nvPr/>
        </p:nvSpPr>
        <p:spPr bwMode="auto">
          <a:xfrm>
            <a:off x="2905125" y="1949450"/>
            <a:ext cx="1166813" cy="709613"/>
          </a:xfrm>
          <a:prstGeom prst="ellipse">
            <a:avLst/>
          </a:prstGeom>
          <a:gradFill rotWithShape="1">
            <a:gsLst>
              <a:gs pos="0">
                <a:srgbClr val="DDDDDD"/>
              </a:gs>
              <a:gs pos="100000">
                <a:srgbClr val="666666"/>
              </a:gs>
            </a:gsLst>
            <a:path path="shape">
              <a:fillToRect l="50000" t="50000" r="50000" b="50000"/>
            </a:path>
          </a:gradFill>
          <a:ln w="9525">
            <a:solidFill>
              <a:schemeClr val="tx1"/>
            </a:solidFill>
            <a:round/>
            <a:headEnd/>
            <a:tailEnd/>
          </a:ln>
        </p:spPr>
        <p:txBody>
          <a:bodyPr wrap="none" anchor="ctr"/>
          <a:lstStyle/>
          <a:p>
            <a:pPr algn="ctr"/>
            <a:r>
              <a:rPr lang="it-IT" altLang="it-IT" sz="3600">
                <a:latin typeface="Arial" charset="0"/>
              </a:rPr>
              <a:t>Th2</a:t>
            </a:r>
          </a:p>
        </p:txBody>
      </p:sp>
      <p:sp>
        <p:nvSpPr>
          <p:cNvPr id="13322" name="Oval 1045"/>
          <p:cNvSpPr>
            <a:spLocks noChangeArrowheads="1"/>
          </p:cNvSpPr>
          <p:nvPr/>
        </p:nvSpPr>
        <p:spPr bwMode="auto">
          <a:xfrm>
            <a:off x="2905125" y="3479800"/>
            <a:ext cx="996950" cy="768350"/>
          </a:xfrm>
          <a:prstGeom prst="ellipse">
            <a:avLst/>
          </a:prstGeom>
          <a:gradFill rotWithShape="1">
            <a:gsLst>
              <a:gs pos="0">
                <a:srgbClr val="FF66FF"/>
              </a:gs>
              <a:gs pos="100000">
                <a:srgbClr val="762F76"/>
              </a:gs>
            </a:gsLst>
            <a:path path="shape">
              <a:fillToRect l="50000" t="50000" r="50000" b="50000"/>
            </a:path>
          </a:gradFill>
          <a:ln w="9525">
            <a:solidFill>
              <a:schemeClr val="tx1"/>
            </a:solidFill>
            <a:round/>
            <a:headEnd/>
            <a:tailEnd/>
          </a:ln>
        </p:spPr>
        <p:txBody>
          <a:bodyPr wrap="none" anchor="ctr"/>
          <a:lstStyle/>
          <a:p>
            <a:pPr algn="ctr"/>
            <a:endParaRPr lang="it-IT" altLang="it-IT" sz="2400" b="0">
              <a:solidFill>
                <a:srgbClr val="FF3300"/>
              </a:solidFill>
              <a:latin typeface="Arial" charset="0"/>
            </a:endParaRPr>
          </a:p>
        </p:txBody>
      </p:sp>
      <p:sp>
        <p:nvSpPr>
          <p:cNvPr id="13323" name="Text Box 1046"/>
          <p:cNvSpPr txBox="1">
            <a:spLocks noChangeArrowheads="1"/>
          </p:cNvSpPr>
          <p:nvPr/>
        </p:nvSpPr>
        <p:spPr bwMode="auto">
          <a:xfrm>
            <a:off x="3014663" y="3652838"/>
            <a:ext cx="742950" cy="457200"/>
          </a:xfrm>
          <a:prstGeom prst="rect">
            <a:avLst/>
          </a:prstGeom>
          <a:noFill/>
          <a:ln w="9525">
            <a:noFill/>
            <a:miter lim="800000"/>
            <a:headEnd/>
            <a:tailEnd/>
          </a:ln>
        </p:spPr>
        <p:txBody>
          <a:bodyPr wrap="none">
            <a:spAutoFit/>
          </a:bodyPr>
          <a:lstStyle/>
          <a:p>
            <a:r>
              <a:rPr lang="it-IT" altLang="it-IT" sz="2400">
                <a:latin typeface="Arial" charset="0"/>
              </a:rPr>
              <a:t>Eos</a:t>
            </a:r>
          </a:p>
        </p:txBody>
      </p:sp>
      <p:sp>
        <p:nvSpPr>
          <p:cNvPr id="13324" name="Line 1047"/>
          <p:cNvSpPr>
            <a:spLocks noChangeShapeType="1"/>
          </p:cNvSpPr>
          <p:nvPr/>
        </p:nvSpPr>
        <p:spPr bwMode="auto">
          <a:xfrm>
            <a:off x="3438525" y="2794000"/>
            <a:ext cx="0" cy="685800"/>
          </a:xfrm>
          <a:prstGeom prst="line">
            <a:avLst/>
          </a:prstGeom>
          <a:noFill/>
          <a:ln w="38100">
            <a:solidFill>
              <a:schemeClr val="tx1"/>
            </a:solidFill>
            <a:round/>
            <a:headEnd/>
            <a:tailEnd type="triangle" w="med" len="med"/>
          </a:ln>
        </p:spPr>
        <p:txBody>
          <a:bodyPr/>
          <a:lstStyle/>
          <a:p>
            <a:endParaRPr lang="it-IT"/>
          </a:p>
        </p:txBody>
      </p:sp>
      <p:sp>
        <p:nvSpPr>
          <p:cNvPr id="13325" name="Text Box 1048"/>
          <p:cNvSpPr txBox="1">
            <a:spLocks noChangeArrowheads="1"/>
          </p:cNvSpPr>
          <p:nvPr/>
        </p:nvSpPr>
        <p:spPr bwMode="auto">
          <a:xfrm>
            <a:off x="3508375" y="2867025"/>
            <a:ext cx="635000" cy="396875"/>
          </a:xfrm>
          <a:prstGeom prst="rect">
            <a:avLst/>
          </a:prstGeom>
          <a:noFill/>
          <a:ln w="9525">
            <a:noFill/>
            <a:miter lim="800000"/>
            <a:headEnd/>
            <a:tailEnd/>
          </a:ln>
        </p:spPr>
        <p:txBody>
          <a:bodyPr wrap="none">
            <a:spAutoFit/>
          </a:bodyPr>
          <a:lstStyle/>
          <a:p>
            <a:r>
              <a:rPr lang="it-IT" altLang="it-IT" sz="2000">
                <a:solidFill>
                  <a:srgbClr val="C00000"/>
                </a:solidFill>
                <a:latin typeface="Arial" charset="0"/>
              </a:rPr>
              <a:t>IL-5</a:t>
            </a:r>
          </a:p>
        </p:txBody>
      </p:sp>
      <p:sp>
        <p:nvSpPr>
          <p:cNvPr id="13326" name="Oval 1049"/>
          <p:cNvSpPr>
            <a:spLocks noChangeArrowheads="1"/>
          </p:cNvSpPr>
          <p:nvPr/>
        </p:nvSpPr>
        <p:spPr bwMode="auto">
          <a:xfrm>
            <a:off x="6791325" y="736600"/>
            <a:ext cx="855663" cy="712788"/>
          </a:xfrm>
          <a:prstGeom prst="ellipse">
            <a:avLst/>
          </a:prstGeom>
          <a:gradFill rotWithShape="1">
            <a:gsLst>
              <a:gs pos="0">
                <a:srgbClr val="66FF66"/>
              </a:gs>
              <a:gs pos="100000">
                <a:srgbClr val="2F762F"/>
              </a:gs>
            </a:gsLst>
            <a:path path="shape">
              <a:fillToRect l="50000" t="50000" r="50000" b="50000"/>
            </a:path>
          </a:gradFill>
          <a:ln w="9525">
            <a:solidFill>
              <a:schemeClr val="tx1"/>
            </a:solidFill>
            <a:round/>
            <a:headEnd/>
            <a:tailEnd/>
          </a:ln>
        </p:spPr>
        <p:txBody>
          <a:bodyPr wrap="none" anchor="ctr"/>
          <a:lstStyle/>
          <a:p>
            <a:pPr algn="ctr"/>
            <a:r>
              <a:rPr lang="it-IT" altLang="it-IT" sz="3600">
                <a:latin typeface="Arial" charset="0"/>
              </a:rPr>
              <a:t>B</a:t>
            </a:r>
          </a:p>
        </p:txBody>
      </p:sp>
      <p:sp>
        <p:nvSpPr>
          <p:cNvPr id="13327" name="Line 1050"/>
          <p:cNvSpPr>
            <a:spLocks noChangeShapeType="1"/>
          </p:cNvSpPr>
          <p:nvPr/>
        </p:nvSpPr>
        <p:spPr bwMode="auto">
          <a:xfrm flipV="1">
            <a:off x="4171950" y="1041400"/>
            <a:ext cx="2466975" cy="1096963"/>
          </a:xfrm>
          <a:prstGeom prst="line">
            <a:avLst/>
          </a:prstGeom>
          <a:noFill/>
          <a:ln w="38100">
            <a:solidFill>
              <a:schemeClr val="tx1"/>
            </a:solidFill>
            <a:round/>
            <a:headEnd/>
            <a:tailEnd type="triangle" w="med" len="med"/>
          </a:ln>
        </p:spPr>
        <p:txBody>
          <a:bodyPr/>
          <a:lstStyle/>
          <a:p>
            <a:endParaRPr lang="it-IT"/>
          </a:p>
        </p:txBody>
      </p:sp>
      <p:sp>
        <p:nvSpPr>
          <p:cNvPr id="13328" name="Rectangle 1051"/>
          <p:cNvSpPr>
            <a:spLocks noChangeArrowheads="1"/>
          </p:cNvSpPr>
          <p:nvPr/>
        </p:nvSpPr>
        <p:spPr bwMode="auto">
          <a:xfrm>
            <a:off x="5360988" y="1049338"/>
            <a:ext cx="635000" cy="396875"/>
          </a:xfrm>
          <a:prstGeom prst="rect">
            <a:avLst/>
          </a:prstGeom>
          <a:noFill/>
          <a:ln w="9525">
            <a:noFill/>
            <a:miter lim="800000"/>
            <a:headEnd/>
            <a:tailEnd/>
          </a:ln>
        </p:spPr>
        <p:txBody>
          <a:bodyPr wrap="none">
            <a:spAutoFit/>
          </a:bodyPr>
          <a:lstStyle/>
          <a:p>
            <a:r>
              <a:rPr lang="it-IT" altLang="it-IT" sz="2000">
                <a:solidFill>
                  <a:srgbClr val="C00000"/>
                </a:solidFill>
                <a:latin typeface="Arial" charset="0"/>
              </a:rPr>
              <a:t>IL-4</a:t>
            </a:r>
          </a:p>
        </p:txBody>
      </p:sp>
      <p:sp>
        <p:nvSpPr>
          <p:cNvPr id="13329" name="Text Box 1052"/>
          <p:cNvSpPr txBox="1">
            <a:spLocks noChangeArrowheads="1"/>
          </p:cNvSpPr>
          <p:nvPr/>
        </p:nvSpPr>
        <p:spPr bwMode="auto">
          <a:xfrm>
            <a:off x="7046913" y="1419225"/>
            <a:ext cx="420687" cy="519113"/>
          </a:xfrm>
          <a:prstGeom prst="rect">
            <a:avLst/>
          </a:prstGeom>
          <a:noFill/>
          <a:ln w="9525">
            <a:noFill/>
            <a:miter lim="800000"/>
            <a:headEnd/>
            <a:tailEnd/>
          </a:ln>
        </p:spPr>
        <p:txBody>
          <a:bodyPr wrap="none">
            <a:spAutoFit/>
          </a:bodyPr>
          <a:lstStyle/>
          <a:p>
            <a:r>
              <a:rPr lang="it-IT" altLang="it-IT" sz="2800" b="0">
                <a:solidFill>
                  <a:schemeClr val="bg1"/>
                </a:solidFill>
                <a:latin typeface="Arial" charset="0"/>
              </a:rPr>
              <a:t>Y</a:t>
            </a:r>
          </a:p>
        </p:txBody>
      </p:sp>
      <p:sp>
        <p:nvSpPr>
          <p:cNvPr id="13330" name="Rectangle 1053"/>
          <p:cNvSpPr>
            <a:spLocks noChangeArrowheads="1"/>
          </p:cNvSpPr>
          <p:nvPr/>
        </p:nvSpPr>
        <p:spPr bwMode="auto">
          <a:xfrm>
            <a:off x="5932488" y="2478088"/>
            <a:ext cx="1287462" cy="519112"/>
          </a:xfrm>
          <a:prstGeom prst="rect">
            <a:avLst/>
          </a:prstGeom>
          <a:noFill/>
          <a:ln w="9525">
            <a:noFill/>
            <a:miter lim="800000"/>
            <a:headEnd/>
            <a:tailEnd/>
          </a:ln>
        </p:spPr>
        <p:txBody>
          <a:bodyPr wrap="none">
            <a:spAutoFit/>
          </a:bodyPr>
          <a:lstStyle/>
          <a:p>
            <a:r>
              <a:rPr lang="it-IT" altLang="it-IT" sz="2800" b="0">
                <a:solidFill>
                  <a:schemeClr val="bg1"/>
                </a:solidFill>
                <a:latin typeface="Arial" charset="0"/>
              </a:rPr>
              <a:t>Y Y Y  </a:t>
            </a:r>
          </a:p>
        </p:txBody>
      </p:sp>
      <p:sp>
        <p:nvSpPr>
          <p:cNvPr id="13331" name="Rectangle 1054"/>
          <p:cNvSpPr>
            <a:spLocks noChangeArrowheads="1"/>
          </p:cNvSpPr>
          <p:nvPr/>
        </p:nvSpPr>
        <p:spPr bwMode="auto">
          <a:xfrm>
            <a:off x="6213475" y="1312863"/>
            <a:ext cx="755650" cy="519112"/>
          </a:xfrm>
          <a:prstGeom prst="rect">
            <a:avLst/>
          </a:prstGeom>
          <a:noFill/>
          <a:ln w="9525">
            <a:noFill/>
            <a:miter lim="800000"/>
            <a:headEnd/>
            <a:tailEnd/>
          </a:ln>
        </p:spPr>
        <p:txBody>
          <a:bodyPr wrap="none">
            <a:spAutoFit/>
          </a:bodyPr>
          <a:lstStyle/>
          <a:p>
            <a:r>
              <a:rPr lang="it-IT" altLang="it-IT" sz="2800" b="0">
                <a:solidFill>
                  <a:schemeClr val="bg1"/>
                </a:solidFill>
                <a:latin typeface="Arial" charset="0"/>
              </a:rPr>
              <a:t>Y Y</a:t>
            </a:r>
          </a:p>
        </p:txBody>
      </p:sp>
      <p:sp>
        <p:nvSpPr>
          <p:cNvPr id="13332" name="Text Box 1055"/>
          <p:cNvSpPr txBox="1">
            <a:spLocks noChangeArrowheads="1"/>
          </p:cNvSpPr>
          <p:nvPr/>
        </p:nvSpPr>
        <p:spPr bwMode="auto">
          <a:xfrm>
            <a:off x="6988175" y="1882775"/>
            <a:ext cx="539750" cy="366713"/>
          </a:xfrm>
          <a:prstGeom prst="rect">
            <a:avLst/>
          </a:prstGeom>
          <a:noFill/>
          <a:ln w="9525">
            <a:noFill/>
            <a:miter lim="800000"/>
            <a:headEnd/>
            <a:tailEnd/>
          </a:ln>
        </p:spPr>
        <p:txBody>
          <a:bodyPr wrap="none">
            <a:spAutoFit/>
          </a:bodyPr>
          <a:lstStyle/>
          <a:p>
            <a:r>
              <a:rPr lang="it-IT" altLang="it-IT" sz="1800">
                <a:solidFill>
                  <a:srgbClr val="C00000"/>
                </a:solidFill>
                <a:latin typeface="Arial" charset="0"/>
              </a:rPr>
              <a:t>IgE</a:t>
            </a:r>
          </a:p>
        </p:txBody>
      </p:sp>
      <p:sp>
        <p:nvSpPr>
          <p:cNvPr id="13333" name="Oval 1056"/>
          <p:cNvSpPr>
            <a:spLocks noChangeArrowheads="1"/>
          </p:cNvSpPr>
          <p:nvPr/>
        </p:nvSpPr>
        <p:spPr bwMode="auto">
          <a:xfrm>
            <a:off x="5362575" y="2752725"/>
            <a:ext cx="2066925" cy="603250"/>
          </a:xfrm>
          <a:prstGeom prst="ellipse">
            <a:avLst/>
          </a:prstGeom>
          <a:solidFill>
            <a:srgbClr val="3399FF"/>
          </a:solidFill>
          <a:ln w="9525">
            <a:solidFill>
              <a:schemeClr val="tx1"/>
            </a:solidFill>
            <a:round/>
            <a:headEnd/>
            <a:tailEnd/>
          </a:ln>
        </p:spPr>
        <p:txBody>
          <a:bodyPr wrap="none" anchor="ctr"/>
          <a:lstStyle/>
          <a:p>
            <a:pPr algn="ctr"/>
            <a:endParaRPr lang="it-IT" altLang="it-IT" sz="2400" b="0">
              <a:solidFill>
                <a:schemeClr val="bg1"/>
              </a:solidFill>
              <a:latin typeface="Arial" charset="0"/>
            </a:endParaRPr>
          </a:p>
        </p:txBody>
      </p:sp>
      <p:sp>
        <p:nvSpPr>
          <p:cNvPr id="13334" name="Text Box 1057"/>
          <p:cNvSpPr txBox="1">
            <a:spLocks noChangeArrowheads="1"/>
          </p:cNvSpPr>
          <p:nvPr/>
        </p:nvSpPr>
        <p:spPr bwMode="auto">
          <a:xfrm>
            <a:off x="5819775" y="2782888"/>
            <a:ext cx="1192213" cy="519112"/>
          </a:xfrm>
          <a:prstGeom prst="rect">
            <a:avLst/>
          </a:prstGeom>
          <a:noFill/>
          <a:ln w="9525">
            <a:noFill/>
            <a:miter lim="800000"/>
            <a:headEnd/>
            <a:tailEnd/>
          </a:ln>
        </p:spPr>
        <p:txBody>
          <a:bodyPr wrap="none">
            <a:spAutoFit/>
          </a:bodyPr>
          <a:lstStyle/>
          <a:p>
            <a:r>
              <a:rPr lang="it-IT" altLang="it-IT" sz="2800">
                <a:solidFill>
                  <a:srgbClr val="FFFFFF"/>
                </a:solidFill>
                <a:latin typeface="Arial" charset="0"/>
              </a:rPr>
              <a:t>MAST</a:t>
            </a:r>
          </a:p>
        </p:txBody>
      </p:sp>
      <p:sp>
        <p:nvSpPr>
          <p:cNvPr id="13335" name="Line 1059"/>
          <p:cNvSpPr>
            <a:spLocks noChangeShapeType="1"/>
          </p:cNvSpPr>
          <p:nvPr/>
        </p:nvSpPr>
        <p:spPr bwMode="auto">
          <a:xfrm>
            <a:off x="4248150" y="2395538"/>
            <a:ext cx="993775" cy="442912"/>
          </a:xfrm>
          <a:prstGeom prst="line">
            <a:avLst/>
          </a:prstGeom>
          <a:noFill/>
          <a:ln w="19050">
            <a:solidFill>
              <a:schemeClr val="tx1"/>
            </a:solidFill>
            <a:round/>
            <a:headEnd/>
            <a:tailEnd type="triangle" w="med" len="med"/>
          </a:ln>
        </p:spPr>
        <p:txBody>
          <a:bodyPr/>
          <a:lstStyle/>
          <a:p>
            <a:endParaRPr lang="it-IT"/>
          </a:p>
        </p:txBody>
      </p:sp>
      <p:sp>
        <p:nvSpPr>
          <p:cNvPr id="13336" name="Text Box 1060"/>
          <p:cNvSpPr txBox="1">
            <a:spLocks noChangeArrowheads="1"/>
          </p:cNvSpPr>
          <p:nvPr/>
        </p:nvSpPr>
        <p:spPr bwMode="auto">
          <a:xfrm>
            <a:off x="4529138" y="2230438"/>
            <a:ext cx="776287" cy="396875"/>
          </a:xfrm>
          <a:prstGeom prst="rect">
            <a:avLst/>
          </a:prstGeom>
          <a:noFill/>
          <a:ln w="9525">
            <a:noFill/>
            <a:miter lim="800000"/>
            <a:headEnd/>
            <a:tailEnd/>
          </a:ln>
        </p:spPr>
        <p:txBody>
          <a:bodyPr wrap="none">
            <a:spAutoFit/>
          </a:bodyPr>
          <a:lstStyle/>
          <a:p>
            <a:r>
              <a:rPr lang="it-IT" altLang="it-IT" sz="2000">
                <a:solidFill>
                  <a:srgbClr val="C00000"/>
                </a:solidFill>
                <a:latin typeface="Arial" charset="0"/>
              </a:rPr>
              <a:t>IL-13</a:t>
            </a:r>
          </a:p>
        </p:txBody>
      </p:sp>
      <p:sp>
        <p:nvSpPr>
          <p:cNvPr id="13337" name="Text Box 1063"/>
          <p:cNvSpPr txBox="1">
            <a:spLocks noChangeArrowheads="1"/>
          </p:cNvSpPr>
          <p:nvPr/>
        </p:nvSpPr>
        <p:spPr bwMode="auto">
          <a:xfrm>
            <a:off x="2295525" y="3554413"/>
            <a:ext cx="692150" cy="1281112"/>
          </a:xfrm>
          <a:prstGeom prst="rect">
            <a:avLst/>
          </a:prstGeom>
          <a:noFill/>
          <a:ln w="9525">
            <a:noFill/>
            <a:miter lim="800000"/>
            <a:headEnd/>
            <a:tailEnd/>
          </a:ln>
        </p:spPr>
        <p:txBody>
          <a:bodyPr wrap="none">
            <a:spAutoFit/>
          </a:bodyPr>
          <a:lstStyle/>
          <a:p>
            <a:r>
              <a:rPr lang="it-IT" altLang="it-IT" sz="1800">
                <a:solidFill>
                  <a:srgbClr val="C00000"/>
                </a:solidFill>
                <a:latin typeface="Arial" charset="0"/>
              </a:rPr>
              <a:t>ECP</a:t>
            </a:r>
          </a:p>
          <a:p>
            <a:r>
              <a:rPr lang="it-IT" altLang="it-IT" sz="1800">
                <a:solidFill>
                  <a:srgbClr val="C00000"/>
                </a:solidFill>
                <a:latin typeface="Arial" charset="0"/>
              </a:rPr>
              <a:t>EDX</a:t>
            </a:r>
          </a:p>
          <a:p>
            <a:r>
              <a:rPr lang="it-IT" altLang="it-IT" sz="1800">
                <a:solidFill>
                  <a:srgbClr val="C00000"/>
                </a:solidFill>
                <a:latin typeface="Arial" charset="0"/>
              </a:rPr>
              <a:t>MBP</a:t>
            </a:r>
          </a:p>
          <a:p>
            <a:endParaRPr lang="it-IT" altLang="it-IT" sz="2400" b="0">
              <a:solidFill>
                <a:srgbClr val="C00000"/>
              </a:solidFill>
              <a:latin typeface="Arial" charset="0"/>
            </a:endParaRPr>
          </a:p>
        </p:txBody>
      </p:sp>
      <p:sp>
        <p:nvSpPr>
          <p:cNvPr id="13338" name="Text Box 1064"/>
          <p:cNvSpPr txBox="1">
            <a:spLocks noChangeArrowheads="1"/>
          </p:cNvSpPr>
          <p:nvPr/>
        </p:nvSpPr>
        <p:spPr bwMode="auto">
          <a:xfrm>
            <a:off x="1233488" y="898525"/>
            <a:ext cx="896937" cy="519113"/>
          </a:xfrm>
          <a:prstGeom prst="rect">
            <a:avLst/>
          </a:prstGeom>
          <a:noFill/>
          <a:ln w="9525">
            <a:noFill/>
            <a:miter lim="800000"/>
            <a:headEnd/>
            <a:tailEnd/>
          </a:ln>
        </p:spPr>
        <p:txBody>
          <a:bodyPr wrap="none">
            <a:spAutoFit/>
          </a:bodyPr>
          <a:lstStyle/>
          <a:p>
            <a:r>
              <a:rPr lang="it-IT" altLang="it-IT" sz="2800" dirty="0">
                <a:solidFill>
                  <a:srgbClr val="C00000"/>
                </a:solidFill>
                <a:latin typeface="Arial" charset="0"/>
              </a:rPr>
              <a:t>CD4</a:t>
            </a:r>
          </a:p>
        </p:txBody>
      </p:sp>
      <p:sp>
        <p:nvSpPr>
          <p:cNvPr id="13339" name="Text Box 1067"/>
          <p:cNvSpPr txBox="1">
            <a:spLocks noChangeArrowheads="1"/>
          </p:cNvSpPr>
          <p:nvPr/>
        </p:nvSpPr>
        <p:spPr bwMode="auto">
          <a:xfrm>
            <a:off x="5500688" y="4465638"/>
            <a:ext cx="2152650" cy="366712"/>
          </a:xfrm>
          <a:prstGeom prst="rect">
            <a:avLst/>
          </a:prstGeom>
          <a:noFill/>
          <a:ln w="9525">
            <a:noFill/>
            <a:miter lim="800000"/>
            <a:headEnd/>
            <a:tailEnd/>
          </a:ln>
        </p:spPr>
        <p:txBody>
          <a:bodyPr wrap="none">
            <a:spAutoFit/>
          </a:bodyPr>
          <a:lstStyle/>
          <a:p>
            <a:r>
              <a:rPr lang="it-IT" altLang="it-IT" sz="1800">
                <a:solidFill>
                  <a:schemeClr val="bg1"/>
                </a:solidFill>
                <a:latin typeface="Arial" charset="0"/>
              </a:rPr>
              <a:t>FASE IMMEDIATA</a:t>
            </a:r>
          </a:p>
        </p:txBody>
      </p:sp>
      <p:sp>
        <p:nvSpPr>
          <p:cNvPr id="13340" name="Text Box 1068"/>
          <p:cNvSpPr txBox="1">
            <a:spLocks noChangeArrowheads="1"/>
          </p:cNvSpPr>
          <p:nvPr/>
        </p:nvSpPr>
        <p:spPr bwMode="auto">
          <a:xfrm>
            <a:off x="5389563" y="3717925"/>
            <a:ext cx="3105150" cy="641350"/>
          </a:xfrm>
          <a:prstGeom prst="rect">
            <a:avLst/>
          </a:prstGeom>
          <a:noFill/>
          <a:ln w="9525">
            <a:noFill/>
            <a:miter lim="800000"/>
            <a:headEnd/>
            <a:tailEnd/>
          </a:ln>
        </p:spPr>
        <p:txBody>
          <a:bodyPr wrap="none">
            <a:spAutoFit/>
          </a:bodyPr>
          <a:lstStyle/>
          <a:p>
            <a:pPr algn="ctr"/>
            <a:r>
              <a:rPr lang="it-IT" altLang="it-IT" sz="1800">
                <a:solidFill>
                  <a:srgbClr val="C00000"/>
                </a:solidFill>
                <a:latin typeface="Arial" charset="0"/>
              </a:rPr>
              <a:t>Istamina, Triptasi, PG, PAF</a:t>
            </a:r>
          </a:p>
          <a:p>
            <a:pPr algn="ctr"/>
            <a:r>
              <a:rPr lang="it-IT" altLang="it-IT" sz="1800">
                <a:solidFill>
                  <a:srgbClr val="C00000"/>
                </a:solidFill>
                <a:latin typeface="Arial" charset="0"/>
              </a:rPr>
              <a:t>LTs</a:t>
            </a:r>
          </a:p>
        </p:txBody>
      </p:sp>
      <p:sp>
        <p:nvSpPr>
          <p:cNvPr id="13341" name="Text Box 1071"/>
          <p:cNvSpPr txBox="1">
            <a:spLocks noChangeArrowheads="1"/>
          </p:cNvSpPr>
          <p:nvPr/>
        </p:nvSpPr>
        <p:spPr bwMode="auto">
          <a:xfrm>
            <a:off x="7600950" y="4957763"/>
            <a:ext cx="1503363" cy="581025"/>
          </a:xfrm>
          <a:prstGeom prst="rect">
            <a:avLst/>
          </a:prstGeom>
          <a:noFill/>
          <a:ln w="9525">
            <a:noFill/>
            <a:miter lim="800000"/>
            <a:headEnd/>
            <a:tailEnd/>
          </a:ln>
        </p:spPr>
        <p:txBody>
          <a:bodyPr wrap="none">
            <a:spAutoFit/>
          </a:bodyPr>
          <a:lstStyle/>
          <a:p>
            <a:r>
              <a:rPr lang="it-IT" altLang="it-IT" sz="1600">
                <a:solidFill>
                  <a:srgbClr val="C00000"/>
                </a:solidFill>
                <a:latin typeface="Arial" charset="0"/>
              </a:rPr>
              <a:t>MOLECOLE</a:t>
            </a:r>
          </a:p>
          <a:p>
            <a:r>
              <a:rPr lang="it-IT" altLang="it-IT" sz="1600">
                <a:solidFill>
                  <a:srgbClr val="C00000"/>
                </a:solidFill>
                <a:latin typeface="Arial" charset="0"/>
              </a:rPr>
              <a:t>DI ADESIONE</a:t>
            </a:r>
          </a:p>
        </p:txBody>
      </p:sp>
      <p:sp>
        <p:nvSpPr>
          <p:cNvPr id="13342" name="Line 1077"/>
          <p:cNvSpPr>
            <a:spLocks noChangeShapeType="1"/>
          </p:cNvSpPr>
          <p:nvPr/>
        </p:nvSpPr>
        <p:spPr bwMode="auto">
          <a:xfrm>
            <a:off x="3362325" y="4318000"/>
            <a:ext cx="463550" cy="395288"/>
          </a:xfrm>
          <a:prstGeom prst="line">
            <a:avLst/>
          </a:prstGeom>
          <a:noFill/>
          <a:ln w="38100">
            <a:solidFill>
              <a:schemeClr val="tx1"/>
            </a:solidFill>
            <a:round/>
            <a:headEnd/>
            <a:tailEnd type="triangle" w="med" len="med"/>
          </a:ln>
        </p:spPr>
        <p:txBody>
          <a:bodyPr/>
          <a:lstStyle/>
          <a:p>
            <a:endParaRPr lang="it-IT"/>
          </a:p>
        </p:txBody>
      </p:sp>
      <p:sp>
        <p:nvSpPr>
          <p:cNvPr id="13343" name="Line 1079"/>
          <p:cNvSpPr>
            <a:spLocks noChangeShapeType="1"/>
          </p:cNvSpPr>
          <p:nvPr/>
        </p:nvSpPr>
        <p:spPr bwMode="auto">
          <a:xfrm flipH="1">
            <a:off x="4451350" y="5497513"/>
            <a:ext cx="838200" cy="0"/>
          </a:xfrm>
          <a:prstGeom prst="line">
            <a:avLst/>
          </a:prstGeom>
          <a:noFill/>
          <a:ln w="38100">
            <a:solidFill>
              <a:schemeClr val="tx1"/>
            </a:solidFill>
            <a:round/>
            <a:headEnd/>
            <a:tailEnd type="triangle" w="med" len="med"/>
          </a:ln>
        </p:spPr>
        <p:txBody>
          <a:bodyPr/>
          <a:lstStyle/>
          <a:p>
            <a:endParaRPr lang="it-IT"/>
          </a:p>
        </p:txBody>
      </p:sp>
      <p:sp>
        <p:nvSpPr>
          <p:cNvPr id="13344" name="Text Box 1080"/>
          <p:cNvSpPr txBox="1">
            <a:spLocks noChangeArrowheads="1"/>
          </p:cNvSpPr>
          <p:nvPr/>
        </p:nvSpPr>
        <p:spPr bwMode="auto">
          <a:xfrm>
            <a:off x="793750" y="1893888"/>
            <a:ext cx="1593850" cy="366712"/>
          </a:xfrm>
          <a:prstGeom prst="rect">
            <a:avLst/>
          </a:prstGeom>
          <a:noFill/>
          <a:ln w="9525">
            <a:noFill/>
            <a:miter lim="800000"/>
            <a:headEnd/>
            <a:tailEnd/>
          </a:ln>
        </p:spPr>
        <p:txBody>
          <a:bodyPr>
            <a:spAutoFit/>
          </a:bodyPr>
          <a:lstStyle/>
          <a:p>
            <a:r>
              <a:rPr lang="it-IT" altLang="it-IT" sz="1800" dirty="0">
                <a:solidFill>
                  <a:srgbClr val="C00000"/>
                </a:solidFill>
                <a:latin typeface="Arial" charset="0"/>
              </a:rPr>
              <a:t>ALLERGENE</a:t>
            </a:r>
          </a:p>
        </p:txBody>
      </p:sp>
      <p:sp>
        <p:nvSpPr>
          <p:cNvPr id="13345" name="Line 1088"/>
          <p:cNvSpPr>
            <a:spLocks noChangeShapeType="1"/>
          </p:cNvSpPr>
          <p:nvPr/>
        </p:nvSpPr>
        <p:spPr bwMode="auto">
          <a:xfrm>
            <a:off x="6353175" y="3394075"/>
            <a:ext cx="0" cy="304800"/>
          </a:xfrm>
          <a:prstGeom prst="line">
            <a:avLst/>
          </a:prstGeom>
          <a:noFill/>
          <a:ln w="57150">
            <a:solidFill>
              <a:srgbClr val="C00000"/>
            </a:solidFill>
            <a:round/>
            <a:headEnd/>
            <a:tailEnd type="triangle" w="med" len="med"/>
          </a:ln>
        </p:spPr>
        <p:txBody>
          <a:bodyPr/>
          <a:lstStyle/>
          <a:p>
            <a:endParaRPr lang="it-IT">
              <a:solidFill>
                <a:srgbClr val="C00000"/>
              </a:solidFill>
            </a:endParaRPr>
          </a:p>
        </p:txBody>
      </p:sp>
      <p:sp>
        <p:nvSpPr>
          <p:cNvPr id="13346" name="Text Box 1089"/>
          <p:cNvSpPr txBox="1">
            <a:spLocks noChangeArrowheads="1"/>
          </p:cNvSpPr>
          <p:nvPr/>
        </p:nvSpPr>
        <p:spPr bwMode="auto">
          <a:xfrm>
            <a:off x="877888" y="4808538"/>
            <a:ext cx="755650" cy="915987"/>
          </a:xfrm>
          <a:prstGeom prst="rect">
            <a:avLst/>
          </a:prstGeom>
          <a:noFill/>
          <a:ln w="9525">
            <a:noFill/>
            <a:miter lim="800000"/>
            <a:headEnd/>
            <a:tailEnd/>
          </a:ln>
        </p:spPr>
        <p:txBody>
          <a:bodyPr wrap="none">
            <a:spAutoFit/>
          </a:bodyPr>
          <a:lstStyle/>
          <a:p>
            <a:r>
              <a:rPr lang="it-IT" altLang="it-IT" sz="1800">
                <a:solidFill>
                  <a:srgbClr val="C00000"/>
                </a:solidFill>
                <a:latin typeface="Arial" charset="0"/>
              </a:rPr>
              <a:t>iNOS</a:t>
            </a:r>
          </a:p>
          <a:p>
            <a:r>
              <a:rPr lang="it-IT" altLang="it-IT" sz="1800">
                <a:solidFill>
                  <a:srgbClr val="C00000"/>
                </a:solidFill>
                <a:latin typeface="Arial" charset="0"/>
              </a:rPr>
              <a:t>TNFa</a:t>
            </a:r>
          </a:p>
          <a:p>
            <a:r>
              <a:rPr lang="it-IT" altLang="it-IT" sz="1800">
                <a:solidFill>
                  <a:srgbClr val="C00000"/>
                </a:solidFill>
                <a:latin typeface="Arial" charset="0"/>
              </a:rPr>
              <a:t>NK</a:t>
            </a:r>
          </a:p>
        </p:txBody>
      </p:sp>
      <p:sp>
        <p:nvSpPr>
          <p:cNvPr id="13347" name="Oval 1090"/>
          <p:cNvSpPr>
            <a:spLocks noChangeArrowheads="1"/>
          </p:cNvSpPr>
          <p:nvPr/>
        </p:nvSpPr>
        <p:spPr bwMode="auto">
          <a:xfrm>
            <a:off x="4205288" y="5994400"/>
            <a:ext cx="990600" cy="609600"/>
          </a:xfrm>
          <a:prstGeom prst="ellipse">
            <a:avLst/>
          </a:prstGeom>
          <a:solidFill>
            <a:schemeClr val="accent1"/>
          </a:solidFill>
          <a:ln w="9525">
            <a:solidFill>
              <a:schemeClr val="tx1"/>
            </a:solidFill>
            <a:round/>
            <a:headEnd/>
            <a:tailEnd/>
          </a:ln>
        </p:spPr>
        <p:txBody>
          <a:bodyPr wrap="none" anchor="ctr"/>
          <a:lstStyle/>
          <a:p>
            <a:pPr algn="ctr"/>
            <a:r>
              <a:rPr lang="it-IT" altLang="it-IT" sz="2400">
                <a:latin typeface="Arial" charset="0"/>
              </a:rPr>
              <a:t>Neu</a:t>
            </a:r>
          </a:p>
        </p:txBody>
      </p:sp>
      <p:sp>
        <p:nvSpPr>
          <p:cNvPr id="13348" name="Line 1091"/>
          <p:cNvSpPr>
            <a:spLocks noChangeShapeType="1"/>
          </p:cNvSpPr>
          <p:nvPr/>
        </p:nvSpPr>
        <p:spPr bwMode="auto">
          <a:xfrm flipH="1" flipV="1">
            <a:off x="3556000" y="5788025"/>
            <a:ext cx="533400" cy="320675"/>
          </a:xfrm>
          <a:prstGeom prst="line">
            <a:avLst/>
          </a:prstGeom>
          <a:noFill/>
          <a:ln w="9525">
            <a:solidFill>
              <a:schemeClr val="tx1"/>
            </a:solidFill>
            <a:round/>
            <a:headEnd/>
            <a:tailEnd type="triangle" w="med" len="med"/>
          </a:ln>
        </p:spPr>
        <p:txBody>
          <a:bodyPr/>
          <a:lstStyle/>
          <a:p>
            <a:endParaRPr lang="it-IT"/>
          </a:p>
        </p:txBody>
      </p:sp>
      <p:sp>
        <p:nvSpPr>
          <p:cNvPr id="13349" name="Line 1093"/>
          <p:cNvSpPr>
            <a:spLocks noChangeShapeType="1"/>
          </p:cNvSpPr>
          <p:nvPr/>
        </p:nvSpPr>
        <p:spPr bwMode="auto">
          <a:xfrm flipH="1">
            <a:off x="5303838" y="5918200"/>
            <a:ext cx="420687" cy="311150"/>
          </a:xfrm>
          <a:prstGeom prst="line">
            <a:avLst/>
          </a:prstGeom>
          <a:noFill/>
          <a:ln w="9525">
            <a:solidFill>
              <a:schemeClr val="tx1"/>
            </a:solidFill>
            <a:round/>
            <a:headEnd/>
            <a:tailEnd type="triangle" w="med" len="med"/>
          </a:ln>
        </p:spPr>
        <p:txBody>
          <a:bodyPr/>
          <a:lstStyle/>
          <a:p>
            <a:endParaRPr lang="it-IT"/>
          </a:p>
        </p:txBody>
      </p:sp>
      <p:sp>
        <p:nvSpPr>
          <p:cNvPr id="13350" name="Text Box 1099"/>
          <p:cNvSpPr txBox="1">
            <a:spLocks noChangeArrowheads="1"/>
          </p:cNvSpPr>
          <p:nvPr/>
        </p:nvSpPr>
        <p:spPr bwMode="auto">
          <a:xfrm>
            <a:off x="5330825" y="5348288"/>
            <a:ext cx="1884363" cy="581025"/>
          </a:xfrm>
          <a:prstGeom prst="rect">
            <a:avLst/>
          </a:prstGeom>
          <a:noFill/>
          <a:ln w="9525">
            <a:noFill/>
            <a:miter lim="800000"/>
            <a:headEnd/>
            <a:tailEnd/>
          </a:ln>
        </p:spPr>
        <p:txBody>
          <a:bodyPr wrap="none">
            <a:spAutoFit/>
          </a:bodyPr>
          <a:lstStyle/>
          <a:p>
            <a:pPr algn="ctr"/>
            <a:r>
              <a:rPr lang="it-IT" altLang="it-IT" sz="1600">
                <a:solidFill>
                  <a:schemeClr val="bg1"/>
                </a:solidFill>
                <a:latin typeface="Arial" charset="0"/>
              </a:rPr>
              <a:t>RECLUTAMENTO</a:t>
            </a:r>
          </a:p>
          <a:p>
            <a:pPr algn="ctr"/>
            <a:r>
              <a:rPr lang="it-IT" altLang="it-IT" sz="1600">
                <a:solidFill>
                  <a:schemeClr val="bg1"/>
                </a:solidFill>
                <a:latin typeface="Arial" charset="0"/>
              </a:rPr>
              <a:t>CELLULARE</a:t>
            </a:r>
          </a:p>
        </p:txBody>
      </p:sp>
      <p:sp>
        <p:nvSpPr>
          <p:cNvPr id="13351" name="Text Box 1100"/>
          <p:cNvSpPr txBox="1">
            <a:spLocks noChangeArrowheads="1"/>
          </p:cNvSpPr>
          <p:nvPr/>
        </p:nvSpPr>
        <p:spPr bwMode="auto">
          <a:xfrm>
            <a:off x="6594475" y="1765300"/>
            <a:ext cx="420688" cy="519113"/>
          </a:xfrm>
          <a:prstGeom prst="rect">
            <a:avLst/>
          </a:prstGeom>
          <a:noFill/>
          <a:ln w="9525">
            <a:noFill/>
            <a:miter lim="800000"/>
            <a:headEnd/>
            <a:tailEnd/>
          </a:ln>
        </p:spPr>
        <p:txBody>
          <a:bodyPr wrap="none">
            <a:spAutoFit/>
          </a:bodyPr>
          <a:lstStyle/>
          <a:p>
            <a:r>
              <a:rPr lang="it-IT" altLang="it-IT" sz="2800" b="0">
                <a:solidFill>
                  <a:schemeClr val="bg1"/>
                </a:solidFill>
                <a:latin typeface="Arial" charset="0"/>
              </a:rPr>
              <a:t>Y</a:t>
            </a:r>
          </a:p>
        </p:txBody>
      </p:sp>
      <p:sp>
        <p:nvSpPr>
          <p:cNvPr id="13352" name="Text Box 1103"/>
          <p:cNvSpPr txBox="1">
            <a:spLocks noChangeArrowheads="1"/>
          </p:cNvSpPr>
          <p:nvPr/>
        </p:nvSpPr>
        <p:spPr bwMode="auto">
          <a:xfrm>
            <a:off x="1854200" y="4841875"/>
            <a:ext cx="2428875" cy="771525"/>
          </a:xfrm>
          <a:prstGeom prst="rect">
            <a:avLst/>
          </a:prstGeom>
          <a:solidFill>
            <a:srgbClr val="DDDDDD"/>
          </a:solidFill>
          <a:ln w="9525">
            <a:solidFill>
              <a:schemeClr val="tx1"/>
            </a:solidFill>
            <a:miter lim="800000"/>
            <a:headEnd/>
            <a:tailEnd/>
          </a:ln>
        </p:spPr>
        <p:txBody>
          <a:bodyPr wrap="none">
            <a:spAutoFit/>
          </a:bodyPr>
          <a:lstStyle/>
          <a:p>
            <a:pPr algn="ctr"/>
            <a:r>
              <a:rPr lang="it-IT" altLang="it-IT" sz="2000">
                <a:latin typeface="Arial" charset="0"/>
              </a:rPr>
              <a:t>FASE RITARDATA</a:t>
            </a:r>
          </a:p>
          <a:p>
            <a:pPr algn="ctr"/>
            <a:r>
              <a:rPr lang="it-IT" altLang="it-IT" sz="2000">
                <a:latin typeface="Arial" charset="0"/>
              </a:rPr>
              <a:t>INFIAMMAZIONE</a:t>
            </a:r>
            <a:r>
              <a:rPr lang="it-IT" altLang="it-IT" sz="2400">
                <a:latin typeface="Arial" charset="0"/>
              </a:rPr>
              <a:t> </a:t>
            </a:r>
          </a:p>
        </p:txBody>
      </p:sp>
      <p:sp>
        <p:nvSpPr>
          <p:cNvPr id="13353" name="Line 1104"/>
          <p:cNvSpPr>
            <a:spLocks noChangeShapeType="1"/>
          </p:cNvSpPr>
          <p:nvPr/>
        </p:nvSpPr>
        <p:spPr bwMode="auto">
          <a:xfrm>
            <a:off x="7789863" y="4576763"/>
            <a:ext cx="515937" cy="344487"/>
          </a:xfrm>
          <a:prstGeom prst="line">
            <a:avLst/>
          </a:prstGeom>
          <a:noFill/>
          <a:ln w="38100">
            <a:solidFill>
              <a:schemeClr val="bg1"/>
            </a:solidFill>
            <a:round/>
            <a:headEnd/>
            <a:tailEnd type="triangle" w="med" len="med"/>
          </a:ln>
        </p:spPr>
        <p:txBody>
          <a:bodyPr/>
          <a:lstStyle/>
          <a:p>
            <a:endParaRPr lang="it-IT"/>
          </a:p>
        </p:txBody>
      </p:sp>
      <p:sp>
        <p:nvSpPr>
          <p:cNvPr id="13354" name="Line 1105"/>
          <p:cNvSpPr>
            <a:spLocks noChangeShapeType="1"/>
          </p:cNvSpPr>
          <p:nvPr/>
        </p:nvSpPr>
        <p:spPr bwMode="auto">
          <a:xfrm flipH="1">
            <a:off x="7232650" y="5305425"/>
            <a:ext cx="344488" cy="304800"/>
          </a:xfrm>
          <a:prstGeom prst="line">
            <a:avLst/>
          </a:prstGeom>
          <a:noFill/>
          <a:ln w="38100">
            <a:solidFill>
              <a:schemeClr val="bg1"/>
            </a:solidFill>
            <a:round/>
            <a:headEnd/>
            <a:tailEnd type="triangle" w="med" len="med"/>
          </a:ln>
        </p:spPr>
        <p:txBody>
          <a:bodyPr/>
          <a:lstStyle/>
          <a:p>
            <a:endParaRPr lang="it-IT"/>
          </a:p>
        </p:txBody>
      </p:sp>
      <p:sp>
        <p:nvSpPr>
          <p:cNvPr id="13355" name="Line 1106"/>
          <p:cNvSpPr>
            <a:spLocks noChangeShapeType="1"/>
          </p:cNvSpPr>
          <p:nvPr/>
        </p:nvSpPr>
        <p:spPr bwMode="auto">
          <a:xfrm flipH="1">
            <a:off x="4144963" y="4046538"/>
            <a:ext cx="1231900" cy="622300"/>
          </a:xfrm>
          <a:prstGeom prst="line">
            <a:avLst/>
          </a:prstGeom>
          <a:noFill/>
          <a:ln w="12700">
            <a:solidFill>
              <a:schemeClr val="bg1"/>
            </a:solidFill>
            <a:round/>
            <a:headEnd/>
            <a:tailEnd type="triangle" w="med" len="med"/>
          </a:ln>
        </p:spPr>
        <p:txBody>
          <a:bodyPr/>
          <a:lstStyle/>
          <a:p>
            <a:endParaRPr lang="it-IT"/>
          </a:p>
        </p:txBody>
      </p:sp>
      <p:sp>
        <p:nvSpPr>
          <p:cNvPr id="223315" name="Oval 1107"/>
          <p:cNvSpPr>
            <a:spLocks noChangeArrowheads="1"/>
          </p:cNvSpPr>
          <p:nvPr/>
        </p:nvSpPr>
        <p:spPr bwMode="auto">
          <a:xfrm>
            <a:off x="3003550" y="355600"/>
            <a:ext cx="936625" cy="652463"/>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38100">
            <a:solidFill>
              <a:srgbClr val="FFFF00"/>
            </a:solidFill>
            <a:round/>
            <a:headEnd/>
            <a:tailEnd/>
          </a:ln>
          <a:effectLst/>
        </p:spPr>
        <p:txBody>
          <a:bodyPr wrap="none" anchor="ctr"/>
          <a:lstStyle/>
          <a:p>
            <a:pPr algn="ctr">
              <a:defRPr/>
            </a:pPr>
            <a:r>
              <a:rPr lang="it-IT" altLang="it-IT" sz="2400">
                <a:solidFill>
                  <a:schemeClr val="tx2"/>
                </a:solidFill>
              </a:rPr>
              <a:t>Treg</a:t>
            </a:r>
            <a:endParaRPr lang="it-IT" altLang="it-IT" sz="2400"/>
          </a:p>
        </p:txBody>
      </p:sp>
      <p:sp>
        <p:nvSpPr>
          <p:cNvPr id="13357" name="Line 1108"/>
          <p:cNvSpPr>
            <a:spLocks noChangeShapeType="1"/>
          </p:cNvSpPr>
          <p:nvPr/>
        </p:nvSpPr>
        <p:spPr bwMode="auto">
          <a:xfrm>
            <a:off x="2051050" y="1593850"/>
            <a:ext cx="784225" cy="533400"/>
          </a:xfrm>
          <a:prstGeom prst="line">
            <a:avLst/>
          </a:prstGeom>
          <a:noFill/>
          <a:ln w="38100">
            <a:solidFill>
              <a:schemeClr val="tx1"/>
            </a:solidFill>
            <a:round/>
            <a:headEnd/>
            <a:tailEnd type="triangle" w="med" len="med"/>
          </a:ln>
        </p:spPr>
        <p:txBody>
          <a:bodyPr/>
          <a:lstStyle/>
          <a:p>
            <a:endParaRPr lang="it-IT"/>
          </a:p>
        </p:txBody>
      </p:sp>
      <p:sp>
        <p:nvSpPr>
          <p:cNvPr id="13358" name="Line 52"/>
          <p:cNvSpPr>
            <a:spLocks noChangeShapeType="1"/>
          </p:cNvSpPr>
          <p:nvPr/>
        </p:nvSpPr>
        <p:spPr bwMode="auto">
          <a:xfrm>
            <a:off x="3487738" y="1123950"/>
            <a:ext cx="0" cy="811213"/>
          </a:xfrm>
          <a:prstGeom prst="line">
            <a:avLst/>
          </a:prstGeom>
          <a:noFill/>
          <a:ln w="28575">
            <a:solidFill>
              <a:schemeClr val="tx1"/>
            </a:solidFill>
            <a:prstDash val="dash"/>
            <a:round/>
            <a:headEnd/>
            <a:tailEnd type="triangle" w="med" len="med"/>
          </a:ln>
          <a:effectLst/>
        </p:spPr>
        <p:txBody>
          <a:bodyPr/>
          <a:lstStyle/>
          <a:p>
            <a:endParaRPr lang="it-IT"/>
          </a:p>
        </p:txBody>
      </p:sp>
      <p:sp>
        <p:nvSpPr>
          <p:cNvPr id="13359" name="Text Box 53"/>
          <p:cNvSpPr txBox="1">
            <a:spLocks noChangeArrowheads="1"/>
          </p:cNvSpPr>
          <p:nvPr/>
        </p:nvSpPr>
        <p:spPr bwMode="auto">
          <a:xfrm>
            <a:off x="3525838" y="952500"/>
            <a:ext cx="354012" cy="701675"/>
          </a:xfrm>
          <a:prstGeom prst="rect">
            <a:avLst/>
          </a:prstGeom>
          <a:noFill/>
          <a:ln w="12700">
            <a:noFill/>
            <a:miter lim="800000"/>
            <a:headEnd/>
            <a:tailEnd/>
          </a:ln>
          <a:effectLst/>
        </p:spPr>
        <p:txBody>
          <a:bodyPr wrap="none">
            <a:spAutoFit/>
          </a:bodyPr>
          <a:lstStyle/>
          <a:p>
            <a:r>
              <a:rPr lang="it-IT" sz="4000">
                <a:solidFill>
                  <a:srgbClr val="C00000"/>
                </a:solidFill>
              </a:rPr>
              <a:t>-</a:t>
            </a:r>
          </a:p>
        </p:txBody>
      </p:sp>
      <p:sp>
        <p:nvSpPr>
          <p:cNvPr id="54" name="Segnaposto numero diapositiva 53"/>
          <p:cNvSpPr>
            <a:spLocks noGrp="1"/>
          </p:cNvSpPr>
          <p:nvPr>
            <p:ph type="sldNum" sz="quarter" idx="4"/>
          </p:nvPr>
        </p:nvSpPr>
        <p:spPr/>
        <p:txBody>
          <a:bodyPr/>
          <a:lstStyle/>
          <a:p>
            <a:fld id="{727900B2-336A-46FE-9A0B-0A54CDA181B0}" type="slidenum">
              <a:rPr lang="it-IT" smtClean="0"/>
              <a:pPr/>
              <a:t>12</a:t>
            </a:fld>
            <a:endParaRPr lang="it-IT" dirty="0"/>
          </a:p>
        </p:txBody>
      </p:sp>
      <p:sp>
        <p:nvSpPr>
          <p:cNvPr id="55" name="Segnaposto piè di pagina 5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1287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C00000"/>
                </a:solidFill>
                <a:latin typeface="Arial" charset="0"/>
              </a:rPr>
              <a:t>EPIDEMIOLOGIA</a:t>
            </a:r>
          </a:p>
          <a:p>
            <a:r>
              <a:rPr lang="it-IT" sz="4000" dirty="0">
                <a:solidFill>
                  <a:srgbClr val="6699FF"/>
                </a:solidFill>
                <a:latin typeface="Arial" charset="0"/>
              </a:rPr>
              <a:t>CLASSIFICAZIONE</a:t>
            </a:r>
          </a:p>
          <a:p>
            <a:r>
              <a:rPr lang="it-IT" sz="4000" dirty="0">
                <a:solidFill>
                  <a:srgbClr val="6699FF"/>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6699FF"/>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13</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2250" y="1986618"/>
            <a:ext cx="8739188" cy="2643188"/>
          </a:xfrm>
          <a:prstGeom prst="rect">
            <a:avLst/>
          </a:prstGeom>
          <a:noFill/>
          <a:ln w="9525">
            <a:noFill/>
            <a:miter lim="800000"/>
            <a:headEnd/>
            <a:tailEnd/>
          </a:ln>
          <a:effectLst/>
        </p:spPr>
      </p:pic>
      <p:sp>
        <p:nvSpPr>
          <p:cNvPr id="17412" name="Rectangle 7"/>
          <p:cNvSpPr>
            <a:spLocks noChangeArrowheads="1"/>
          </p:cNvSpPr>
          <p:nvPr/>
        </p:nvSpPr>
        <p:spPr bwMode="auto">
          <a:xfrm>
            <a:off x="347663" y="3609270"/>
            <a:ext cx="8116887" cy="177800"/>
          </a:xfrm>
          <a:prstGeom prst="rect">
            <a:avLst/>
          </a:prstGeom>
          <a:noFill/>
          <a:ln w="28575">
            <a:solidFill>
              <a:srgbClr val="C00000"/>
            </a:solidFill>
            <a:miter lim="800000"/>
            <a:headEnd/>
            <a:tailEnd/>
          </a:ln>
          <a:effectLst/>
        </p:spPr>
        <p:txBody>
          <a:bodyPr wrap="none" anchor="ctr"/>
          <a:lstStyle/>
          <a:p>
            <a:endParaRPr lang="it-IT" sz="2400"/>
          </a:p>
        </p:txBody>
      </p:sp>
      <p:sp>
        <p:nvSpPr>
          <p:cNvPr id="7" name="Titolo 6"/>
          <p:cNvSpPr>
            <a:spLocks noGrp="1"/>
          </p:cNvSpPr>
          <p:nvPr>
            <p:ph type="title"/>
          </p:nvPr>
        </p:nvSpPr>
        <p:spPr/>
        <p:txBody>
          <a:bodyPr/>
          <a:lstStyle/>
          <a:p>
            <a:r>
              <a:rPr lang="it-IT" smtClean="0"/>
              <a:t>La voce del paziente: la rinite allergica non è un disturbo banale</a:t>
            </a:r>
            <a:br>
              <a:rPr lang="it-IT" smtClean="0"/>
            </a:br>
            <a:r>
              <a:rPr lang="it-IT" smtClean="0"/>
              <a:t>Valovirta et al. Curr Op Allergy Clin Immunol 2008</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14</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1028"/>
          <p:cNvPicPr>
            <a:picLocks noChangeAspect="1" noChangeArrowheads="1"/>
          </p:cNvPicPr>
          <p:nvPr/>
        </p:nvPicPr>
        <p:blipFill>
          <a:blip r:embed="rId2" cstate="print"/>
          <a:srcRect/>
          <a:stretch>
            <a:fillRect/>
          </a:stretch>
        </p:blipFill>
        <p:spPr bwMode="auto">
          <a:xfrm>
            <a:off x="417276" y="1138005"/>
            <a:ext cx="8042275" cy="4784725"/>
          </a:xfrm>
          <a:prstGeom prst="rect">
            <a:avLst/>
          </a:prstGeom>
          <a:noFill/>
          <a:ln w="9525">
            <a:noFill/>
            <a:miter lim="800000"/>
            <a:headEnd/>
            <a:tailEnd/>
          </a:ln>
          <a:effectLst/>
        </p:spPr>
      </p:pic>
      <p:sp>
        <p:nvSpPr>
          <p:cNvPr id="18436" name="Text Box 1029"/>
          <p:cNvSpPr txBox="1">
            <a:spLocks noChangeArrowheads="1"/>
          </p:cNvSpPr>
          <p:nvPr/>
        </p:nvSpPr>
        <p:spPr bwMode="auto">
          <a:xfrm>
            <a:off x="491889" y="5981692"/>
            <a:ext cx="6797675" cy="457200"/>
          </a:xfrm>
          <a:prstGeom prst="rect">
            <a:avLst/>
          </a:prstGeom>
          <a:noFill/>
          <a:ln w="9525">
            <a:noFill/>
            <a:miter lim="800000"/>
            <a:headEnd/>
            <a:tailEnd/>
          </a:ln>
          <a:effectLst/>
        </p:spPr>
        <p:txBody>
          <a:bodyPr wrap="none">
            <a:spAutoFit/>
          </a:bodyPr>
          <a:lstStyle/>
          <a:p>
            <a:r>
              <a:rPr lang="it-IT" sz="2400">
                <a:latin typeface="Arial Unicode MS" pitchFamily="34" charset="-128"/>
              </a:rPr>
              <a:t>I trigger di rinite allergica riportati dai pazienti</a:t>
            </a:r>
          </a:p>
        </p:txBody>
      </p:sp>
      <p:sp>
        <p:nvSpPr>
          <p:cNvPr id="7" name="Titolo 6"/>
          <p:cNvSpPr>
            <a:spLocks noGrp="1"/>
          </p:cNvSpPr>
          <p:nvPr>
            <p:ph type="title"/>
          </p:nvPr>
        </p:nvSpPr>
        <p:spPr/>
        <p:txBody>
          <a:bodyPr/>
          <a:lstStyle/>
          <a:p>
            <a:r>
              <a:rPr lang="it-IT" smtClean="0"/>
              <a:t>La voce del paziente: la rinite allergica non è un disturbo banale</a:t>
            </a:r>
            <a:br>
              <a:rPr lang="it-IT" smtClean="0"/>
            </a:br>
            <a:r>
              <a:rPr lang="it-IT" smtClean="0"/>
              <a:t>Valovirta et al. Curr Op Allergy Clin Immunol 2008</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15</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13319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6699FF"/>
                </a:solidFill>
                <a:latin typeface="Arial" charset="0"/>
              </a:rPr>
              <a:t>EPIDEMIOLOGIA</a:t>
            </a:r>
          </a:p>
          <a:p>
            <a:r>
              <a:rPr lang="it-IT" sz="4000" dirty="0">
                <a:solidFill>
                  <a:srgbClr val="C00000"/>
                </a:solidFill>
                <a:latin typeface="Arial" charset="0"/>
              </a:rPr>
              <a:t>CLASSIFICAZIONE</a:t>
            </a:r>
          </a:p>
          <a:p>
            <a:r>
              <a:rPr lang="it-IT" sz="4000" dirty="0">
                <a:solidFill>
                  <a:srgbClr val="6699FF"/>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6699FF"/>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16</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930775" y="596900"/>
            <a:ext cx="115888" cy="1177925"/>
          </a:xfrm>
          <a:prstGeom prst="rect">
            <a:avLst/>
          </a:prstGeom>
          <a:noFill/>
          <a:ln w="12700">
            <a:noFill/>
            <a:miter lim="800000"/>
            <a:headEnd/>
            <a:tailEnd/>
          </a:ln>
        </p:spPr>
        <p:txBody>
          <a:bodyPr wrap="none" lIns="65088" tIns="25400" rIns="65088" bIns="25400">
            <a:spAutoFit/>
          </a:bodyPr>
          <a:lstStyle/>
          <a:p>
            <a:pPr defTabSz="784225" eaLnBrk="0" hangingPunct="0"/>
            <a:endParaRPr lang="it-IT" sz="3700">
              <a:solidFill>
                <a:schemeClr val="tx2"/>
              </a:solidFill>
              <a:latin typeface="Arial" charset="0"/>
            </a:endParaRPr>
          </a:p>
          <a:p>
            <a:pPr defTabSz="784225"/>
            <a:endParaRPr lang="it-IT" sz="3700">
              <a:solidFill>
                <a:schemeClr val="tx2"/>
              </a:solidFill>
              <a:latin typeface="Arial" charset="0"/>
            </a:endParaRPr>
          </a:p>
        </p:txBody>
      </p:sp>
      <p:sp>
        <p:nvSpPr>
          <p:cNvPr id="12" name="Titolo 11"/>
          <p:cNvSpPr>
            <a:spLocks noGrp="1"/>
          </p:cNvSpPr>
          <p:nvPr>
            <p:ph type="title"/>
          </p:nvPr>
        </p:nvSpPr>
        <p:spPr/>
        <p:txBody>
          <a:bodyPr/>
          <a:lstStyle/>
          <a:p>
            <a:r>
              <a:rPr lang="it-IT" smtClean="0"/>
              <a:t>Classificazione ARIA</a:t>
            </a:r>
            <a:br>
              <a:rPr lang="it-IT" smtClean="0"/>
            </a:br>
            <a:endParaRPr lang="it-IT" dirty="0"/>
          </a:p>
        </p:txBody>
      </p:sp>
      <p:sp>
        <p:nvSpPr>
          <p:cNvPr id="10" name="Segnaposto numero diapositiva 9"/>
          <p:cNvSpPr>
            <a:spLocks noGrp="1"/>
          </p:cNvSpPr>
          <p:nvPr>
            <p:ph type="sldNum" sz="quarter" idx="4"/>
          </p:nvPr>
        </p:nvSpPr>
        <p:spPr/>
        <p:txBody>
          <a:bodyPr/>
          <a:lstStyle/>
          <a:p>
            <a:fld id="{727900B2-336A-46FE-9A0B-0A54CDA181B0}" type="slidenum">
              <a:rPr lang="it-IT" smtClean="0"/>
              <a:pPr/>
              <a:t>17</a:t>
            </a:fld>
            <a:endParaRPr lang="it-IT" dirty="0"/>
          </a:p>
        </p:txBody>
      </p:sp>
      <p:sp>
        <p:nvSpPr>
          <p:cNvPr id="11" name="Segnaposto piè di pagina 10"/>
          <p:cNvSpPr>
            <a:spLocks noGrp="1"/>
          </p:cNvSpPr>
          <p:nvPr>
            <p:ph type="ftr" sz="quarter" idx="3"/>
          </p:nvPr>
        </p:nvSpPr>
        <p:spPr/>
        <p:txBody>
          <a:bodyPr/>
          <a:lstStyle/>
          <a:p>
            <a:r>
              <a:rPr lang="it-IT" smtClean="0"/>
              <a:t>© 2011 PROGETTO LIBRA • www.progetto-aria.it •</a:t>
            </a:r>
            <a:endParaRPr lang="it-IT" dirty="0"/>
          </a:p>
        </p:txBody>
      </p:sp>
      <p:sp>
        <p:nvSpPr>
          <p:cNvPr id="21507" name="Rectangle 4"/>
          <p:cNvSpPr>
            <a:spLocks noGrp="1" noChangeArrowheads="1"/>
          </p:cNvSpPr>
          <p:nvPr>
            <p:ph type="body" idx="4294967295"/>
          </p:nvPr>
        </p:nvSpPr>
        <p:spPr bwMode="auto">
          <a:xfrm>
            <a:off x="4842567" y="3385232"/>
            <a:ext cx="3582987" cy="2792412"/>
          </a:xfrm>
          <a:prstGeom prst="rect">
            <a:avLst/>
          </a:prstGeom>
          <a:solidFill>
            <a:srgbClr val="D9E6FF"/>
          </a:solidFill>
          <a:ln w="50800">
            <a:solidFill>
              <a:srgbClr val="618FFD"/>
            </a:solidFill>
            <a:miter lim="800000"/>
            <a:headEnd/>
            <a:tailEnd/>
          </a:ln>
        </p:spPr>
        <p:txBody>
          <a:bodyPr lIns="65088" tIns="25400" rIns="65088" bIns="25400">
            <a:spAutoFit/>
          </a:bodyPr>
          <a:lstStyle/>
          <a:p>
            <a:pPr marL="249238" indent="-249238" algn="ctr" defTabSz="157163">
              <a:lnSpc>
                <a:spcPct val="88000"/>
              </a:lnSpc>
              <a:spcBef>
                <a:spcPct val="17000"/>
              </a:spcBef>
              <a:buFontTx/>
              <a:buNone/>
            </a:pPr>
            <a:r>
              <a:rPr lang="it-IT" sz="3300" b="1" dirty="0" err="1" smtClean="0">
                <a:solidFill>
                  <a:schemeClr val="bg2"/>
                </a:solidFill>
                <a:latin typeface="Arial" charset="0"/>
              </a:rPr>
              <a:t>Moderata-grave</a:t>
            </a:r>
            <a:endParaRPr lang="it-IT" sz="3300" b="1" dirty="0" smtClean="0">
              <a:solidFill>
                <a:schemeClr val="bg2"/>
              </a:solidFill>
              <a:latin typeface="Arial" charset="0"/>
            </a:endParaRPr>
          </a:p>
          <a:p>
            <a:pPr marL="249238" indent="-249238" algn="ctr" defTabSz="157163">
              <a:lnSpc>
                <a:spcPct val="88000"/>
              </a:lnSpc>
              <a:spcBef>
                <a:spcPct val="17000"/>
              </a:spcBef>
              <a:buFontTx/>
              <a:buNone/>
            </a:pPr>
            <a:r>
              <a:rPr lang="it-IT" sz="2100" b="1" i="1" dirty="0" smtClean="0">
                <a:solidFill>
                  <a:srgbClr val="C00000"/>
                </a:solidFill>
                <a:latin typeface="Arial" charset="0"/>
              </a:rPr>
              <a:t>uno o più dei seguenti</a:t>
            </a:r>
          </a:p>
          <a:p>
            <a:pPr marL="249238" indent="-249238" defTabSz="157163">
              <a:lnSpc>
                <a:spcPct val="88000"/>
              </a:lnSpc>
              <a:spcBef>
                <a:spcPct val="17000"/>
              </a:spcBef>
              <a:buFontTx/>
              <a:buNone/>
            </a:pPr>
            <a:r>
              <a:rPr lang="it-IT" sz="2100" b="1" dirty="0" smtClean="0">
                <a:solidFill>
                  <a:srgbClr val="333333"/>
                </a:solidFill>
                <a:latin typeface="Arial" charset="0"/>
              </a:rPr>
              <a:t>. Alterazioni del sonno</a:t>
            </a:r>
          </a:p>
          <a:p>
            <a:pPr marL="249238" indent="-249238" defTabSz="157163">
              <a:lnSpc>
                <a:spcPct val="88000"/>
              </a:lnSpc>
              <a:spcBef>
                <a:spcPct val="17000"/>
              </a:spcBef>
              <a:buFontTx/>
              <a:buNone/>
            </a:pPr>
            <a:r>
              <a:rPr lang="it-IT" sz="2100" b="1" dirty="0" smtClean="0">
                <a:solidFill>
                  <a:srgbClr val="333333"/>
                </a:solidFill>
                <a:latin typeface="Arial" charset="0"/>
              </a:rPr>
              <a:t>. Limitazioni delle attività quotidiane</a:t>
            </a:r>
          </a:p>
          <a:p>
            <a:pPr marL="249238" indent="-249238" defTabSz="157163">
              <a:lnSpc>
                <a:spcPct val="88000"/>
              </a:lnSpc>
              <a:spcBef>
                <a:spcPct val="17000"/>
              </a:spcBef>
              <a:buFontTx/>
              <a:buNone/>
            </a:pPr>
            <a:r>
              <a:rPr lang="it-IT" sz="2100" b="1" dirty="0" smtClean="0">
                <a:solidFill>
                  <a:srgbClr val="333333"/>
                </a:solidFill>
                <a:latin typeface="Arial" charset="0"/>
              </a:rPr>
              <a:t>. Riduzione prestazioni lavorative/scolastiche</a:t>
            </a:r>
          </a:p>
          <a:p>
            <a:pPr marL="249238" indent="-249238" defTabSz="157163">
              <a:lnSpc>
                <a:spcPct val="88000"/>
              </a:lnSpc>
              <a:spcBef>
                <a:spcPct val="17000"/>
              </a:spcBef>
              <a:buFontTx/>
              <a:buNone/>
            </a:pPr>
            <a:r>
              <a:rPr lang="it-IT" sz="2100" b="1" dirty="0" smtClean="0">
                <a:solidFill>
                  <a:srgbClr val="333333"/>
                </a:solidFill>
                <a:latin typeface="Arial" charset="0"/>
              </a:rPr>
              <a:t>. Sintomi gravi</a:t>
            </a:r>
          </a:p>
        </p:txBody>
      </p:sp>
      <p:sp>
        <p:nvSpPr>
          <p:cNvPr id="21508" name="Rectangle 6"/>
          <p:cNvSpPr>
            <a:spLocks noChangeArrowheads="1"/>
          </p:cNvSpPr>
          <p:nvPr/>
        </p:nvSpPr>
        <p:spPr bwMode="auto">
          <a:xfrm>
            <a:off x="4787004" y="1628775"/>
            <a:ext cx="3656013" cy="1289050"/>
          </a:xfrm>
          <a:prstGeom prst="rect">
            <a:avLst/>
          </a:prstGeom>
          <a:solidFill>
            <a:srgbClr val="D9E6FF"/>
          </a:solidFill>
          <a:ln w="50800">
            <a:solidFill>
              <a:srgbClr val="618FFD"/>
            </a:solidFill>
            <a:miter lim="800000"/>
            <a:headEnd/>
            <a:tailEnd/>
          </a:ln>
        </p:spPr>
        <p:txBody>
          <a:bodyPr lIns="65088" tIns="25400" rIns="65088" bIns="25400">
            <a:spAutoFit/>
          </a:bodyPr>
          <a:lstStyle/>
          <a:p>
            <a:pPr marL="261938" indent="-261938" algn="ctr" defTabSz="157163" eaLnBrk="0" hangingPunct="0">
              <a:lnSpc>
                <a:spcPct val="89000"/>
              </a:lnSpc>
              <a:spcBef>
                <a:spcPct val="26000"/>
              </a:spcBef>
            </a:pPr>
            <a:r>
              <a:rPr lang="it-IT" sz="3300">
                <a:solidFill>
                  <a:schemeClr val="bg2"/>
                </a:solidFill>
                <a:latin typeface="Arial" charset="0"/>
              </a:rPr>
              <a:t>Persistente </a:t>
            </a:r>
          </a:p>
          <a:p>
            <a:pPr marL="261938" indent="-261938" defTabSz="157163" eaLnBrk="0" hangingPunct="0">
              <a:lnSpc>
                <a:spcPct val="89000"/>
              </a:lnSpc>
              <a:spcBef>
                <a:spcPct val="26000"/>
              </a:spcBef>
            </a:pPr>
            <a:r>
              <a:rPr lang="it-IT" sz="2100">
                <a:solidFill>
                  <a:srgbClr val="333333"/>
                </a:solidFill>
                <a:latin typeface="Arial" charset="0"/>
              </a:rPr>
              <a:t> . &gt; 4 giorni/settimana</a:t>
            </a:r>
          </a:p>
          <a:p>
            <a:pPr marL="261938" indent="-261938" defTabSz="157163" eaLnBrk="0" hangingPunct="0">
              <a:lnSpc>
                <a:spcPct val="89000"/>
              </a:lnSpc>
              <a:spcBef>
                <a:spcPct val="26000"/>
              </a:spcBef>
            </a:pPr>
            <a:r>
              <a:rPr lang="it-IT" sz="2100">
                <a:solidFill>
                  <a:srgbClr val="333333"/>
                </a:solidFill>
                <a:latin typeface="Arial" charset="0"/>
              </a:rPr>
              <a:t> . e &gt; 4 settimane</a:t>
            </a:r>
          </a:p>
        </p:txBody>
      </p:sp>
      <p:sp>
        <p:nvSpPr>
          <p:cNvPr id="21509" name="Rectangle 7"/>
          <p:cNvSpPr>
            <a:spLocks noChangeArrowheads="1"/>
          </p:cNvSpPr>
          <p:nvPr/>
        </p:nvSpPr>
        <p:spPr bwMode="auto">
          <a:xfrm>
            <a:off x="830954" y="3405188"/>
            <a:ext cx="3586163" cy="2776537"/>
          </a:xfrm>
          <a:prstGeom prst="rect">
            <a:avLst/>
          </a:prstGeom>
          <a:solidFill>
            <a:srgbClr val="D9E6FF"/>
          </a:solidFill>
          <a:ln w="50800">
            <a:solidFill>
              <a:srgbClr val="618FFD"/>
            </a:solidFill>
            <a:miter lim="800000"/>
            <a:headEnd/>
            <a:tailEnd/>
          </a:ln>
        </p:spPr>
        <p:txBody>
          <a:bodyPr lIns="65088" tIns="25400" rIns="65088" bIns="25400">
            <a:spAutoFit/>
          </a:bodyPr>
          <a:lstStyle/>
          <a:p>
            <a:pPr marL="249238" indent="-249238" algn="ctr" defTabSz="157163" eaLnBrk="0" hangingPunct="0">
              <a:lnSpc>
                <a:spcPct val="88000"/>
              </a:lnSpc>
              <a:spcBef>
                <a:spcPct val="17000"/>
              </a:spcBef>
            </a:pPr>
            <a:r>
              <a:rPr lang="it-IT" sz="3300" dirty="0">
                <a:solidFill>
                  <a:schemeClr val="bg2"/>
                </a:solidFill>
                <a:latin typeface="Arial" charset="0"/>
              </a:rPr>
              <a:t>Lieve</a:t>
            </a:r>
          </a:p>
          <a:p>
            <a:pPr marL="249238" indent="-249238" algn="ctr" defTabSz="157163" eaLnBrk="0" hangingPunct="0">
              <a:lnSpc>
                <a:spcPct val="88000"/>
              </a:lnSpc>
              <a:spcBef>
                <a:spcPct val="17000"/>
              </a:spcBef>
            </a:pPr>
            <a:r>
              <a:rPr lang="it-IT" sz="2000" dirty="0">
                <a:solidFill>
                  <a:srgbClr val="C00000"/>
                </a:solidFill>
                <a:latin typeface="Arial" charset="0"/>
              </a:rPr>
              <a:t>Tutte le seguenti</a:t>
            </a:r>
          </a:p>
          <a:p>
            <a:pPr marL="249238" indent="-249238" defTabSz="157163" eaLnBrk="0" hangingPunct="0">
              <a:lnSpc>
                <a:spcPct val="88000"/>
              </a:lnSpc>
              <a:spcBef>
                <a:spcPct val="17000"/>
              </a:spcBef>
              <a:buFontTx/>
              <a:buChar char="•"/>
            </a:pPr>
            <a:r>
              <a:rPr lang="it-IT" sz="2100" dirty="0">
                <a:solidFill>
                  <a:srgbClr val="333333"/>
                </a:solidFill>
                <a:latin typeface="Arial" charset="0"/>
              </a:rPr>
              <a:t>Sonno conservato</a:t>
            </a:r>
          </a:p>
          <a:p>
            <a:pPr marL="249238" indent="-249238" defTabSz="157163" eaLnBrk="0" hangingPunct="0">
              <a:lnSpc>
                <a:spcPct val="88000"/>
              </a:lnSpc>
              <a:spcBef>
                <a:spcPct val="17000"/>
              </a:spcBef>
              <a:buFontTx/>
              <a:buChar char="•"/>
            </a:pPr>
            <a:r>
              <a:rPr lang="it-IT" sz="2100" dirty="0">
                <a:solidFill>
                  <a:srgbClr val="333333"/>
                </a:solidFill>
                <a:latin typeface="Arial" charset="0"/>
              </a:rPr>
              <a:t>Nessuna limitazione nelle attività quotidiane</a:t>
            </a:r>
          </a:p>
          <a:p>
            <a:pPr marL="249238" indent="-249238" defTabSz="157163" eaLnBrk="0" hangingPunct="0">
              <a:lnSpc>
                <a:spcPct val="88000"/>
              </a:lnSpc>
              <a:spcBef>
                <a:spcPct val="17000"/>
              </a:spcBef>
              <a:buFontTx/>
              <a:buChar char="•"/>
            </a:pPr>
            <a:r>
              <a:rPr lang="it-IT" sz="2100" dirty="0">
                <a:solidFill>
                  <a:srgbClr val="333333"/>
                </a:solidFill>
                <a:latin typeface="Arial" charset="0"/>
              </a:rPr>
              <a:t>Normale attività lavorativa o scolastica</a:t>
            </a:r>
          </a:p>
          <a:p>
            <a:pPr marL="249238" indent="-249238" defTabSz="157163" eaLnBrk="0" hangingPunct="0">
              <a:lnSpc>
                <a:spcPct val="88000"/>
              </a:lnSpc>
              <a:spcBef>
                <a:spcPct val="17000"/>
              </a:spcBef>
              <a:buFontTx/>
              <a:buChar char="•"/>
            </a:pPr>
            <a:r>
              <a:rPr lang="it-IT" sz="2100" dirty="0">
                <a:solidFill>
                  <a:srgbClr val="333333"/>
                </a:solidFill>
                <a:latin typeface="Arial" charset="0"/>
              </a:rPr>
              <a:t>Non sintomi fastidiosi  </a:t>
            </a:r>
          </a:p>
        </p:txBody>
      </p:sp>
      <p:sp>
        <p:nvSpPr>
          <p:cNvPr id="21510" name="Rectangle 8"/>
          <p:cNvSpPr>
            <a:spLocks noChangeArrowheads="1"/>
          </p:cNvSpPr>
          <p:nvPr/>
        </p:nvSpPr>
        <p:spPr bwMode="auto">
          <a:xfrm>
            <a:off x="830954" y="1614488"/>
            <a:ext cx="3586163" cy="1289050"/>
          </a:xfrm>
          <a:prstGeom prst="rect">
            <a:avLst/>
          </a:prstGeom>
          <a:solidFill>
            <a:srgbClr val="D9E6FF"/>
          </a:solidFill>
          <a:ln w="50800">
            <a:solidFill>
              <a:srgbClr val="618FFD"/>
            </a:solidFill>
            <a:miter lim="800000"/>
            <a:headEnd/>
            <a:tailEnd/>
          </a:ln>
        </p:spPr>
        <p:txBody>
          <a:bodyPr lIns="65088" tIns="25400" rIns="65088" bIns="25400">
            <a:spAutoFit/>
          </a:bodyPr>
          <a:lstStyle/>
          <a:p>
            <a:pPr algn="ctr" defTabSz="157163" eaLnBrk="0" hangingPunct="0">
              <a:lnSpc>
                <a:spcPct val="89000"/>
              </a:lnSpc>
              <a:spcBef>
                <a:spcPct val="26000"/>
              </a:spcBef>
            </a:pPr>
            <a:r>
              <a:rPr lang="it-IT" sz="3300">
                <a:solidFill>
                  <a:schemeClr val="bg2"/>
                </a:solidFill>
                <a:latin typeface="Arial" charset="0"/>
              </a:rPr>
              <a:t>Intermittente</a:t>
            </a:r>
            <a:r>
              <a:rPr lang="it-IT" sz="2100">
                <a:solidFill>
                  <a:schemeClr val="bg2"/>
                </a:solidFill>
                <a:latin typeface="Arial" charset="0"/>
              </a:rPr>
              <a:t> </a:t>
            </a:r>
          </a:p>
          <a:p>
            <a:pPr defTabSz="157163" eaLnBrk="0" hangingPunct="0">
              <a:lnSpc>
                <a:spcPct val="89000"/>
              </a:lnSpc>
              <a:spcBef>
                <a:spcPct val="26000"/>
              </a:spcBef>
            </a:pPr>
            <a:r>
              <a:rPr lang="it-IT" sz="2100">
                <a:solidFill>
                  <a:srgbClr val="333333"/>
                </a:solidFill>
                <a:latin typeface="Arial" charset="0"/>
              </a:rPr>
              <a:t>. &lt; 4 giorni/settimana</a:t>
            </a:r>
          </a:p>
          <a:p>
            <a:pPr defTabSz="157163" eaLnBrk="0" hangingPunct="0">
              <a:lnSpc>
                <a:spcPct val="89000"/>
              </a:lnSpc>
              <a:spcBef>
                <a:spcPct val="26000"/>
              </a:spcBef>
            </a:pPr>
            <a:r>
              <a:rPr lang="it-IT" sz="2100">
                <a:solidFill>
                  <a:srgbClr val="333333"/>
                </a:solidFill>
                <a:latin typeface="Arial" charset="0"/>
              </a:rPr>
              <a:t>. o &lt; 4 settimane</a:t>
            </a:r>
          </a:p>
        </p:txBody>
      </p:sp>
      <p:pic>
        <p:nvPicPr>
          <p:cNvPr id="21511" name="Picture 9"/>
          <p:cNvPicPr>
            <a:picLocks noChangeArrowheads="1"/>
          </p:cNvPicPr>
          <p:nvPr/>
        </p:nvPicPr>
        <p:blipFill>
          <a:blip r:embed="rId3" cstate="print"/>
          <a:srcRect/>
          <a:stretch>
            <a:fillRect/>
          </a:stretch>
        </p:blipFill>
        <p:spPr bwMode="auto">
          <a:xfrm>
            <a:off x="4285354" y="2832100"/>
            <a:ext cx="650875" cy="731838"/>
          </a:xfrm>
          <a:prstGeom prst="rect">
            <a:avLst/>
          </a:prstGeom>
          <a:noFill/>
          <a:ln w="12700">
            <a:noFill/>
            <a:miter lim="800000"/>
            <a:headEnd/>
            <a:tailEnd/>
          </a:ln>
        </p:spPr>
      </p:pic>
      <p:sp>
        <p:nvSpPr>
          <p:cNvPr id="21513" name="Rectangle 11"/>
          <p:cNvSpPr>
            <a:spLocks noChangeArrowheads="1"/>
          </p:cNvSpPr>
          <p:nvPr/>
        </p:nvSpPr>
        <p:spPr bwMode="auto">
          <a:xfrm>
            <a:off x="834807" y="6297613"/>
            <a:ext cx="7159625" cy="331787"/>
          </a:xfrm>
          <a:prstGeom prst="rect">
            <a:avLst/>
          </a:prstGeom>
          <a:noFill/>
          <a:ln w="12700">
            <a:noFill/>
            <a:miter lim="800000"/>
            <a:headEnd/>
            <a:tailEnd/>
          </a:ln>
        </p:spPr>
        <p:txBody>
          <a:bodyPr lIns="65088" tIns="25400" rIns="65088" bIns="25400">
            <a:spAutoFit/>
          </a:bodyPr>
          <a:lstStyle/>
          <a:p>
            <a:pPr marL="392113" indent="-392113" defTabSz="157163" eaLnBrk="0" hangingPunct="0">
              <a:lnSpc>
                <a:spcPct val="97000"/>
              </a:lnSpc>
              <a:spcBef>
                <a:spcPct val="49000"/>
              </a:spcBef>
            </a:pPr>
            <a:r>
              <a:rPr lang="it-IT" sz="1900" dirty="0">
                <a:latin typeface="Arial" charset="0"/>
              </a:rPr>
              <a:t>Nei pazienti non trattati</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26" name="AutoShape 23"/>
          <p:cNvSpPr>
            <a:spLocks noChangeArrowheads="1"/>
          </p:cNvSpPr>
          <p:nvPr/>
        </p:nvSpPr>
        <p:spPr bwMode="auto">
          <a:xfrm>
            <a:off x="1676400" y="2700338"/>
            <a:ext cx="935038" cy="3119437"/>
          </a:xfrm>
          <a:prstGeom prst="triangle">
            <a:avLst>
              <a:gd name="adj" fmla="val 50000"/>
            </a:avLst>
          </a:prstGeom>
          <a:solidFill>
            <a:srgbClr val="008193"/>
          </a:solidFill>
          <a:ln w="12700">
            <a:solidFill>
              <a:schemeClr val="tx1"/>
            </a:solidFill>
            <a:miter lim="800000"/>
            <a:headEnd/>
            <a:tailEnd/>
          </a:ln>
        </p:spPr>
        <p:txBody>
          <a:bodyPr wrap="none" anchor="ctr"/>
          <a:lstStyle/>
          <a:p>
            <a:endParaRPr lang="en-US" sz="1800" b="0">
              <a:latin typeface="Arial" charset="0"/>
              <a:cs typeface="Arial" charset="0"/>
            </a:endParaRPr>
          </a:p>
        </p:txBody>
      </p:sp>
      <p:sp>
        <p:nvSpPr>
          <p:cNvPr id="22531" name="AutoShape 7"/>
          <p:cNvSpPr>
            <a:spLocks noChangeArrowheads="1"/>
          </p:cNvSpPr>
          <p:nvPr/>
        </p:nvSpPr>
        <p:spPr bwMode="auto">
          <a:xfrm>
            <a:off x="4205288" y="2347913"/>
            <a:ext cx="677862" cy="3471862"/>
          </a:xfrm>
          <a:prstGeom prst="triangle">
            <a:avLst>
              <a:gd name="adj" fmla="val 51991"/>
            </a:avLst>
          </a:prstGeom>
          <a:solidFill>
            <a:srgbClr val="008193"/>
          </a:solidFill>
          <a:ln w="12700">
            <a:noFill/>
            <a:miter lim="800000"/>
            <a:headEnd/>
            <a:tailEnd/>
          </a:ln>
        </p:spPr>
        <p:txBody>
          <a:bodyPr wrap="none" anchor="ctr"/>
          <a:lstStyle/>
          <a:p>
            <a:endParaRPr lang="en-US" sz="1800" b="0">
              <a:solidFill>
                <a:srgbClr val="0062A1"/>
              </a:solidFill>
              <a:latin typeface="Arial" charset="0"/>
              <a:cs typeface="Arial" charset="0"/>
            </a:endParaRPr>
          </a:p>
        </p:txBody>
      </p:sp>
      <p:sp>
        <p:nvSpPr>
          <p:cNvPr id="22532" name="AutoShape 27"/>
          <p:cNvSpPr>
            <a:spLocks noChangeArrowheads="1"/>
          </p:cNvSpPr>
          <p:nvPr/>
        </p:nvSpPr>
        <p:spPr bwMode="auto">
          <a:xfrm>
            <a:off x="4545013" y="2771775"/>
            <a:ext cx="1692275" cy="3048000"/>
          </a:xfrm>
          <a:prstGeom prst="triangle">
            <a:avLst>
              <a:gd name="adj" fmla="val 50000"/>
            </a:avLst>
          </a:prstGeom>
          <a:solidFill>
            <a:srgbClr val="008193"/>
          </a:solidFill>
          <a:ln w="12700">
            <a:solidFill>
              <a:schemeClr val="tx1"/>
            </a:solidFill>
            <a:miter lim="800000"/>
            <a:headEnd/>
            <a:tailEnd/>
          </a:ln>
        </p:spPr>
        <p:txBody>
          <a:bodyPr wrap="none" anchor="ctr"/>
          <a:lstStyle/>
          <a:p>
            <a:endParaRPr lang="en-US" sz="1800" b="0">
              <a:solidFill>
                <a:srgbClr val="0062A1"/>
              </a:solidFill>
              <a:latin typeface="Arial" charset="0"/>
              <a:cs typeface="Arial" charset="0"/>
            </a:endParaRPr>
          </a:p>
        </p:txBody>
      </p:sp>
      <p:sp>
        <p:nvSpPr>
          <p:cNvPr id="22533" name="AutoShape 28"/>
          <p:cNvSpPr>
            <a:spLocks noChangeArrowheads="1"/>
          </p:cNvSpPr>
          <p:nvPr/>
        </p:nvSpPr>
        <p:spPr bwMode="auto">
          <a:xfrm>
            <a:off x="5289550" y="3533775"/>
            <a:ext cx="1693863" cy="2286000"/>
          </a:xfrm>
          <a:prstGeom prst="triangle">
            <a:avLst>
              <a:gd name="adj" fmla="val 50000"/>
            </a:avLst>
          </a:prstGeom>
          <a:solidFill>
            <a:srgbClr val="008193"/>
          </a:solidFill>
          <a:ln w="12700">
            <a:noFill/>
            <a:miter lim="800000"/>
            <a:headEnd/>
            <a:tailEnd/>
          </a:ln>
        </p:spPr>
        <p:txBody>
          <a:bodyPr wrap="none" anchor="ctr"/>
          <a:lstStyle/>
          <a:p>
            <a:endParaRPr lang="en-US" sz="1800" b="0">
              <a:solidFill>
                <a:srgbClr val="0062A1"/>
              </a:solidFill>
              <a:latin typeface="Arial" charset="0"/>
              <a:cs typeface="Arial" charset="0"/>
            </a:endParaRPr>
          </a:p>
        </p:txBody>
      </p:sp>
      <p:sp>
        <p:nvSpPr>
          <p:cNvPr id="22534" name="AutoShape 29"/>
          <p:cNvSpPr>
            <a:spLocks noChangeArrowheads="1"/>
          </p:cNvSpPr>
          <p:nvPr/>
        </p:nvSpPr>
        <p:spPr bwMode="auto">
          <a:xfrm>
            <a:off x="6373813" y="3152775"/>
            <a:ext cx="1692275" cy="2667000"/>
          </a:xfrm>
          <a:prstGeom prst="triangle">
            <a:avLst>
              <a:gd name="adj" fmla="val 50000"/>
            </a:avLst>
          </a:prstGeom>
          <a:solidFill>
            <a:srgbClr val="008193"/>
          </a:solidFill>
          <a:ln w="12700">
            <a:solidFill>
              <a:schemeClr val="tx1"/>
            </a:solidFill>
            <a:miter lim="800000"/>
            <a:headEnd/>
            <a:tailEnd/>
          </a:ln>
        </p:spPr>
        <p:txBody>
          <a:bodyPr wrap="none" anchor="ctr"/>
          <a:lstStyle/>
          <a:p>
            <a:endParaRPr lang="en-US" sz="1800" b="0">
              <a:solidFill>
                <a:srgbClr val="0062A1"/>
              </a:solidFill>
              <a:latin typeface="Arial" charset="0"/>
              <a:cs typeface="Arial" charset="0"/>
            </a:endParaRPr>
          </a:p>
        </p:txBody>
      </p:sp>
      <p:sp>
        <p:nvSpPr>
          <p:cNvPr id="22535" name="AutoShape 30"/>
          <p:cNvSpPr>
            <a:spLocks noChangeArrowheads="1"/>
          </p:cNvSpPr>
          <p:nvPr/>
        </p:nvSpPr>
        <p:spPr bwMode="auto">
          <a:xfrm>
            <a:off x="5899150" y="3838575"/>
            <a:ext cx="1490663" cy="1981200"/>
          </a:xfrm>
          <a:prstGeom prst="triangle">
            <a:avLst>
              <a:gd name="adj" fmla="val 50000"/>
            </a:avLst>
          </a:prstGeom>
          <a:solidFill>
            <a:srgbClr val="008193"/>
          </a:solidFill>
          <a:ln w="12700">
            <a:noFill/>
            <a:miter lim="800000"/>
            <a:headEnd/>
            <a:tailEnd/>
          </a:ln>
        </p:spPr>
        <p:txBody>
          <a:bodyPr wrap="none" anchor="ctr"/>
          <a:lstStyle/>
          <a:p>
            <a:endParaRPr lang="en-US" sz="1800" b="0">
              <a:solidFill>
                <a:srgbClr val="0062A1"/>
              </a:solidFill>
              <a:latin typeface="Arial" charset="0"/>
              <a:cs typeface="Arial" charset="0"/>
            </a:endParaRPr>
          </a:p>
        </p:txBody>
      </p:sp>
      <p:sp>
        <p:nvSpPr>
          <p:cNvPr id="22536" name="AutoShape 31"/>
          <p:cNvSpPr>
            <a:spLocks noChangeArrowheads="1"/>
          </p:cNvSpPr>
          <p:nvPr/>
        </p:nvSpPr>
        <p:spPr bwMode="auto">
          <a:xfrm>
            <a:off x="7253288" y="4067175"/>
            <a:ext cx="1490662" cy="1752600"/>
          </a:xfrm>
          <a:prstGeom prst="triangle">
            <a:avLst>
              <a:gd name="adj" fmla="val 50000"/>
            </a:avLst>
          </a:prstGeom>
          <a:solidFill>
            <a:srgbClr val="008193"/>
          </a:solidFill>
          <a:ln w="12700">
            <a:noFill/>
            <a:miter lim="800000"/>
            <a:headEnd/>
            <a:tailEnd/>
          </a:ln>
        </p:spPr>
        <p:txBody>
          <a:bodyPr wrap="none" anchor="ctr"/>
          <a:lstStyle/>
          <a:p>
            <a:endParaRPr lang="en-US" sz="1800" b="0">
              <a:solidFill>
                <a:srgbClr val="0062A1"/>
              </a:solidFill>
              <a:latin typeface="Arial" charset="0"/>
              <a:cs typeface="Arial" charset="0"/>
            </a:endParaRPr>
          </a:p>
        </p:txBody>
      </p:sp>
      <p:sp>
        <p:nvSpPr>
          <p:cNvPr id="247834" name="Text Box 32"/>
          <p:cNvSpPr txBox="1">
            <a:spLocks noChangeArrowheads="1"/>
          </p:cNvSpPr>
          <p:nvPr/>
        </p:nvSpPr>
        <p:spPr bwMode="auto">
          <a:xfrm>
            <a:off x="5845175" y="2951163"/>
            <a:ext cx="1085850" cy="396875"/>
          </a:xfrm>
          <a:prstGeom prst="rect">
            <a:avLst/>
          </a:prstGeom>
          <a:solidFill>
            <a:srgbClr val="EAEAEA">
              <a:alpha val="50195"/>
            </a:srgbClr>
          </a:solidFill>
          <a:ln w="12700">
            <a:noFill/>
            <a:miter lim="800000"/>
            <a:headEnd/>
            <a:tailEnd/>
          </a:ln>
        </p:spPr>
        <p:txBody>
          <a:bodyPr wrap="none">
            <a:spAutoFit/>
          </a:bodyPr>
          <a:lstStyle/>
          <a:p>
            <a:pPr algn="ctr"/>
            <a:r>
              <a:rPr lang="it-IT" sz="2000">
                <a:solidFill>
                  <a:srgbClr val="0062A1"/>
                </a:solidFill>
                <a:latin typeface="Arial" charset="0"/>
                <a:cs typeface="Arial" charset="0"/>
              </a:rPr>
              <a:t>sintomi</a:t>
            </a:r>
          </a:p>
        </p:txBody>
      </p:sp>
      <p:sp>
        <p:nvSpPr>
          <p:cNvPr id="185377" name="AutoShape 33"/>
          <p:cNvSpPr>
            <a:spLocks noChangeArrowheads="1"/>
          </p:cNvSpPr>
          <p:nvPr/>
        </p:nvSpPr>
        <p:spPr bwMode="auto">
          <a:xfrm>
            <a:off x="1682750" y="4981575"/>
            <a:ext cx="914400" cy="838200"/>
          </a:xfrm>
          <a:prstGeom prst="triangle">
            <a:avLst>
              <a:gd name="adj" fmla="val 50000"/>
            </a:avLst>
          </a:prstGeom>
          <a:solidFill>
            <a:srgbClr val="D25A46"/>
          </a:solidFill>
          <a:ln w="12700">
            <a:solidFill>
              <a:schemeClr val="tx1"/>
            </a:solidFill>
            <a:miter lim="800000"/>
            <a:headEnd/>
            <a:tailEnd/>
          </a:ln>
        </p:spPr>
        <p:txBody>
          <a:bodyPr wrap="none" anchor="ctr"/>
          <a:lstStyle/>
          <a:p>
            <a:endParaRPr lang="en-US" sz="1800" b="0">
              <a:latin typeface="Arial" charset="0"/>
              <a:cs typeface="Arial" charset="0"/>
            </a:endParaRPr>
          </a:p>
        </p:txBody>
      </p:sp>
      <p:sp>
        <p:nvSpPr>
          <p:cNvPr id="247836" name="AutoShape 28"/>
          <p:cNvSpPr>
            <a:spLocks noChangeArrowheads="1"/>
          </p:cNvSpPr>
          <p:nvPr/>
        </p:nvSpPr>
        <p:spPr bwMode="auto">
          <a:xfrm rot="10800000">
            <a:off x="4348163" y="5233988"/>
            <a:ext cx="4457700" cy="606425"/>
          </a:xfrm>
          <a:custGeom>
            <a:avLst/>
            <a:gdLst>
              <a:gd name="T0" fmla="*/ 2147483647 w 21600"/>
              <a:gd name="T1" fmla="*/ 533996939 h 21600"/>
              <a:gd name="T2" fmla="*/ 2147483647 w 21600"/>
              <a:gd name="T3" fmla="*/ 1067993878 h 21600"/>
              <a:gd name="T4" fmla="*/ 2147483647 w 21600"/>
              <a:gd name="T5" fmla="*/ 533996939 h 21600"/>
              <a:gd name="T6" fmla="*/ 2147483647 w 21600"/>
              <a:gd name="T7" fmla="*/ 0 h 21600"/>
              <a:gd name="T8" fmla="*/ 0 60000 65536"/>
              <a:gd name="T9" fmla="*/ 0 60000 65536"/>
              <a:gd name="T10" fmla="*/ 0 60000 65536"/>
              <a:gd name="T11" fmla="*/ 0 60000 65536"/>
              <a:gd name="T12" fmla="*/ 2910 w 21600"/>
              <a:gd name="T13" fmla="*/ 2910 h 21600"/>
              <a:gd name="T14" fmla="*/ 18690 w 21600"/>
              <a:gd name="T15" fmla="*/ 18690 h 21600"/>
            </a:gdLst>
            <a:ahLst/>
            <a:cxnLst>
              <a:cxn ang="T8">
                <a:pos x="T0" y="T1"/>
              </a:cxn>
              <a:cxn ang="T9">
                <a:pos x="T2" y="T3"/>
              </a:cxn>
              <a:cxn ang="T10">
                <a:pos x="T4" y="T5"/>
              </a:cxn>
              <a:cxn ang="T11">
                <a:pos x="T6" y="T7"/>
              </a:cxn>
            </a:cxnLst>
            <a:rect l="T12" t="T13" r="T14" b="T15"/>
            <a:pathLst>
              <a:path w="21600" h="21600">
                <a:moveTo>
                  <a:pt x="0" y="0"/>
                </a:moveTo>
                <a:lnTo>
                  <a:pt x="2219" y="21600"/>
                </a:lnTo>
                <a:lnTo>
                  <a:pt x="19381" y="21600"/>
                </a:lnTo>
                <a:lnTo>
                  <a:pt x="21600" y="0"/>
                </a:lnTo>
                <a:lnTo>
                  <a:pt x="0" y="0"/>
                </a:lnTo>
                <a:close/>
              </a:path>
            </a:pathLst>
          </a:custGeom>
          <a:solidFill>
            <a:srgbClr val="D25A46"/>
          </a:solidFill>
          <a:ln w="12700" algn="ctr">
            <a:solidFill>
              <a:schemeClr val="tx1"/>
            </a:solidFill>
            <a:miter lim="800000"/>
            <a:headEnd/>
            <a:tailEnd/>
          </a:ln>
        </p:spPr>
        <p:txBody>
          <a:bodyPr rot="10800000" anchor="ctr">
            <a:spAutoFit/>
          </a:bodyPr>
          <a:lstStyle/>
          <a:p>
            <a:endParaRPr lang="it-IT"/>
          </a:p>
        </p:txBody>
      </p:sp>
      <p:sp>
        <p:nvSpPr>
          <p:cNvPr id="185382" name="Text Box 38"/>
          <p:cNvSpPr txBox="1">
            <a:spLocks noChangeArrowheads="1"/>
          </p:cNvSpPr>
          <p:nvPr/>
        </p:nvSpPr>
        <p:spPr bwMode="auto">
          <a:xfrm>
            <a:off x="5524500" y="5380038"/>
            <a:ext cx="2025650" cy="366712"/>
          </a:xfrm>
          <a:prstGeom prst="rect">
            <a:avLst/>
          </a:prstGeom>
          <a:noFill/>
          <a:ln w="12700">
            <a:noFill/>
            <a:miter lim="800000"/>
            <a:headEnd/>
            <a:tailEnd/>
          </a:ln>
        </p:spPr>
        <p:txBody>
          <a:bodyPr wrap="none">
            <a:spAutoFit/>
          </a:bodyPr>
          <a:lstStyle/>
          <a:p>
            <a:r>
              <a:rPr lang="it-IT" sz="1800">
                <a:solidFill>
                  <a:schemeClr val="bg1"/>
                </a:solidFill>
                <a:latin typeface="Arial" charset="0"/>
                <a:cs typeface="Arial" charset="0"/>
              </a:rPr>
              <a:t>INFIAMMAZIONE</a:t>
            </a:r>
          </a:p>
        </p:txBody>
      </p:sp>
      <p:grpSp>
        <p:nvGrpSpPr>
          <p:cNvPr id="22541" name="Group 37"/>
          <p:cNvGrpSpPr>
            <a:grpSpLocks/>
          </p:cNvGrpSpPr>
          <p:nvPr/>
        </p:nvGrpSpPr>
        <p:grpSpPr bwMode="auto">
          <a:xfrm>
            <a:off x="4273550" y="5972175"/>
            <a:ext cx="1828800" cy="277813"/>
            <a:chOff x="2404" y="3314"/>
            <a:chExt cx="1152" cy="480"/>
          </a:xfrm>
        </p:grpSpPr>
        <p:sp>
          <p:nvSpPr>
            <p:cNvPr id="22549" name="Line 9"/>
            <p:cNvSpPr>
              <a:spLocks noChangeShapeType="1"/>
            </p:cNvSpPr>
            <p:nvPr/>
          </p:nvSpPr>
          <p:spPr bwMode="auto">
            <a:xfrm flipV="1">
              <a:off x="2404"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0" name="Line 10"/>
            <p:cNvSpPr>
              <a:spLocks noChangeShapeType="1"/>
            </p:cNvSpPr>
            <p:nvPr/>
          </p:nvSpPr>
          <p:spPr bwMode="auto">
            <a:xfrm flipV="1">
              <a:off x="2489"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1" name="Line 11"/>
            <p:cNvSpPr>
              <a:spLocks noChangeShapeType="1"/>
            </p:cNvSpPr>
            <p:nvPr/>
          </p:nvSpPr>
          <p:spPr bwMode="auto">
            <a:xfrm flipV="1">
              <a:off x="2575"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2" name="Line 12"/>
            <p:cNvSpPr>
              <a:spLocks noChangeShapeType="1"/>
            </p:cNvSpPr>
            <p:nvPr/>
          </p:nvSpPr>
          <p:spPr bwMode="auto">
            <a:xfrm flipV="1">
              <a:off x="2660"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3" name="Line 13"/>
            <p:cNvSpPr>
              <a:spLocks noChangeShapeType="1"/>
            </p:cNvSpPr>
            <p:nvPr/>
          </p:nvSpPr>
          <p:spPr bwMode="auto">
            <a:xfrm flipV="1">
              <a:off x="2831"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4" name="Line 14"/>
            <p:cNvSpPr>
              <a:spLocks noChangeShapeType="1"/>
            </p:cNvSpPr>
            <p:nvPr/>
          </p:nvSpPr>
          <p:spPr bwMode="auto">
            <a:xfrm flipV="1">
              <a:off x="2916"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5" name="Line 15"/>
            <p:cNvSpPr>
              <a:spLocks noChangeShapeType="1"/>
            </p:cNvSpPr>
            <p:nvPr/>
          </p:nvSpPr>
          <p:spPr bwMode="auto">
            <a:xfrm flipV="1">
              <a:off x="3001"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6" name="Line 16"/>
            <p:cNvSpPr>
              <a:spLocks noChangeShapeType="1"/>
            </p:cNvSpPr>
            <p:nvPr/>
          </p:nvSpPr>
          <p:spPr bwMode="auto">
            <a:xfrm flipV="1">
              <a:off x="3087"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7" name="Line 17"/>
            <p:cNvSpPr>
              <a:spLocks noChangeShapeType="1"/>
            </p:cNvSpPr>
            <p:nvPr/>
          </p:nvSpPr>
          <p:spPr bwMode="auto">
            <a:xfrm flipV="1">
              <a:off x="3300"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8" name="Line 18"/>
            <p:cNvSpPr>
              <a:spLocks noChangeShapeType="1"/>
            </p:cNvSpPr>
            <p:nvPr/>
          </p:nvSpPr>
          <p:spPr bwMode="auto">
            <a:xfrm flipV="1">
              <a:off x="3385"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59" name="Line 19"/>
            <p:cNvSpPr>
              <a:spLocks noChangeShapeType="1"/>
            </p:cNvSpPr>
            <p:nvPr/>
          </p:nvSpPr>
          <p:spPr bwMode="auto">
            <a:xfrm flipV="1">
              <a:off x="3471" y="3314"/>
              <a:ext cx="0" cy="480"/>
            </a:xfrm>
            <a:prstGeom prst="line">
              <a:avLst/>
            </a:prstGeom>
            <a:noFill/>
            <a:ln w="38100">
              <a:solidFill>
                <a:srgbClr val="0062A1"/>
              </a:solidFill>
              <a:round/>
              <a:headEnd/>
              <a:tailEnd type="triangle" w="med" len="med"/>
            </a:ln>
          </p:spPr>
          <p:txBody>
            <a:bodyPr wrap="none" anchor="ctr"/>
            <a:lstStyle/>
            <a:p>
              <a:endParaRPr lang="it-IT"/>
            </a:p>
          </p:txBody>
        </p:sp>
        <p:sp>
          <p:nvSpPr>
            <p:cNvPr id="22560" name="Line 20"/>
            <p:cNvSpPr>
              <a:spLocks noChangeShapeType="1"/>
            </p:cNvSpPr>
            <p:nvPr/>
          </p:nvSpPr>
          <p:spPr bwMode="auto">
            <a:xfrm flipV="1">
              <a:off x="3556" y="3314"/>
              <a:ext cx="0" cy="480"/>
            </a:xfrm>
            <a:prstGeom prst="line">
              <a:avLst/>
            </a:prstGeom>
            <a:noFill/>
            <a:ln w="38100">
              <a:solidFill>
                <a:srgbClr val="0062A1"/>
              </a:solidFill>
              <a:round/>
              <a:headEnd/>
              <a:tailEnd type="triangle" w="med" len="med"/>
            </a:ln>
          </p:spPr>
          <p:txBody>
            <a:bodyPr wrap="none" anchor="ctr"/>
            <a:lstStyle/>
            <a:p>
              <a:endParaRPr lang="it-IT"/>
            </a:p>
          </p:txBody>
        </p:sp>
      </p:grpSp>
      <p:sp>
        <p:nvSpPr>
          <p:cNvPr id="22542" name="Text Box 21"/>
          <p:cNvSpPr txBox="1">
            <a:spLocks noChangeArrowheads="1"/>
          </p:cNvSpPr>
          <p:nvPr/>
        </p:nvSpPr>
        <p:spPr bwMode="auto">
          <a:xfrm>
            <a:off x="4021138" y="6273800"/>
            <a:ext cx="2381250" cy="396875"/>
          </a:xfrm>
          <a:prstGeom prst="rect">
            <a:avLst/>
          </a:prstGeom>
          <a:noFill/>
          <a:ln w="12700">
            <a:noFill/>
            <a:miter lim="800000"/>
            <a:headEnd/>
            <a:tailEnd/>
          </a:ln>
        </p:spPr>
        <p:txBody>
          <a:bodyPr wrap="none">
            <a:spAutoFit/>
          </a:bodyPr>
          <a:lstStyle/>
          <a:p>
            <a:r>
              <a:rPr lang="it-IT" sz="2000">
                <a:solidFill>
                  <a:srgbClr val="0062A1"/>
                </a:solidFill>
                <a:latin typeface="Arial" charset="0"/>
                <a:cs typeface="Arial" charset="0"/>
              </a:rPr>
              <a:t>Stimoli persistenti</a:t>
            </a:r>
          </a:p>
        </p:txBody>
      </p:sp>
      <p:sp>
        <p:nvSpPr>
          <p:cNvPr id="22543" name="Line 5"/>
          <p:cNvSpPr>
            <a:spLocks noChangeShapeType="1"/>
          </p:cNvSpPr>
          <p:nvPr/>
        </p:nvSpPr>
        <p:spPr bwMode="auto">
          <a:xfrm flipV="1">
            <a:off x="2292350" y="5984875"/>
            <a:ext cx="0" cy="292100"/>
          </a:xfrm>
          <a:prstGeom prst="line">
            <a:avLst/>
          </a:prstGeom>
          <a:noFill/>
          <a:ln w="38100">
            <a:solidFill>
              <a:srgbClr val="0062A1"/>
            </a:solidFill>
            <a:round/>
            <a:headEnd/>
            <a:tailEnd type="triangle" w="med" len="med"/>
          </a:ln>
        </p:spPr>
        <p:txBody>
          <a:bodyPr wrap="none" anchor="ctr"/>
          <a:lstStyle/>
          <a:p>
            <a:endParaRPr lang="it-IT"/>
          </a:p>
        </p:txBody>
      </p:sp>
      <p:sp>
        <p:nvSpPr>
          <p:cNvPr id="22544" name="Text Box 6"/>
          <p:cNvSpPr txBox="1">
            <a:spLocks noChangeArrowheads="1"/>
          </p:cNvSpPr>
          <p:nvPr/>
        </p:nvSpPr>
        <p:spPr bwMode="auto">
          <a:xfrm>
            <a:off x="1206500" y="6273800"/>
            <a:ext cx="2282825" cy="396875"/>
          </a:xfrm>
          <a:prstGeom prst="rect">
            <a:avLst/>
          </a:prstGeom>
          <a:noFill/>
          <a:ln w="12700">
            <a:noFill/>
            <a:miter lim="800000"/>
            <a:headEnd/>
            <a:tailEnd/>
          </a:ln>
        </p:spPr>
        <p:txBody>
          <a:bodyPr>
            <a:spAutoFit/>
          </a:bodyPr>
          <a:lstStyle/>
          <a:p>
            <a:pPr algn="ctr"/>
            <a:r>
              <a:rPr lang="it-IT" sz="2000">
                <a:solidFill>
                  <a:srgbClr val="0062A1"/>
                </a:solidFill>
                <a:latin typeface="Arial" charset="0"/>
                <a:cs typeface="Arial" charset="0"/>
              </a:rPr>
              <a:t>Singolo stimolo</a:t>
            </a:r>
          </a:p>
        </p:txBody>
      </p:sp>
      <p:sp>
        <p:nvSpPr>
          <p:cNvPr id="247841" name="Text Box 32"/>
          <p:cNvSpPr txBox="1">
            <a:spLocks noChangeArrowheads="1"/>
          </p:cNvSpPr>
          <p:nvPr/>
        </p:nvSpPr>
        <p:spPr bwMode="auto">
          <a:xfrm>
            <a:off x="2278063" y="3863975"/>
            <a:ext cx="1085850" cy="396875"/>
          </a:xfrm>
          <a:prstGeom prst="rect">
            <a:avLst/>
          </a:prstGeom>
          <a:noFill/>
          <a:ln w="12700">
            <a:noFill/>
            <a:miter lim="800000"/>
            <a:headEnd/>
            <a:tailEnd/>
          </a:ln>
        </p:spPr>
        <p:txBody>
          <a:bodyPr wrap="none">
            <a:spAutoFit/>
          </a:bodyPr>
          <a:lstStyle/>
          <a:p>
            <a:pPr algn="ctr"/>
            <a:r>
              <a:rPr lang="it-IT" sz="2000">
                <a:solidFill>
                  <a:srgbClr val="0062A1"/>
                </a:solidFill>
                <a:latin typeface="Arial" charset="0"/>
                <a:cs typeface="Arial" charset="0"/>
              </a:rPr>
              <a:t>sintomi</a:t>
            </a:r>
          </a:p>
        </p:txBody>
      </p:sp>
      <p:sp>
        <p:nvSpPr>
          <p:cNvPr id="22546" name="Line 34"/>
          <p:cNvSpPr>
            <a:spLocks noChangeShapeType="1"/>
          </p:cNvSpPr>
          <p:nvPr/>
        </p:nvSpPr>
        <p:spPr bwMode="auto">
          <a:xfrm>
            <a:off x="1449388" y="5821363"/>
            <a:ext cx="7550150" cy="14287"/>
          </a:xfrm>
          <a:prstGeom prst="line">
            <a:avLst/>
          </a:prstGeom>
          <a:noFill/>
          <a:ln w="12700">
            <a:solidFill>
              <a:schemeClr val="bg2"/>
            </a:solidFill>
            <a:round/>
            <a:headEnd/>
            <a:tailEnd/>
          </a:ln>
        </p:spPr>
        <p:txBody>
          <a:bodyPr/>
          <a:lstStyle/>
          <a:p>
            <a:endParaRPr lang="it-IT"/>
          </a:p>
        </p:txBody>
      </p:sp>
      <p:sp>
        <p:nvSpPr>
          <p:cNvPr id="22547" name="Line 35"/>
          <p:cNvSpPr>
            <a:spLocks noChangeShapeType="1"/>
          </p:cNvSpPr>
          <p:nvPr/>
        </p:nvSpPr>
        <p:spPr bwMode="auto">
          <a:xfrm flipV="1">
            <a:off x="1449388" y="2347913"/>
            <a:ext cx="0" cy="3487737"/>
          </a:xfrm>
          <a:prstGeom prst="line">
            <a:avLst/>
          </a:prstGeom>
          <a:noFill/>
          <a:ln w="12700">
            <a:solidFill>
              <a:schemeClr val="bg2"/>
            </a:solidFill>
            <a:round/>
            <a:headEnd/>
            <a:tailEnd/>
          </a:ln>
        </p:spPr>
        <p:txBody>
          <a:bodyPr/>
          <a:lstStyle/>
          <a:p>
            <a:endParaRPr lang="it-IT"/>
          </a:p>
        </p:txBody>
      </p:sp>
      <p:sp>
        <p:nvSpPr>
          <p:cNvPr id="22548" name="Text Box 6"/>
          <p:cNvSpPr txBox="1">
            <a:spLocks noChangeArrowheads="1"/>
          </p:cNvSpPr>
          <p:nvPr/>
        </p:nvSpPr>
        <p:spPr bwMode="auto">
          <a:xfrm>
            <a:off x="862013" y="927100"/>
            <a:ext cx="7469187" cy="825500"/>
          </a:xfrm>
          <a:prstGeom prst="rect">
            <a:avLst/>
          </a:prstGeom>
          <a:noFill/>
          <a:ln w="12700">
            <a:noFill/>
            <a:miter lim="800000"/>
            <a:headEnd/>
            <a:tailEnd/>
          </a:ln>
        </p:spPr>
        <p:txBody>
          <a:bodyPr>
            <a:spAutoFit/>
          </a:bodyPr>
          <a:lstStyle/>
          <a:p>
            <a:r>
              <a:rPr lang="it-IT" sz="1600">
                <a:latin typeface="Arial" charset="0"/>
                <a:cs typeface="Arial" charset="0"/>
              </a:rPr>
              <a:t>Se lo stimolo allergenico è protratto nel tempo (come nell’esposizione naturale), l’infiammazione allergica diventa cronica. L’infiammazione mucosale è in larga parte responsabile dell’ostruzione</a:t>
            </a:r>
          </a:p>
        </p:txBody>
      </p:sp>
      <p:sp>
        <p:nvSpPr>
          <p:cNvPr id="33" name="Segnaposto numero diapositiva 32"/>
          <p:cNvSpPr>
            <a:spLocks noGrp="1"/>
          </p:cNvSpPr>
          <p:nvPr>
            <p:ph type="sldNum" sz="quarter" idx="4"/>
          </p:nvPr>
        </p:nvSpPr>
        <p:spPr/>
        <p:txBody>
          <a:bodyPr/>
          <a:lstStyle/>
          <a:p>
            <a:fld id="{727900B2-336A-46FE-9A0B-0A54CDA181B0}" type="slidenum">
              <a:rPr lang="it-IT" smtClean="0"/>
              <a:pPr/>
              <a:t>18</a:t>
            </a:fld>
            <a:endParaRPr lang="it-IT" dirty="0"/>
          </a:p>
        </p:txBody>
      </p:sp>
      <p:sp>
        <p:nvSpPr>
          <p:cNvPr id="34" name="Segnaposto piè di pagina 3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47826"/>
                                        </p:tgtEl>
                                        <p:attrNameLst>
                                          <p:attrName>style.visibility</p:attrName>
                                        </p:attrNameLst>
                                      </p:cBhvr>
                                      <p:to>
                                        <p:strVal val="visible"/>
                                      </p:to>
                                    </p:set>
                                    <p:anim calcmode="lin" valueType="num">
                                      <p:cBhvr>
                                        <p:cTn id="7" dur="500" fill="hold"/>
                                        <p:tgtEl>
                                          <p:spTgt spid="247826"/>
                                        </p:tgtEl>
                                        <p:attrNameLst>
                                          <p:attrName>ppt_x</p:attrName>
                                        </p:attrNameLst>
                                      </p:cBhvr>
                                      <p:tavLst>
                                        <p:tav tm="0">
                                          <p:val>
                                            <p:strVal val="#ppt_x"/>
                                          </p:val>
                                        </p:tav>
                                        <p:tav tm="100000">
                                          <p:val>
                                            <p:strVal val="#ppt_x"/>
                                          </p:val>
                                        </p:tav>
                                      </p:tavLst>
                                    </p:anim>
                                    <p:anim calcmode="lin" valueType="num">
                                      <p:cBhvr>
                                        <p:cTn id="8" dur="500" fill="hold"/>
                                        <p:tgtEl>
                                          <p:spTgt spid="247826"/>
                                        </p:tgtEl>
                                        <p:attrNameLst>
                                          <p:attrName>ppt_y</p:attrName>
                                        </p:attrNameLst>
                                      </p:cBhvr>
                                      <p:tavLst>
                                        <p:tav tm="0">
                                          <p:val>
                                            <p:strVal val="#ppt_y+#ppt_h/2"/>
                                          </p:val>
                                        </p:tav>
                                        <p:tav tm="100000">
                                          <p:val>
                                            <p:strVal val="#ppt_y"/>
                                          </p:val>
                                        </p:tav>
                                      </p:tavLst>
                                    </p:anim>
                                    <p:anim calcmode="lin" valueType="num">
                                      <p:cBhvr>
                                        <p:cTn id="9" dur="500" fill="hold"/>
                                        <p:tgtEl>
                                          <p:spTgt spid="247826"/>
                                        </p:tgtEl>
                                        <p:attrNameLst>
                                          <p:attrName>ppt_w</p:attrName>
                                        </p:attrNameLst>
                                      </p:cBhvr>
                                      <p:tavLst>
                                        <p:tav tm="0">
                                          <p:val>
                                            <p:strVal val="#ppt_w"/>
                                          </p:val>
                                        </p:tav>
                                        <p:tav tm="100000">
                                          <p:val>
                                            <p:strVal val="#ppt_w"/>
                                          </p:val>
                                        </p:tav>
                                      </p:tavLst>
                                    </p:anim>
                                    <p:anim calcmode="lin" valueType="num">
                                      <p:cBhvr>
                                        <p:cTn id="10" dur="500" fill="hold"/>
                                        <p:tgtEl>
                                          <p:spTgt spid="247826"/>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4" presetClass="entr" presetSubtype="5" fill="hold" grpId="0" nodeType="afterEffect">
                                  <p:stCondLst>
                                    <p:cond delay="0"/>
                                  </p:stCondLst>
                                  <p:childTnLst>
                                    <p:set>
                                      <p:cBhvr>
                                        <p:cTn id="13" dur="1" fill="hold">
                                          <p:stCondLst>
                                            <p:cond delay="0"/>
                                          </p:stCondLst>
                                        </p:cTn>
                                        <p:tgtEl>
                                          <p:spTgt spid="247841"/>
                                        </p:tgtEl>
                                        <p:attrNameLst>
                                          <p:attrName>style.visibility</p:attrName>
                                        </p:attrNameLst>
                                      </p:cBhvr>
                                      <p:to>
                                        <p:strVal val="visible"/>
                                      </p:to>
                                    </p:set>
                                    <p:animEffect transition="in" filter="randombar(vertical)">
                                      <p:cBhvr>
                                        <p:cTn id="14" dur="500"/>
                                        <p:tgtEl>
                                          <p:spTgt spid="2478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4" fill="hold" grpId="0" nodeType="clickEffect">
                                  <p:stCondLst>
                                    <p:cond delay="0"/>
                                  </p:stCondLst>
                                  <p:childTnLst>
                                    <p:set>
                                      <p:cBhvr>
                                        <p:cTn id="18" dur="1" fill="hold">
                                          <p:stCondLst>
                                            <p:cond delay="0"/>
                                          </p:stCondLst>
                                        </p:cTn>
                                        <p:tgtEl>
                                          <p:spTgt spid="185377"/>
                                        </p:tgtEl>
                                        <p:attrNameLst>
                                          <p:attrName>style.visibility</p:attrName>
                                        </p:attrNameLst>
                                      </p:cBhvr>
                                      <p:to>
                                        <p:strVal val="visible"/>
                                      </p:to>
                                    </p:set>
                                    <p:anim calcmode="lin" valueType="num">
                                      <p:cBhvr>
                                        <p:cTn id="19" dur="500" fill="hold"/>
                                        <p:tgtEl>
                                          <p:spTgt spid="185377"/>
                                        </p:tgtEl>
                                        <p:attrNameLst>
                                          <p:attrName>ppt_x</p:attrName>
                                        </p:attrNameLst>
                                      </p:cBhvr>
                                      <p:tavLst>
                                        <p:tav tm="0">
                                          <p:val>
                                            <p:strVal val="#ppt_x"/>
                                          </p:val>
                                        </p:tav>
                                        <p:tav tm="100000">
                                          <p:val>
                                            <p:strVal val="#ppt_x"/>
                                          </p:val>
                                        </p:tav>
                                      </p:tavLst>
                                    </p:anim>
                                    <p:anim calcmode="lin" valueType="num">
                                      <p:cBhvr>
                                        <p:cTn id="20" dur="500" fill="hold"/>
                                        <p:tgtEl>
                                          <p:spTgt spid="185377"/>
                                        </p:tgtEl>
                                        <p:attrNameLst>
                                          <p:attrName>ppt_y</p:attrName>
                                        </p:attrNameLst>
                                      </p:cBhvr>
                                      <p:tavLst>
                                        <p:tav tm="0">
                                          <p:val>
                                            <p:strVal val="#ppt_y+#ppt_h/2"/>
                                          </p:val>
                                        </p:tav>
                                        <p:tav tm="100000">
                                          <p:val>
                                            <p:strVal val="#ppt_y"/>
                                          </p:val>
                                        </p:tav>
                                      </p:tavLst>
                                    </p:anim>
                                    <p:anim calcmode="lin" valueType="num">
                                      <p:cBhvr>
                                        <p:cTn id="21" dur="500" fill="hold"/>
                                        <p:tgtEl>
                                          <p:spTgt spid="185377"/>
                                        </p:tgtEl>
                                        <p:attrNameLst>
                                          <p:attrName>ppt_w</p:attrName>
                                        </p:attrNameLst>
                                      </p:cBhvr>
                                      <p:tavLst>
                                        <p:tav tm="0">
                                          <p:val>
                                            <p:strVal val="#ppt_w"/>
                                          </p:val>
                                        </p:tav>
                                        <p:tav tm="100000">
                                          <p:val>
                                            <p:strVal val="#ppt_w"/>
                                          </p:val>
                                        </p:tav>
                                      </p:tavLst>
                                    </p:anim>
                                    <p:anim calcmode="lin" valueType="num">
                                      <p:cBhvr>
                                        <p:cTn id="22" dur="500" fill="hold"/>
                                        <p:tgtEl>
                                          <p:spTgt spid="185377"/>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14" presetClass="entr" presetSubtype="5" fill="hold" grpId="0" nodeType="afterEffect">
                                  <p:stCondLst>
                                    <p:cond delay="0"/>
                                  </p:stCondLst>
                                  <p:childTnLst>
                                    <p:set>
                                      <p:cBhvr>
                                        <p:cTn id="25" dur="1" fill="hold">
                                          <p:stCondLst>
                                            <p:cond delay="0"/>
                                          </p:stCondLst>
                                        </p:cTn>
                                        <p:tgtEl>
                                          <p:spTgt spid="247834"/>
                                        </p:tgtEl>
                                        <p:attrNameLst>
                                          <p:attrName>style.visibility</p:attrName>
                                        </p:attrNameLst>
                                      </p:cBhvr>
                                      <p:to>
                                        <p:strVal val="visible"/>
                                      </p:to>
                                    </p:set>
                                    <p:animEffect transition="in" filter="randombar(vertical)">
                                      <p:cBhvr>
                                        <p:cTn id="26" dur="500"/>
                                        <p:tgtEl>
                                          <p:spTgt spid="2478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4" fill="hold" grpId="0" nodeType="clickEffect">
                                  <p:stCondLst>
                                    <p:cond delay="0"/>
                                  </p:stCondLst>
                                  <p:childTnLst>
                                    <p:set>
                                      <p:cBhvr>
                                        <p:cTn id="30" dur="1" fill="hold">
                                          <p:stCondLst>
                                            <p:cond delay="0"/>
                                          </p:stCondLst>
                                        </p:cTn>
                                        <p:tgtEl>
                                          <p:spTgt spid="247836"/>
                                        </p:tgtEl>
                                        <p:attrNameLst>
                                          <p:attrName>style.visibility</p:attrName>
                                        </p:attrNameLst>
                                      </p:cBhvr>
                                      <p:to>
                                        <p:strVal val="visible"/>
                                      </p:to>
                                    </p:set>
                                    <p:anim calcmode="lin" valueType="num">
                                      <p:cBhvr>
                                        <p:cTn id="31" dur="500" fill="hold"/>
                                        <p:tgtEl>
                                          <p:spTgt spid="247836"/>
                                        </p:tgtEl>
                                        <p:attrNameLst>
                                          <p:attrName>ppt_x</p:attrName>
                                        </p:attrNameLst>
                                      </p:cBhvr>
                                      <p:tavLst>
                                        <p:tav tm="0">
                                          <p:val>
                                            <p:strVal val="#ppt_x"/>
                                          </p:val>
                                        </p:tav>
                                        <p:tav tm="100000">
                                          <p:val>
                                            <p:strVal val="#ppt_x"/>
                                          </p:val>
                                        </p:tav>
                                      </p:tavLst>
                                    </p:anim>
                                    <p:anim calcmode="lin" valueType="num">
                                      <p:cBhvr>
                                        <p:cTn id="32" dur="500" fill="hold"/>
                                        <p:tgtEl>
                                          <p:spTgt spid="247836"/>
                                        </p:tgtEl>
                                        <p:attrNameLst>
                                          <p:attrName>ppt_y</p:attrName>
                                        </p:attrNameLst>
                                      </p:cBhvr>
                                      <p:tavLst>
                                        <p:tav tm="0">
                                          <p:val>
                                            <p:strVal val="#ppt_y+#ppt_h/2"/>
                                          </p:val>
                                        </p:tav>
                                        <p:tav tm="100000">
                                          <p:val>
                                            <p:strVal val="#ppt_y"/>
                                          </p:val>
                                        </p:tav>
                                      </p:tavLst>
                                    </p:anim>
                                    <p:anim calcmode="lin" valueType="num">
                                      <p:cBhvr>
                                        <p:cTn id="33" dur="500" fill="hold"/>
                                        <p:tgtEl>
                                          <p:spTgt spid="247836"/>
                                        </p:tgtEl>
                                        <p:attrNameLst>
                                          <p:attrName>ppt_w</p:attrName>
                                        </p:attrNameLst>
                                      </p:cBhvr>
                                      <p:tavLst>
                                        <p:tav tm="0">
                                          <p:val>
                                            <p:strVal val="#ppt_w"/>
                                          </p:val>
                                        </p:tav>
                                        <p:tav tm="100000">
                                          <p:val>
                                            <p:strVal val="#ppt_w"/>
                                          </p:val>
                                        </p:tav>
                                      </p:tavLst>
                                    </p:anim>
                                    <p:anim calcmode="lin" valueType="num">
                                      <p:cBhvr>
                                        <p:cTn id="34" dur="500" fill="hold"/>
                                        <p:tgtEl>
                                          <p:spTgt spid="247836"/>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iterate type="lt">
                                    <p:tmAbs val="75"/>
                                  </p:iterate>
                                  <p:childTnLst>
                                    <p:set>
                                      <p:cBhvr>
                                        <p:cTn id="38" dur="1" fill="hold">
                                          <p:stCondLst>
                                            <p:cond delay="74"/>
                                          </p:stCondLst>
                                        </p:cTn>
                                        <p:tgtEl>
                                          <p:spTgt spid="185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6" grpId="0" animBg="1" autoUpdateAnimBg="0"/>
      <p:bldP spid="247834" grpId="0" animBg="1" autoUpdateAnimBg="0"/>
      <p:bldP spid="185377" grpId="0" animBg="1" autoUpdateAnimBg="0"/>
      <p:bldP spid="247836" grpId="0" animBg="1"/>
      <p:bldP spid="185382" grpId="0" autoUpdateAnimBg="0"/>
      <p:bldP spid="24784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176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6699FF"/>
                </a:solidFill>
                <a:latin typeface="Arial" charset="0"/>
              </a:rPr>
              <a:t>EPIDEMIOLOGIA</a:t>
            </a:r>
          </a:p>
          <a:p>
            <a:r>
              <a:rPr lang="it-IT" sz="4000" dirty="0">
                <a:solidFill>
                  <a:srgbClr val="6699FF"/>
                </a:solidFill>
                <a:latin typeface="Arial" charset="0"/>
              </a:rPr>
              <a:t>CLASSIFICAZIONE</a:t>
            </a:r>
          </a:p>
          <a:p>
            <a:r>
              <a:rPr lang="it-IT" sz="4000" dirty="0">
                <a:solidFill>
                  <a:srgbClr val="C00000"/>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6699FF"/>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19</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1"/>
          <p:cNvSpPr txBox="1">
            <a:spLocks noChangeArrowheads="1"/>
          </p:cNvSpPr>
          <p:nvPr/>
        </p:nvSpPr>
        <p:spPr bwMode="auto">
          <a:xfrm>
            <a:off x="5603875" y="5902325"/>
            <a:ext cx="3024188" cy="396875"/>
          </a:xfrm>
          <a:prstGeom prst="rect">
            <a:avLst/>
          </a:prstGeom>
          <a:noFill/>
          <a:ln w="12700">
            <a:noFill/>
            <a:miter lim="800000"/>
            <a:headEnd/>
            <a:tailEnd/>
          </a:ln>
        </p:spPr>
        <p:txBody>
          <a:bodyPr wrap="none">
            <a:spAutoFit/>
          </a:bodyPr>
          <a:lstStyle/>
          <a:p>
            <a:pPr defTabSz="762000"/>
            <a:r>
              <a:rPr lang="it-IT" sz="2000">
                <a:latin typeface="Arial Unicode MS" pitchFamily="34" charset="-128"/>
              </a:rPr>
              <a:t>Modena, 1-4 Marzo 2011</a:t>
            </a:r>
          </a:p>
        </p:txBody>
      </p:sp>
      <p:sp>
        <p:nvSpPr>
          <p:cNvPr id="2052" name="Text Box 5"/>
          <p:cNvSpPr txBox="1">
            <a:spLocks noChangeArrowheads="1"/>
          </p:cNvSpPr>
          <p:nvPr/>
        </p:nvSpPr>
        <p:spPr bwMode="auto">
          <a:xfrm>
            <a:off x="874713" y="1512888"/>
            <a:ext cx="3816350" cy="5478423"/>
          </a:xfrm>
          <a:prstGeom prst="rect">
            <a:avLst/>
          </a:prstGeom>
          <a:noFill/>
          <a:ln w="12700">
            <a:noFill/>
            <a:miter lim="800000"/>
            <a:headEnd/>
            <a:tailEnd/>
          </a:ln>
          <a:effectLst/>
        </p:spPr>
        <p:txBody>
          <a:bodyPr>
            <a:spAutoFit/>
          </a:bodyPr>
          <a:lstStyle/>
          <a:p>
            <a:r>
              <a:rPr lang="it-IT" sz="1400" dirty="0">
                <a:solidFill>
                  <a:srgbClr val="C00000"/>
                </a:solidFill>
                <a:latin typeface="Arial" charset="0"/>
              </a:rPr>
              <a:t>A cura di:</a:t>
            </a:r>
          </a:p>
          <a:p>
            <a:r>
              <a:rPr lang="it-IT" sz="1400" dirty="0">
                <a:solidFill>
                  <a:srgbClr val="C00000"/>
                </a:solidFill>
                <a:latin typeface="Arial" charset="0"/>
              </a:rPr>
              <a:t>Giovanni </a:t>
            </a:r>
            <a:r>
              <a:rPr lang="it-IT" sz="1400" dirty="0" err="1">
                <a:solidFill>
                  <a:srgbClr val="C00000"/>
                </a:solidFill>
                <a:latin typeface="Arial" charset="0"/>
              </a:rPr>
              <a:t>Passalacqua</a:t>
            </a:r>
            <a:r>
              <a:rPr lang="it-IT" sz="1400" dirty="0">
                <a:solidFill>
                  <a:srgbClr val="C00000"/>
                </a:solidFill>
                <a:latin typeface="Arial" charset="0"/>
              </a:rPr>
              <a:t> (coordinatore), </a:t>
            </a:r>
          </a:p>
          <a:p>
            <a:endParaRPr lang="it-IT" sz="1400" dirty="0">
              <a:latin typeface="Arial" charset="0"/>
            </a:endParaRPr>
          </a:p>
          <a:p>
            <a:r>
              <a:rPr lang="it-IT" sz="1400" dirty="0">
                <a:latin typeface="Arial" charset="0"/>
              </a:rPr>
              <a:t>Riccardo </a:t>
            </a:r>
            <a:r>
              <a:rPr lang="it-IT" sz="1400" dirty="0" err="1">
                <a:latin typeface="Arial" charset="0"/>
              </a:rPr>
              <a:t>Asero</a:t>
            </a:r>
            <a:r>
              <a:rPr lang="it-IT" sz="1400" dirty="0">
                <a:latin typeface="Arial" charset="0"/>
              </a:rPr>
              <a:t>,</a:t>
            </a:r>
          </a:p>
          <a:p>
            <a:r>
              <a:rPr lang="it-IT" sz="1400" dirty="0" err="1">
                <a:latin typeface="Arial" charset="0"/>
              </a:rPr>
              <a:t>M.Beatrice</a:t>
            </a:r>
            <a:r>
              <a:rPr lang="it-IT" sz="1400" dirty="0">
                <a:latin typeface="Arial" charset="0"/>
              </a:rPr>
              <a:t> </a:t>
            </a:r>
            <a:r>
              <a:rPr lang="it-IT" sz="1400" dirty="0" err="1">
                <a:latin typeface="Arial" charset="0"/>
              </a:rPr>
              <a:t>Bilò</a:t>
            </a:r>
            <a:r>
              <a:rPr lang="it-IT" sz="1400" dirty="0">
                <a:latin typeface="Arial" charset="0"/>
              </a:rPr>
              <a:t>,</a:t>
            </a:r>
          </a:p>
          <a:p>
            <a:r>
              <a:rPr lang="it-IT" sz="1400" dirty="0">
                <a:latin typeface="Arial" charset="0"/>
              </a:rPr>
              <a:t>Floriano </a:t>
            </a:r>
            <a:r>
              <a:rPr lang="it-IT" sz="1400" dirty="0" err="1">
                <a:latin typeface="Arial" charset="0"/>
              </a:rPr>
              <a:t>Bonifazi</a:t>
            </a:r>
            <a:r>
              <a:rPr lang="it-IT" sz="1400" dirty="0">
                <a:latin typeface="Arial" charset="0"/>
              </a:rPr>
              <a:t>,</a:t>
            </a:r>
          </a:p>
          <a:p>
            <a:r>
              <a:rPr lang="it-IT" sz="1400" dirty="0">
                <a:latin typeface="Arial" charset="0"/>
              </a:rPr>
              <a:t>Sergio </a:t>
            </a:r>
            <a:r>
              <a:rPr lang="it-IT" sz="1400" dirty="0" err="1">
                <a:latin typeface="Arial" charset="0"/>
              </a:rPr>
              <a:t>Bonini</a:t>
            </a:r>
            <a:r>
              <a:rPr lang="it-IT" sz="1400" dirty="0">
                <a:latin typeface="Arial" charset="0"/>
              </a:rPr>
              <a:t>, </a:t>
            </a:r>
          </a:p>
          <a:p>
            <a:r>
              <a:rPr lang="it-IT" sz="1400" dirty="0">
                <a:latin typeface="Arial" charset="0"/>
              </a:rPr>
              <a:t>Antonio G. Caviglia,</a:t>
            </a:r>
          </a:p>
          <a:p>
            <a:r>
              <a:rPr lang="it-IT" sz="1400" dirty="0">
                <a:latin typeface="Arial" charset="0"/>
              </a:rPr>
              <a:t>G. Walter Canonica, </a:t>
            </a:r>
          </a:p>
          <a:p>
            <a:r>
              <a:rPr lang="it-IT" sz="1400" dirty="0">
                <a:latin typeface="Arial" charset="0"/>
              </a:rPr>
              <a:t>Enrico </a:t>
            </a:r>
            <a:r>
              <a:rPr lang="it-IT" sz="1400" dirty="0" err="1">
                <a:latin typeface="Arial" charset="0"/>
              </a:rPr>
              <a:t>Compalati</a:t>
            </a:r>
            <a:r>
              <a:rPr lang="it-IT" sz="1400" dirty="0">
                <a:latin typeface="Arial" charset="0"/>
              </a:rPr>
              <a:t>,</a:t>
            </a:r>
          </a:p>
          <a:p>
            <a:r>
              <a:rPr lang="it-IT" sz="1400" dirty="0">
                <a:latin typeface="Arial" charset="0"/>
              </a:rPr>
              <a:t>Nunzio </a:t>
            </a:r>
            <a:r>
              <a:rPr lang="it-IT" sz="1400" dirty="0" err="1">
                <a:latin typeface="Arial" charset="0"/>
              </a:rPr>
              <a:t>Crimi</a:t>
            </a:r>
            <a:r>
              <a:rPr lang="it-IT" sz="1400" dirty="0">
                <a:latin typeface="Arial" charset="0"/>
              </a:rPr>
              <a:t>,</a:t>
            </a:r>
          </a:p>
          <a:p>
            <a:r>
              <a:rPr lang="it-IT" sz="1400" dirty="0" err="1">
                <a:latin typeface="Arial" charset="0"/>
              </a:rPr>
              <a:t>Mariangiola</a:t>
            </a:r>
            <a:r>
              <a:rPr lang="it-IT" sz="1400" dirty="0">
                <a:latin typeface="Arial" charset="0"/>
              </a:rPr>
              <a:t> </a:t>
            </a:r>
            <a:r>
              <a:rPr lang="it-IT" sz="1400" dirty="0" err="1">
                <a:latin typeface="Arial" charset="0"/>
              </a:rPr>
              <a:t>Crivellaro</a:t>
            </a:r>
            <a:r>
              <a:rPr lang="it-IT" sz="1400" dirty="0">
                <a:latin typeface="Arial" charset="0"/>
              </a:rPr>
              <a:t>,</a:t>
            </a:r>
          </a:p>
          <a:p>
            <a:r>
              <a:rPr lang="it-IT" sz="1400" dirty="0">
                <a:latin typeface="Arial" charset="0"/>
              </a:rPr>
              <a:t>Alessandro Fiocchi,</a:t>
            </a:r>
          </a:p>
          <a:p>
            <a:r>
              <a:rPr lang="it-IT" sz="1400" dirty="0">
                <a:latin typeface="Arial" charset="0"/>
              </a:rPr>
              <a:t>Ilenia Folletti,</a:t>
            </a:r>
          </a:p>
          <a:p>
            <a:r>
              <a:rPr lang="it-IT" sz="1400" dirty="0">
                <a:latin typeface="Arial" charset="0"/>
              </a:rPr>
              <a:t>Luigi Fontana,</a:t>
            </a:r>
          </a:p>
          <a:p>
            <a:r>
              <a:rPr lang="it-IT" sz="1400" dirty="0">
                <a:latin typeface="Arial" charset="0"/>
              </a:rPr>
              <a:t>Matteo </a:t>
            </a:r>
            <a:r>
              <a:rPr lang="it-IT" sz="1400" dirty="0" err="1">
                <a:latin typeface="Arial" charset="0"/>
              </a:rPr>
              <a:t>Gelardi</a:t>
            </a:r>
            <a:r>
              <a:rPr lang="it-IT" sz="1400" dirty="0">
                <a:latin typeface="Arial" charset="0"/>
              </a:rPr>
              <a:t>,</a:t>
            </a:r>
          </a:p>
          <a:p>
            <a:r>
              <a:rPr lang="it-IT" sz="1400" dirty="0">
                <a:latin typeface="Arial" charset="0"/>
              </a:rPr>
              <a:t>Claudia </a:t>
            </a:r>
            <a:r>
              <a:rPr lang="it-IT" sz="1400" dirty="0" err="1">
                <a:latin typeface="Arial" charset="0"/>
              </a:rPr>
              <a:t>Gramiccioni</a:t>
            </a:r>
            <a:r>
              <a:rPr lang="it-IT" sz="1400" dirty="0">
                <a:latin typeface="Arial" charset="0"/>
              </a:rPr>
              <a:t>,</a:t>
            </a:r>
          </a:p>
          <a:p>
            <a:r>
              <a:rPr lang="it-IT" sz="1400" dirty="0">
                <a:latin typeface="Arial" charset="0"/>
              </a:rPr>
              <a:t>Enrico </a:t>
            </a:r>
            <a:r>
              <a:rPr lang="it-IT" sz="1400" dirty="0" err="1">
                <a:latin typeface="Arial" charset="0"/>
              </a:rPr>
              <a:t>Heffler</a:t>
            </a:r>
            <a:endParaRPr lang="it-IT" sz="1400" dirty="0">
              <a:latin typeface="Arial" charset="0"/>
            </a:endParaRPr>
          </a:p>
          <a:p>
            <a:r>
              <a:rPr lang="it-IT" sz="1400" dirty="0">
                <a:latin typeface="Arial" charset="0"/>
              </a:rPr>
              <a:t>Cristoforo </a:t>
            </a:r>
            <a:r>
              <a:rPr lang="it-IT" sz="1400" dirty="0" err="1">
                <a:latin typeface="Arial" charset="0"/>
              </a:rPr>
              <a:t>Incorvaia</a:t>
            </a:r>
            <a:r>
              <a:rPr lang="it-IT" sz="1400" dirty="0">
                <a:latin typeface="Arial" charset="0"/>
              </a:rPr>
              <a:t>,</a:t>
            </a:r>
          </a:p>
          <a:p>
            <a:r>
              <a:rPr lang="it-IT" sz="1400" dirty="0">
                <a:latin typeface="Arial" charset="0"/>
              </a:rPr>
              <a:t>Giovanni Invernizzi,</a:t>
            </a:r>
          </a:p>
          <a:p>
            <a:r>
              <a:rPr lang="it-IT" sz="1400" dirty="0">
                <a:latin typeface="Arial" charset="0"/>
              </a:rPr>
              <a:t>Massimo </a:t>
            </a:r>
            <a:r>
              <a:rPr lang="it-IT" sz="1400" dirty="0" err="1">
                <a:latin typeface="Arial" charset="0"/>
              </a:rPr>
              <a:t>Landi</a:t>
            </a:r>
            <a:r>
              <a:rPr lang="it-IT" sz="1400" dirty="0">
                <a:latin typeface="Arial" charset="0"/>
              </a:rPr>
              <a:t>,</a:t>
            </a:r>
          </a:p>
          <a:p>
            <a:r>
              <a:rPr lang="it-IT" sz="1400" dirty="0">
                <a:latin typeface="Arial" charset="0"/>
              </a:rPr>
              <a:t>Gualtiero Leo, </a:t>
            </a:r>
          </a:p>
          <a:p>
            <a:r>
              <a:rPr lang="it-IT" sz="1400" dirty="0">
                <a:latin typeface="Arial" charset="0"/>
              </a:rPr>
              <a:t>Carlo Lombardi,</a:t>
            </a:r>
          </a:p>
          <a:p>
            <a:r>
              <a:rPr lang="it-IT" sz="1400" dirty="0">
                <a:latin typeface="Arial" charset="0"/>
              </a:rPr>
              <a:t>Giorgio </a:t>
            </a:r>
            <a:r>
              <a:rPr lang="it-IT" sz="1400" dirty="0" err="1">
                <a:latin typeface="Arial" charset="0"/>
              </a:rPr>
              <a:t>Marenco</a:t>
            </a:r>
            <a:r>
              <a:rPr lang="it-IT" sz="1400" dirty="0">
                <a:latin typeface="Arial" charset="0"/>
              </a:rPr>
              <a:t>,</a:t>
            </a:r>
          </a:p>
          <a:p>
            <a:endParaRPr lang="it-IT" sz="1400" dirty="0">
              <a:latin typeface="Arial" charset="0"/>
            </a:endParaRPr>
          </a:p>
        </p:txBody>
      </p:sp>
      <p:sp>
        <p:nvSpPr>
          <p:cNvPr id="2053" name="Rectangle 6"/>
          <p:cNvSpPr>
            <a:spLocks noChangeArrowheads="1"/>
          </p:cNvSpPr>
          <p:nvPr/>
        </p:nvSpPr>
        <p:spPr bwMode="auto">
          <a:xfrm>
            <a:off x="3303588" y="2160588"/>
            <a:ext cx="2598737" cy="4346575"/>
          </a:xfrm>
          <a:prstGeom prst="rect">
            <a:avLst/>
          </a:prstGeom>
          <a:noFill/>
          <a:ln w="12700">
            <a:noFill/>
            <a:miter lim="800000"/>
            <a:headEnd/>
            <a:tailEnd/>
          </a:ln>
          <a:effectLst/>
        </p:spPr>
        <p:txBody>
          <a:bodyPr>
            <a:spAutoFit/>
          </a:bodyPr>
          <a:lstStyle/>
          <a:p>
            <a:pPr defTabSz="762000"/>
            <a:r>
              <a:rPr lang="it-IT" sz="1400">
                <a:latin typeface="Arial" charset="0"/>
              </a:rPr>
              <a:t>Gianni Melioli,</a:t>
            </a:r>
          </a:p>
          <a:p>
            <a:pPr defTabSz="762000"/>
            <a:r>
              <a:rPr lang="it-IT" sz="1400">
                <a:latin typeface="Arial" charset="0"/>
              </a:rPr>
              <a:t>Manlio Milanese,</a:t>
            </a:r>
          </a:p>
          <a:p>
            <a:pPr defTabSz="762000"/>
            <a:r>
              <a:rPr lang="it-IT" sz="1400">
                <a:latin typeface="Arial" charset="0"/>
              </a:rPr>
              <a:t>Gianna Moscato,</a:t>
            </a:r>
          </a:p>
          <a:p>
            <a:pPr defTabSz="762000"/>
            <a:r>
              <a:rPr lang="it-IT" sz="1400">
                <a:latin typeface="Arial" charset="0"/>
              </a:rPr>
              <a:t>Augusto Pagani,</a:t>
            </a:r>
          </a:p>
          <a:p>
            <a:pPr defTabSz="762000"/>
            <a:r>
              <a:rPr lang="it-IT" sz="1400">
                <a:latin typeface="Arial" charset="0"/>
              </a:rPr>
              <a:t>Giovanni Pajno,</a:t>
            </a:r>
          </a:p>
          <a:p>
            <a:pPr defTabSz="762000"/>
            <a:r>
              <a:rPr lang="it-IT" sz="1400">
                <a:latin typeface="Arial" charset="0"/>
              </a:rPr>
              <a:t>Gianni Pala,</a:t>
            </a:r>
          </a:p>
          <a:p>
            <a:pPr defTabSz="762000"/>
            <a:r>
              <a:rPr lang="it-IT" sz="1400">
                <a:latin typeface="Arial" charset="0"/>
              </a:rPr>
              <a:t>Francesco Papulino,</a:t>
            </a:r>
          </a:p>
          <a:p>
            <a:pPr defTabSz="762000"/>
            <a:r>
              <a:rPr lang="it-IT" sz="1400">
                <a:latin typeface="Arial" charset="0"/>
              </a:rPr>
              <a:t>Angelo Passaleva,</a:t>
            </a:r>
          </a:p>
          <a:p>
            <a:pPr defTabSz="762000"/>
            <a:r>
              <a:rPr lang="it-IT" sz="1400">
                <a:latin typeface="Arial" charset="0"/>
              </a:rPr>
              <a:t>Erminia Ridolo,</a:t>
            </a:r>
          </a:p>
          <a:p>
            <a:pPr defTabSz="762000"/>
            <a:r>
              <a:rPr lang="it-IT" sz="1400">
                <a:latin typeface="Arial" charset="0"/>
              </a:rPr>
              <a:t>Giovanni Rolla,</a:t>
            </a:r>
          </a:p>
          <a:p>
            <a:pPr defTabSz="762000"/>
            <a:r>
              <a:rPr lang="it-IT" sz="1400">
                <a:latin typeface="Arial" charset="0"/>
              </a:rPr>
              <a:t>Giovanni A. Rossi,</a:t>
            </a:r>
          </a:p>
          <a:p>
            <a:pPr defTabSz="762000"/>
            <a:r>
              <a:rPr lang="it-IT" sz="1400">
                <a:latin typeface="Arial" charset="0"/>
              </a:rPr>
              <a:t>Oliviero Rossi,</a:t>
            </a:r>
          </a:p>
          <a:p>
            <a:pPr defTabSz="762000"/>
            <a:r>
              <a:rPr lang="it-IT" sz="1400">
                <a:latin typeface="Arial" charset="0"/>
              </a:rPr>
              <a:t>Renato Rossi,</a:t>
            </a:r>
          </a:p>
          <a:p>
            <a:pPr defTabSz="762000"/>
            <a:r>
              <a:rPr lang="it-IT" sz="1400">
                <a:latin typeface="Arial" charset="0"/>
              </a:rPr>
              <a:t>Vincenzo Russo</a:t>
            </a:r>
          </a:p>
          <a:p>
            <a:pPr defTabSz="762000"/>
            <a:r>
              <a:rPr lang="it-IT" sz="1400">
                <a:latin typeface="Arial" charset="0"/>
              </a:rPr>
              <a:t>Gianenrico Senna,</a:t>
            </a:r>
          </a:p>
          <a:p>
            <a:pPr defTabSz="762000"/>
            <a:r>
              <a:rPr lang="it-IT" sz="1400">
                <a:latin typeface="Arial" charset="0"/>
              </a:rPr>
              <a:t>Andrea Siracusa,</a:t>
            </a:r>
          </a:p>
          <a:p>
            <a:pPr defTabSz="762000"/>
            <a:r>
              <a:rPr lang="it-IT" sz="1400">
                <a:latin typeface="Arial" charset="0"/>
              </a:rPr>
              <a:t>Michele Tondo, </a:t>
            </a:r>
          </a:p>
          <a:p>
            <a:pPr defTabSz="762000"/>
            <a:r>
              <a:rPr lang="it-IT" sz="1400">
                <a:latin typeface="Arial" charset="0"/>
              </a:rPr>
              <a:t>Massimo Triggiani,</a:t>
            </a:r>
          </a:p>
          <a:p>
            <a:pPr defTabSz="762000"/>
            <a:r>
              <a:rPr lang="it-IT" sz="1400">
                <a:latin typeface="Arial" charset="0"/>
              </a:rPr>
              <a:t>Marzio Uberti,</a:t>
            </a:r>
          </a:p>
          <a:p>
            <a:pPr defTabSz="762000"/>
            <a:r>
              <a:rPr lang="it-IT" sz="1400">
                <a:latin typeface="Arial" charset="0"/>
              </a:rPr>
              <a:t>M.Teresa Zedda.</a:t>
            </a:r>
          </a:p>
        </p:txBody>
      </p:sp>
      <p:pic>
        <p:nvPicPr>
          <p:cNvPr id="2054" name="Picture 7"/>
          <p:cNvPicPr>
            <a:picLocks noChangeAspect="1" noChangeArrowheads="1"/>
          </p:cNvPicPr>
          <p:nvPr/>
        </p:nvPicPr>
        <p:blipFill>
          <a:blip r:embed="rId2" cstate="print"/>
          <a:srcRect/>
          <a:stretch>
            <a:fillRect/>
          </a:stretch>
        </p:blipFill>
        <p:spPr bwMode="auto">
          <a:xfrm>
            <a:off x="5508625" y="1662113"/>
            <a:ext cx="3308350" cy="2366962"/>
          </a:xfrm>
          <a:prstGeom prst="rect">
            <a:avLst/>
          </a:prstGeom>
          <a:noFill/>
          <a:ln w="9525">
            <a:noFill/>
            <a:miter lim="800000"/>
            <a:headEnd/>
            <a:tailEnd/>
          </a:ln>
          <a:effectLst/>
        </p:spPr>
      </p:pic>
      <p:sp>
        <p:nvSpPr>
          <p:cNvPr id="9" name="Titolo 8"/>
          <p:cNvSpPr>
            <a:spLocks noGrp="1"/>
          </p:cNvSpPr>
          <p:nvPr>
            <p:ph type="title"/>
          </p:nvPr>
        </p:nvSpPr>
        <p:spPr/>
        <p:txBody>
          <a:bodyPr/>
          <a:lstStyle/>
          <a:p>
            <a:r>
              <a:rPr lang="en-US" dirty="0" smtClean="0"/>
              <a:t>ALLERGIC RHINITIS AND ITS IMPACT ON ASTHMA</a:t>
            </a:r>
            <a:br>
              <a:rPr lang="en-US" dirty="0" smtClean="0"/>
            </a:br>
            <a:r>
              <a:rPr lang="en-US" dirty="0" smtClean="0"/>
              <a:t>AGGIORNAMENTO ITALIA 2011</a:t>
            </a:r>
            <a:br>
              <a:rPr lang="en-US" dirty="0" smtClean="0"/>
            </a:br>
            <a:endParaRPr lang="it-IT" dirty="0"/>
          </a:p>
        </p:txBody>
      </p:sp>
      <p:sp>
        <p:nvSpPr>
          <p:cNvPr id="7" name="Segnaposto numero diapositiva 6"/>
          <p:cNvSpPr>
            <a:spLocks noGrp="1"/>
          </p:cNvSpPr>
          <p:nvPr>
            <p:ph type="sldNum" sz="quarter" idx="4"/>
          </p:nvPr>
        </p:nvSpPr>
        <p:spPr/>
        <p:txBody>
          <a:bodyPr/>
          <a:lstStyle/>
          <a:p>
            <a:fld id="{727900B2-336A-46FE-9A0B-0A54CDA181B0}" type="slidenum">
              <a:rPr lang="it-IT" smtClean="0"/>
              <a:pPr/>
              <a:t>2</a:t>
            </a:fld>
            <a:endParaRPr lang="it-IT" dirty="0"/>
          </a:p>
        </p:txBody>
      </p:sp>
      <p:sp>
        <p:nvSpPr>
          <p:cNvPr id="8" name="Segnaposto piè di pagina 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8"/>
          <p:cNvSpPr txBox="1">
            <a:spLocks noChangeArrowheads="1"/>
          </p:cNvSpPr>
          <p:nvPr/>
        </p:nvSpPr>
        <p:spPr bwMode="auto">
          <a:xfrm>
            <a:off x="912813" y="1196975"/>
            <a:ext cx="3546475" cy="2235200"/>
          </a:xfrm>
          <a:prstGeom prst="rect">
            <a:avLst/>
          </a:prstGeom>
          <a:noFill/>
          <a:ln w="9525">
            <a:solidFill>
              <a:schemeClr val="tx1"/>
            </a:solidFill>
            <a:miter lim="800000"/>
            <a:headEnd/>
            <a:tailEnd/>
          </a:ln>
        </p:spPr>
        <p:txBody>
          <a:bodyPr wrap="none">
            <a:spAutoFit/>
          </a:bodyPr>
          <a:lstStyle/>
          <a:p>
            <a:pPr eaLnBrk="0" hangingPunct="0"/>
            <a:r>
              <a:rPr lang="it-IT" sz="2000" b="0" dirty="0">
                <a:solidFill>
                  <a:srgbClr val="C00000"/>
                </a:solidFill>
                <a:latin typeface="Arial" charset="0"/>
              </a:rPr>
              <a:t>SINTOMI TIPICI </a:t>
            </a:r>
            <a:r>
              <a:rPr lang="it-IT" sz="2000" b="0" dirty="0" err="1">
                <a:solidFill>
                  <a:srgbClr val="C00000"/>
                </a:solidFill>
                <a:latin typeface="Arial" charset="0"/>
              </a:rPr>
              <a:t>DI</a:t>
            </a:r>
            <a:r>
              <a:rPr lang="it-IT" sz="2000" b="0" dirty="0">
                <a:solidFill>
                  <a:srgbClr val="C00000"/>
                </a:solidFill>
                <a:latin typeface="Arial" charset="0"/>
              </a:rPr>
              <a:t> RINITE    </a:t>
            </a:r>
          </a:p>
          <a:p>
            <a:pPr eaLnBrk="0" hangingPunct="0"/>
            <a:r>
              <a:rPr lang="it-IT" sz="2000" b="0" dirty="0">
                <a:solidFill>
                  <a:srgbClr val="C00000"/>
                </a:solidFill>
                <a:latin typeface="Arial" charset="0"/>
              </a:rPr>
              <a:t>ALLERGICA</a:t>
            </a:r>
          </a:p>
          <a:p>
            <a:pPr eaLnBrk="0" hangingPunct="0"/>
            <a:r>
              <a:rPr lang="it-IT" sz="2000" b="0" dirty="0">
                <a:solidFill>
                  <a:srgbClr val="C00000"/>
                </a:solidFill>
                <a:latin typeface="Arial" charset="0"/>
              </a:rPr>
              <a:t>- rinorrea acquosa</a:t>
            </a:r>
          </a:p>
          <a:p>
            <a:pPr eaLnBrk="0" hangingPunct="0"/>
            <a:r>
              <a:rPr lang="it-IT" sz="2000" b="0" dirty="0">
                <a:solidFill>
                  <a:srgbClr val="C00000"/>
                </a:solidFill>
                <a:latin typeface="Arial" charset="0"/>
              </a:rPr>
              <a:t>- starnuti a salve</a:t>
            </a:r>
          </a:p>
          <a:p>
            <a:pPr eaLnBrk="0" hangingPunct="0"/>
            <a:r>
              <a:rPr lang="it-IT" sz="2000" b="0" dirty="0">
                <a:solidFill>
                  <a:srgbClr val="C00000"/>
                </a:solidFill>
                <a:latin typeface="Arial" charset="0"/>
              </a:rPr>
              <a:t>- ostruzione nasale</a:t>
            </a:r>
          </a:p>
          <a:p>
            <a:pPr eaLnBrk="0" hangingPunct="0"/>
            <a:r>
              <a:rPr lang="it-IT" sz="2000" b="0" dirty="0">
                <a:solidFill>
                  <a:srgbClr val="C00000"/>
                </a:solidFill>
                <a:latin typeface="Arial" charset="0"/>
              </a:rPr>
              <a:t>- prurito nasale</a:t>
            </a:r>
          </a:p>
          <a:p>
            <a:pPr eaLnBrk="0" hangingPunct="0"/>
            <a:r>
              <a:rPr lang="it-IT" sz="2000" b="0" dirty="0">
                <a:solidFill>
                  <a:srgbClr val="C00000"/>
                </a:solidFill>
                <a:latin typeface="Arial" charset="0"/>
              </a:rPr>
              <a:t>- congiuntivite concomitante</a:t>
            </a:r>
          </a:p>
        </p:txBody>
      </p:sp>
      <p:sp>
        <p:nvSpPr>
          <p:cNvPr id="25603" name="Text Box 1029"/>
          <p:cNvSpPr txBox="1">
            <a:spLocks noChangeArrowheads="1"/>
          </p:cNvSpPr>
          <p:nvPr/>
        </p:nvSpPr>
        <p:spPr bwMode="auto">
          <a:xfrm>
            <a:off x="5367338" y="1196975"/>
            <a:ext cx="3582987" cy="2235200"/>
          </a:xfrm>
          <a:prstGeom prst="rect">
            <a:avLst/>
          </a:prstGeom>
          <a:noFill/>
          <a:ln w="9525">
            <a:solidFill>
              <a:schemeClr val="tx1"/>
            </a:solidFill>
            <a:miter lim="800000"/>
            <a:headEnd/>
            <a:tailEnd/>
          </a:ln>
        </p:spPr>
        <p:txBody>
          <a:bodyPr wrap="none">
            <a:spAutoFit/>
          </a:bodyPr>
          <a:lstStyle/>
          <a:p>
            <a:pPr eaLnBrk="0" hangingPunct="0"/>
            <a:r>
              <a:rPr lang="it-IT" sz="2000" b="0">
                <a:solidFill>
                  <a:schemeClr val="bg1"/>
                </a:solidFill>
                <a:latin typeface="Arial" charset="0"/>
              </a:rPr>
              <a:t>SINTOMI NON TIPICI             </a:t>
            </a:r>
          </a:p>
          <a:p>
            <a:pPr eaLnBrk="0" hangingPunct="0"/>
            <a:r>
              <a:rPr lang="it-IT" sz="2000" b="0">
                <a:solidFill>
                  <a:schemeClr val="bg1"/>
                </a:solidFill>
                <a:latin typeface="Arial" charset="0"/>
              </a:rPr>
              <a:t>- sintomi unilaterali</a:t>
            </a:r>
          </a:p>
          <a:p>
            <a:pPr eaLnBrk="0" hangingPunct="0"/>
            <a:r>
              <a:rPr lang="it-IT" sz="2000" b="0">
                <a:solidFill>
                  <a:schemeClr val="bg1"/>
                </a:solidFill>
                <a:latin typeface="Arial" charset="0"/>
              </a:rPr>
              <a:t>- ostruzione nasale isolata</a:t>
            </a:r>
          </a:p>
          <a:p>
            <a:pPr eaLnBrk="0" hangingPunct="0"/>
            <a:r>
              <a:rPr lang="it-IT" sz="2000" b="0">
                <a:solidFill>
                  <a:schemeClr val="bg1"/>
                </a:solidFill>
                <a:latin typeface="Arial" charset="0"/>
              </a:rPr>
              <a:t>- rinorrea mucopurulenta</a:t>
            </a:r>
          </a:p>
          <a:p>
            <a:pPr eaLnBrk="0" hangingPunct="0"/>
            <a:r>
              <a:rPr lang="it-IT" sz="2000" b="0">
                <a:solidFill>
                  <a:schemeClr val="bg1"/>
                </a:solidFill>
                <a:latin typeface="Arial" charset="0"/>
              </a:rPr>
              <a:t>- rinorrea posteriore isolata</a:t>
            </a:r>
          </a:p>
          <a:p>
            <a:pPr eaLnBrk="0" hangingPunct="0"/>
            <a:r>
              <a:rPr lang="it-IT" sz="2000" b="0">
                <a:solidFill>
                  <a:schemeClr val="bg1"/>
                </a:solidFill>
                <a:latin typeface="Arial" charset="0"/>
              </a:rPr>
              <a:t>- dolore, anosmia</a:t>
            </a:r>
          </a:p>
          <a:p>
            <a:pPr eaLnBrk="0" hangingPunct="0"/>
            <a:r>
              <a:rPr lang="it-IT" sz="2000" b="0">
                <a:solidFill>
                  <a:schemeClr val="bg1"/>
                </a:solidFill>
                <a:latin typeface="Arial" charset="0"/>
              </a:rPr>
              <a:t>- epistassi ricorrenti </a:t>
            </a:r>
          </a:p>
        </p:txBody>
      </p:sp>
      <p:sp>
        <p:nvSpPr>
          <p:cNvPr id="25604" name="Text Box 1030"/>
          <p:cNvSpPr txBox="1">
            <a:spLocks noChangeArrowheads="1"/>
          </p:cNvSpPr>
          <p:nvPr/>
        </p:nvSpPr>
        <p:spPr bwMode="auto">
          <a:xfrm>
            <a:off x="839788" y="4005263"/>
            <a:ext cx="3679825" cy="2235200"/>
          </a:xfrm>
          <a:prstGeom prst="rect">
            <a:avLst/>
          </a:prstGeom>
          <a:noFill/>
          <a:ln w="9525">
            <a:solidFill>
              <a:schemeClr val="tx1"/>
            </a:solidFill>
            <a:miter lim="800000"/>
            <a:headEnd/>
            <a:tailEnd/>
          </a:ln>
        </p:spPr>
        <p:txBody>
          <a:bodyPr wrap="none">
            <a:spAutoFit/>
          </a:bodyPr>
          <a:lstStyle/>
          <a:p>
            <a:pPr eaLnBrk="0" hangingPunct="0"/>
            <a:r>
              <a:rPr lang="it-IT" sz="2000" b="0" dirty="0">
                <a:solidFill>
                  <a:srgbClr val="C00000"/>
                </a:solidFill>
                <a:latin typeface="Arial" charset="0"/>
              </a:rPr>
              <a:t>SINTOMI TIPICI </a:t>
            </a:r>
            <a:r>
              <a:rPr lang="it-IT" sz="2000" b="0" dirty="0" err="1">
                <a:solidFill>
                  <a:srgbClr val="C00000"/>
                </a:solidFill>
                <a:latin typeface="Arial" charset="0"/>
              </a:rPr>
              <a:t>DI</a:t>
            </a:r>
            <a:endParaRPr lang="it-IT" sz="2000" b="0" dirty="0">
              <a:solidFill>
                <a:srgbClr val="C00000"/>
              </a:solidFill>
              <a:latin typeface="Arial" charset="0"/>
            </a:endParaRPr>
          </a:p>
          <a:p>
            <a:pPr eaLnBrk="0" hangingPunct="0"/>
            <a:r>
              <a:rPr lang="it-IT" sz="2000" b="0" dirty="0">
                <a:solidFill>
                  <a:srgbClr val="C00000"/>
                </a:solidFill>
                <a:latin typeface="Arial" charset="0"/>
              </a:rPr>
              <a:t>CONGIUNTIVITE ALLERGICA</a:t>
            </a:r>
          </a:p>
          <a:p>
            <a:pPr eaLnBrk="0" hangingPunct="0"/>
            <a:r>
              <a:rPr lang="it-IT" sz="2000" b="0" dirty="0">
                <a:solidFill>
                  <a:srgbClr val="C00000"/>
                </a:solidFill>
                <a:latin typeface="Arial" charset="0"/>
              </a:rPr>
              <a:t>- sintomi di rinite concomitante</a:t>
            </a:r>
          </a:p>
          <a:p>
            <a:pPr eaLnBrk="0" hangingPunct="0"/>
            <a:r>
              <a:rPr lang="it-IT" sz="2000" b="0" dirty="0">
                <a:solidFill>
                  <a:srgbClr val="C00000"/>
                </a:solidFill>
                <a:latin typeface="Arial" charset="0"/>
              </a:rPr>
              <a:t>- sintomi  bilaterali</a:t>
            </a:r>
          </a:p>
          <a:p>
            <a:pPr eaLnBrk="0" hangingPunct="0"/>
            <a:r>
              <a:rPr lang="it-IT" sz="2000" b="0" dirty="0">
                <a:solidFill>
                  <a:srgbClr val="C00000"/>
                </a:solidFill>
                <a:latin typeface="Arial" charset="0"/>
              </a:rPr>
              <a:t>- lacrimazione</a:t>
            </a:r>
          </a:p>
          <a:p>
            <a:pPr eaLnBrk="0" hangingPunct="0"/>
            <a:r>
              <a:rPr lang="it-IT" sz="2000" b="0" dirty="0">
                <a:solidFill>
                  <a:srgbClr val="C00000"/>
                </a:solidFill>
                <a:latin typeface="Arial" charset="0"/>
              </a:rPr>
              <a:t>- prurito congiuntivale</a:t>
            </a:r>
          </a:p>
          <a:p>
            <a:pPr eaLnBrk="0" hangingPunct="0"/>
            <a:r>
              <a:rPr lang="it-IT" sz="2000" b="0" dirty="0">
                <a:solidFill>
                  <a:srgbClr val="C00000"/>
                </a:solidFill>
                <a:latin typeface="Arial" charset="0"/>
              </a:rPr>
              <a:t>- iperemia</a:t>
            </a:r>
          </a:p>
        </p:txBody>
      </p:sp>
      <p:sp>
        <p:nvSpPr>
          <p:cNvPr id="25605" name="Text Box 1031"/>
          <p:cNvSpPr txBox="1">
            <a:spLocks noChangeArrowheads="1"/>
          </p:cNvSpPr>
          <p:nvPr/>
        </p:nvSpPr>
        <p:spPr bwMode="auto">
          <a:xfrm>
            <a:off x="5295900" y="4005263"/>
            <a:ext cx="3679825" cy="2235200"/>
          </a:xfrm>
          <a:prstGeom prst="rect">
            <a:avLst/>
          </a:prstGeom>
          <a:noFill/>
          <a:ln w="9525">
            <a:solidFill>
              <a:schemeClr val="tx1"/>
            </a:solidFill>
            <a:miter lim="800000"/>
            <a:headEnd/>
            <a:tailEnd/>
          </a:ln>
        </p:spPr>
        <p:txBody>
          <a:bodyPr wrap="none">
            <a:spAutoFit/>
          </a:bodyPr>
          <a:lstStyle/>
          <a:p>
            <a:pPr eaLnBrk="0" hangingPunct="0"/>
            <a:r>
              <a:rPr lang="it-IT" sz="2000" b="0">
                <a:solidFill>
                  <a:schemeClr val="bg1"/>
                </a:solidFill>
                <a:latin typeface="Arial" charset="0"/>
              </a:rPr>
              <a:t>SINTOMI NON TIPICI DI </a:t>
            </a:r>
          </a:p>
          <a:p>
            <a:pPr eaLnBrk="0" hangingPunct="0"/>
            <a:r>
              <a:rPr lang="it-IT" sz="2000" b="0">
                <a:solidFill>
                  <a:schemeClr val="bg1"/>
                </a:solidFill>
                <a:latin typeface="Arial" charset="0"/>
              </a:rPr>
              <a:t>CONGIUNTIVITE ALLERGICA</a:t>
            </a:r>
          </a:p>
          <a:p>
            <a:pPr eaLnBrk="0" hangingPunct="0"/>
            <a:r>
              <a:rPr lang="it-IT" sz="2000" b="0">
                <a:solidFill>
                  <a:schemeClr val="bg1"/>
                </a:solidFill>
                <a:latin typeface="Arial" charset="0"/>
              </a:rPr>
              <a:t>- completa assenza di rinite</a:t>
            </a:r>
          </a:p>
          <a:p>
            <a:pPr eaLnBrk="0" hangingPunct="0"/>
            <a:r>
              <a:rPr lang="it-IT" sz="2000" b="0">
                <a:solidFill>
                  <a:schemeClr val="bg1"/>
                </a:solidFill>
                <a:latin typeface="Arial" charset="0"/>
              </a:rPr>
              <a:t>- sintomi unilaterali</a:t>
            </a:r>
          </a:p>
          <a:p>
            <a:pPr eaLnBrk="0" hangingPunct="0"/>
            <a:r>
              <a:rPr lang="it-IT" sz="2000" b="0">
                <a:solidFill>
                  <a:schemeClr val="bg1"/>
                </a:solidFill>
                <a:latin typeface="Arial" charset="0"/>
              </a:rPr>
              <a:t>- fotofobia</a:t>
            </a:r>
          </a:p>
          <a:p>
            <a:pPr eaLnBrk="0" hangingPunct="0"/>
            <a:r>
              <a:rPr lang="it-IT" sz="2000" b="0">
                <a:solidFill>
                  <a:schemeClr val="bg1"/>
                </a:solidFill>
                <a:latin typeface="Arial" charset="0"/>
              </a:rPr>
              <a:t>- bruciore oculare o dolore</a:t>
            </a:r>
          </a:p>
          <a:p>
            <a:pPr eaLnBrk="0" hangingPunct="0"/>
            <a:r>
              <a:rPr lang="it-IT" sz="2000" b="0">
                <a:solidFill>
                  <a:schemeClr val="bg1"/>
                </a:solidFill>
                <a:latin typeface="Arial" charset="0"/>
              </a:rPr>
              <a:t>- secchezza della congiuntiva </a:t>
            </a:r>
          </a:p>
        </p:txBody>
      </p:sp>
      <p:sp>
        <p:nvSpPr>
          <p:cNvPr id="25606" name="Line 8"/>
          <p:cNvSpPr>
            <a:spLocks noChangeShapeType="1"/>
          </p:cNvSpPr>
          <p:nvPr/>
        </p:nvSpPr>
        <p:spPr bwMode="auto">
          <a:xfrm flipV="1">
            <a:off x="822325" y="3683000"/>
            <a:ext cx="7969250" cy="14288"/>
          </a:xfrm>
          <a:prstGeom prst="line">
            <a:avLst/>
          </a:prstGeom>
          <a:noFill/>
          <a:ln w="9525">
            <a:solidFill>
              <a:schemeClr val="tx1"/>
            </a:solidFill>
            <a:round/>
            <a:headEnd/>
            <a:tailEnd/>
          </a:ln>
          <a:effectLst/>
        </p:spPr>
        <p:txBody>
          <a:bodyPr/>
          <a:lstStyle/>
          <a:p>
            <a:endParaRPr lang="it-IT"/>
          </a:p>
        </p:txBody>
      </p:sp>
      <p:sp>
        <p:nvSpPr>
          <p:cNvPr id="8" name="Titolo 7"/>
          <p:cNvSpPr>
            <a:spLocks noGrp="1"/>
          </p:cNvSpPr>
          <p:nvPr>
            <p:ph type="title"/>
          </p:nvPr>
        </p:nvSpPr>
        <p:spPr/>
        <p:txBody>
          <a:bodyP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6605588" y="6254750"/>
            <a:ext cx="2398712" cy="396875"/>
          </a:xfrm>
          <a:prstGeom prst="rect">
            <a:avLst/>
          </a:prstGeom>
          <a:noFill/>
          <a:ln w="12700">
            <a:noFill/>
            <a:miter lim="800000"/>
            <a:headEnd/>
            <a:tailEnd/>
          </a:ln>
        </p:spPr>
        <p:txBody>
          <a:bodyPr wrap="none">
            <a:spAutoFit/>
          </a:bodyPr>
          <a:lstStyle/>
          <a:p>
            <a:pPr defTabSz="762000"/>
            <a:r>
              <a:rPr lang="it-IT" sz="2000" b="0" i="1"/>
              <a:t>Ryan D. Allergy 2008</a:t>
            </a:r>
          </a:p>
        </p:txBody>
      </p:sp>
      <p:grpSp>
        <p:nvGrpSpPr>
          <p:cNvPr id="26627" name="Group 3"/>
          <p:cNvGrpSpPr>
            <a:grpSpLocks/>
          </p:cNvGrpSpPr>
          <p:nvPr/>
        </p:nvGrpSpPr>
        <p:grpSpPr bwMode="auto">
          <a:xfrm>
            <a:off x="1231900" y="1282700"/>
            <a:ext cx="7250113" cy="4211638"/>
            <a:chOff x="2205" y="2757"/>
            <a:chExt cx="140" cy="480"/>
          </a:xfrm>
        </p:grpSpPr>
        <p:sp>
          <p:nvSpPr>
            <p:cNvPr id="26649" name="Line 4"/>
            <p:cNvSpPr>
              <a:spLocks noChangeShapeType="1"/>
            </p:cNvSpPr>
            <p:nvPr/>
          </p:nvSpPr>
          <p:spPr bwMode="auto">
            <a:xfrm>
              <a:off x="2205" y="2757"/>
              <a:ext cx="140" cy="0"/>
            </a:xfrm>
            <a:prstGeom prst="line">
              <a:avLst/>
            </a:prstGeom>
            <a:noFill/>
            <a:ln w="12700" cap="rnd">
              <a:solidFill>
                <a:schemeClr val="bg1"/>
              </a:solidFill>
              <a:prstDash val="sysDot"/>
              <a:round/>
              <a:headEnd/>
              <a:tailEnd/>
            </a:ln>
            <a:effectLst/>
          </p:spPr>
          <p:txBody>
            <a:bodyPr/>
            <a:lstStyle/>
            <a:p>
              <a:endParaRPr lang="it-IT"/>
            </a:p>
          </p:txBody>
        </p:sp>
        <p:sp>
          <p:nvSpPr>
            <p:cNvPr id="26650" name="Line 5"/>
            <p:cNvSpPr>
              <a:spLocks noChangeShapeType="1"/>
            </p:cNvSpPr>
            <p:nvPr/>
          </p:nvSpPr>
          <p:spPr bwMode="auto">
            <a:xfrm>
              <a:off x="2205" y="2853"/>
              <a:ext cx="140" cy="0"/>
            </a:xfrm>
            <a:prstGeom prst="line">
              <a:avLst/>
            </a:prstGeom>
            <a:noFill/>
            <a:ln w="12700" cap="rnd">
              <a:solidFill>
                <a:schemeClr val="bg1"/>
              </a:solidFill>
              <a:prstDash val="sysDot"/>
              <a:round/>
              <a:headEnd/>
              <a:tailEnd/>
            </a:ln>
            <a:effectLst/>
          </p:spPr>
          <p:txBody>
            <a:bodyPr/>
            <a:lstStyle/>
            <a:p>
              <a:endParaRPr lang="it-IT"/>
            </a:p>
          </p:txBody>
        </p:sp>
        <p:sp>
          <p:nvSpPr>
            <p:cNvPr id="26651" name="Line 6"/>
            <p:cNvSpPr>
              <a:spLocks noChangeShapeType="1"/>
            </p:cNvSpPr>
            <p:nvPr/>
          </p:nvSpPr>
          <p:spPr bwMode="auto">
            <a:xfrm>
              <a:off x="2205" y="2949"/>
              <a:ext cx="140" cy="0"/>
            </a:xfrm>
            <a:prstGeom prst="line">
              <a:avLst/>
            </a:prstGeom>
            <a:noFill/>
            <a:ln w="12700" cap="rnd">
              <a:solidFill>
                <a:schemeClr val="bg1"/>
              </a:solidFill>
              <a:prstDash val="sysDot"/>
              <a:round/>
              <a:headEnd/>
              <a:tailEnd/>
            </a:ln>
            <a:effectLst/>
          </p:spPr>
          <p:txBody>
            <a:bodyPr/>
            <a:lstStyle/>
            <a:p>
              <a:endParaRPr lang="it-IT"/>
            </a:p>
          </p:txBody>
        </p:sp>
        <p:sp>
          <p:nvSpPr>
            <p:cNvPr id="26652" name="Line 7"/>
            <p:cNvSpPr>
              <a:spLocks noChangeShapeType="1"/>
            </p:cNvSpPr>
            <p:nvPr/>
          </p:nvSpPr>
          <p:spPr bwMode="auto">
            <a:xfrm>
              <a:off x="2205" y="3045"/>
              <a:ext cx="140" cy="0"/>
            </a:xfrm>
            <a:prstGeom prst="line">
              <a:avLst/>
            </a:prstGeom>
            <a:noFill/>
            <a:ln w="12700" cap="rnd">
              <a:solidFill>
                <a:schemeClr val="bg1"/>
              </a:solidFill>
              <a:prstDash val="sysDot"/>
              <a:round/>
              <a:headEnd/>
              <a:tailEnd/>
            </a:ln>
            <a:effectLst/>
          </p:spPr>
          <p:txBody>
            <a:bodyPr/>
            <a:lstStyle/>
            <a:p>
              <a:endParaRPr lang="it-IT"/>
            </a:p>
          </p:txBody>
        </p:sp>
        <p:sp>
          <p:nvSpPr>
            <p:cNvPr id="26653" name="Line 8"/>
            <p:cNvSpPr>
              <a:spLocks noChangeShapeType="1"/>
            </p:cNvSpPr>
            <p:nvPr/>
          </p:nvSpPr>
          <p:spPr bwMode="auto">
            <a:xfrm>
              <a:off x="2205" y="3141"/>
              <a:ext cx="140" cy="0"/>
            </a:xfrm>
            <a:prstGeom prst="line">
              <a:avLst/>
            </a:prstGeom>
            <a:noFill/>
            <a:ln w="12700" cap="rnd">
              <a:solidFill>
                <a:schemeClr val="bg1"/>
              </a:solidFill>
              <a:prstDash val="sysDot"/>
              <a:round/>
              <a:headEnd/>
              <a:tailEnd/>
            </a:ln>
            <a:effectLst/>
          </p:spPr>
          <p:txBody>
            <a:bodyPr/>
            <a:lstStyle/>
            <a:p>
              <a:endParaRPr lang="it-IT"/>
            </a:p>
          </p:txBody>
        </p:sp>
        <p:sp>
          <p:nvSpPr>
            <p:cNvPr id="26654" name="Line 9"/>
            <p:cNvSpPr>
              <a:spLocks noChangeShapeType="1"/>
            </p:cNvSpPr>
            <p:nvPr/>
          </p:nvSpPr>
          <p:spPr bwMode="auto">
            <a:xfrm>
              <a:off x="2205" y="3237"/>
              <a:ext cx="140" cy="0"/>
            </a:xfrm>
            <a:prstGeom prst="line">
              <a:avLst/>
            </a:prstGeom>
            <a:noFill/>
            <a:ln w="12700" cap="rnd">
              <a:solidFill>
                <a:schemeClr val="bg1"/>
              </a:solidFill>
              <a:prstDash val="sysDot"/>
              <a:round/>
              <a:headEnd/>
              <a:tailEnd/>
            </a:ln>
            <a:effectLst/>
          </p:spPr>
          <p:txBody>
            <a:bodyPr/>
            <a:lstStyle/>
            <a:p>
              <a:endParaRPr lang="it-IT"/>
            </a:p>
          </p:txBody>
        </p:sp>
      </p:grpSp>
      <p:sp>
        <p:nvSpPr>
          <p:cNvPr id="26628" name="Line 10"/>
          <p:cNvSpPr>
            <a:spLocks noChangeShapeType="1"/>
          </p:cNvSpPr>
          <p:nvPr/>
        </p:nvSpPr>
        <p:spPr bwMode="auto">
          <a:xfrm flipH="1">
            <a:off x="1184275" y="5502275"/>
            <a:ext cx="39688" cy="26988"/>
          </a:xfrm>
          <a:prstGeom prst="line">
            <a:avLst/>
          </a:prstGeom>
          <a:noFill/>
          <a:ln w="12700">
            <a:noFill/>
            <a:round/>
            <a:headEnd/>
            <a:tailEnd/>
          </a:ln>
          <a:effectLst/>
        </p:spPr>
        <p:txBody>
          <a:bodyPr/>
          <a:lstStyle/>
          <a:p>
            <a:endParaRPr lang="it-IT"/>
          </a:p>
        </p:txBody>
      </p:sp>
      <p:sp>
        <p:nvSpPr>
          <p:cNvPr id="26629" name="Line 11"/>
          <p:cNvSpPr>
            <a:spLocks noChangeShapeType="1"/>
          </p:cNvSpPr>
          <p:nvPr/>
        </p:nvSpPr>
        <p:spPr bwMode="auto">
          <a:xfrm>
            <a:off x="1144588" y="5489575"/>
            <a:ext cx="7185025" cy="0"/>
          </a:xfrm>
          <a:prstGeom prst="line">
            <a:avLst/>
          </a:prstGeom>
          <a:noFill/>
          <a:ln w="12700">
            <a:solidFill>
              <a:schemeClr val="bg1"/>
            </a:solidFill>
            <a:round/>
            <a:headEnd/>
            <a:tailEnd/>
          </a:ln>
          <a:effectLst/>
        </p:spPr>
        <p:txBody>
          <a:bodyPr/>
          <a:lstStyle/>
          <a:p>
            <a:endParaRPr lang="it-IT"/>
          </a:p>
        </p:txBody>
      </p:sp>
      <p:sp>
        <p:nvSpPr>
          <p:cNvPr id="26630" name="Rectangle 12"/>
          <p:cNvSpPr>
            <a:spLocks noChangeArrowheads="1"/>
          </p:cNvSpPr>
          <p:nvPr/>
        </p:nvSpPr>
        <p:spPr bwMode="auto">
          <a:xfrm>
            <a:off x="1549400" y="1922463"/>
            <a:ext cx="666750" cy="3567112"/>
          </a:xfrm>
          <a:prstGeom prst="rect">
            <a:avLst/>
          </a:prstGeom>
          <a:solidFill>
            <a:srgbClr val="FF0000"/>
          </a:solidFill>
          <a:ln w="12700">
            <a:solidFill>
              <a:schemeClr val="bg1"/>
            </a:solidFill>
            <a:miter lim="800000"/>
            <a:headEnd/>
            <a:tailEnd/>
          </a:ln>
          <a:effectLst/>
        </p:spPr>
        <p:txBody>
          <a:bodyPr wrap="none" anchor="ctr"/>
          <a:lstStyle/>
          <a:p>
            <a:endParaRPr lang="it-IT" sz="2400"/>
          </a:p>
        </p:txBody>
      </p:sp>
      <p:sp>
        <p:nvSpPr>
          <p:cNvPr id="26631" name="Rectangle 13"/>
          <p:cNvSpPr>
            <a:spLocks noChangeArrowheads="1"/>
          </p:cNvSpPr>
          <p:nvPr/>
        </p:nvSpPr>
        <p:spPr bwMode="auto">
          <a:xfrm>
            <a:off x="2857500" y="2454275"/>
            <a:ext cx="666750" cy="3030538"/>
          </a:xfrm>
          <a:prstGeom prst="rect">
            <a:avLst/>
          </a:prstGeom>
          <a:solidFill>
            <a:srgbClr val="FF9900"/>
          </a:solidFill>
          <a:ln w="12700">
            <a:solidFill>
              <a:schemeClr val="bg1"/>
            </a:solidFill>
            <a:miter lim="800000"/>
            <a:headEnd/>
            <a:tailEnd/>
          </a:ln>
          <a:effectLst/>
        </p:spPr>
        <p:txBody>
          <a:bodyPr wrap="none" anchor="ctr"/>
          <a:lstStyle/>
          <a:p>
            <a:endParaRPr lang="it-IT" sz="2400"/>
          </a:p>
        </p:txBody>
      </p:sp>
      <p:sp>
        <p:nvSpPr>
          <p:cNvPr id="26632" name="Rectangle 14"/>
          <p:cNvSpPr>
            <a:spLocks noChangeArrowheads="1"/>
          </p:cNvSpPr>
          <p:nvPr/>
        </p:nvSpPr>
        <p:spPr bwMode="auto">
          <a:xfrm>
            <a:off x="4181475" y="3038475"/>
            <a:ext cx="666750" cy="2455863"/>
          </a:xfrm>
          <a:prstGeom prst="rect">
            <a:avLst/>
          </a:prstGeom>
          <a:solidFill>
            <a:schemeClr val="accent2"/>
          </a:solidFill>
          <a:ln w="12700">
            <a:solidFill>
              <a:schemeClr val="bg1"/>
            </a:solidFill>
            <a:miter lim="800000"/>
            <a:headEnd/>
            <a:tailEnd/>
          </a:ln>
          <a:effectLst/>
        </p:spPr>
        <p:txBody>
          <a:bodyPr wrap="none" anchor="ctr"/>
          <a:lstStyle/>
          <a:p>
            <a:endParaRPr lang="it-IT" sz="2400"/>
          </a:p>
        </p:txBody>
      </p:sp>
      <p:sp>
        <p:nvSpPr>
          <p:cNvPr id="26633" name="Rectangle 15"/>
          <p:cNvSpPr>
            <a:spLocks noChangeArrowheads="1"/>
          </p:cNvSpPr>
          <p:nvPr/>
        </p:nvSpPr>
        <p:spPr bwMode="auto">
          <a:xfrm>
            <a:off x="5538788" y="3411538"/>
            <a:ext cx="666750" cy="2090737"/>
          </a:xfrm>
          <a:prstGeom prst="rect">
            <a:avLst/>
          </a:prstGeom>
          <a:solidFill>
            <a:srgbClr val="FFFF00"/>
          </a:solidFill>
          <a:ln w="12700">
            <a:solidFill>
              <a:schemeClr val="bg1"/>
            </a:solidFill>
            <a:miter lim="800000"/>
            <a:headEnd/>
            <a:tailEnd/>
          </a:ln>
          <a:effectLst/>
        </p:spPr>
        <p:txBody>
          <a:bodyPr wrap="none" anchor="ctr"/>
          <a:lstStyle/>
          <a:p>
            <a:endParaRPr lang="it-IT" sz="2400"/>
          </a:p>
        </p:txBody>
      </p:sp>
      <p:sp>
        <p:nvSpPr>
          <p:cNvPr id="26634" name="Rectangle 16"/>
          <p:cNvSpPr>
            <a:spLocks noChangeArrowheads="1"/>
          </p:cNvSpPr>
          <p:nvPr/>
        </p:nvSpPr>
        <p:spPr bwMode="auto">
          <a:xfrm>
            <a:off x="6816725" y="3863975"/>
            <a:ext cx="666750" cy="1620838"/>
          </a:xfrm>
          <a:prstGeom prst="rect">
            <a:avLst/>
          </a:prstGeom>
          <a:solidFill>
            <a:schemeClr val="hlink"/>
          </a:solidFill>
          <a:ln w="12700">
            <a:solidFill>
              <a:schemeClr val="bg1"/>
            </a:solidFill>
            <a:miter lim="800000"/>
            <a:headEnd/>
            <a:tailEnd/>
          </a:ln>
          <a:effectLst/>
        </p:spPr>
        <p:txBody>
          <a:bodyPr wrap="none" anchor="ctr"/>
          <a:lstStyle/>
          <a:p>
            <a:endParaRPr lang="it-IT" sz="2400"/>
          </a:p>
        </p:txBody>
      </p:sp>
      <p:sp>
        <p:nvSpPr>
          <p:cNvPr id="26635" name="Rectangle 17"/>
          <p:cNvSpPr>
            <a:spLocks noChangeArrowheads="1"/>
          </p:cNvSpPr>
          <p:nvPr/>
        </p:nvSpPr>
        <p:spPr bwMode="auto">
          <a:xfrm>
            <a:off x="8083550" y="4343400"/>
            <a:ext cx="666750" cy="1150938"/>
          </a:xfrm>
          <a:prstGeom prst="rect">
            <a:avLst/>
          </a:prstGeom>
          <a:solidFill>
            <a:schemeClr val="hlink"/>
          </a:solidFill>
          <a:ln w="12700">
            <a:solidFill>
              <a:schemeClr val="bg1"/>
            </a:solidFill>
            <a:miter lim="800000"/>
            <a:headEnd/>
            <a:tailEnd/>
          </a:ln>
          <a:effectLst/>
        </p:spPr>
        <p:txBody>
          <a:bodyPr wrap="none" anchor="ctr"/>
          <a:lstStyle/>
          <a:p>
            <a:endParaRPr lang="it-IT" sz="2400"/>
          </a:p>
        </p:txBody>
      </p:sp>
      <p:sp>
        <p:nvSpPr>
          <p:cNvPr id="26636" name="Text Box 18"/>
          <p:cNvSpPr txBox="1">
            <a:spLocks noChangeArrowheads="1"/>
          </p:cNvSpPr>
          <p:nvPr/>
        </p:nvSpPr>
        <p:spPr bwMode="auto">
          <a:xfrm>
            <a:off x="1300163" y="5465763"/>
            <a:ext cx="1122362" cy="517525"/>
          </a:xfrm>
          <a:prstGeom prst="rect">
            <a:avLst/>
          </a:prstGeom>
          <a:noFill/>
          <a:ln w="12700">
            <a:noFill/>
            <a:miter lim="800000"/>
            <a:headEnd/>
            <a:tailEnd/>
          </a:ln>
          <a:effectLst/>
        </p:spPr>
        <p:txBody>
          <a:bodyPr wrap="none">
            <a:spAutoFit/>
          </a:bodyPr>
          <a:lstStyle/>
          <a:p>
            <a:r>
              <a:rPr lang="it-IT" sz="1400">
                <a:latin typeface="Arial Unicode MS" pitchFamily="34" charset="-128"/>
              </a:rPr>
              <a:t>STARNUTI/</a:t>
            </a:r>
          </a:p>
          <a:p>
            <a:r>
              <a:rPr lang="it-IT" sz="1400">
                <a:latin typeface="Arial Unicode MS" pitchFamily="34" charset="-128"/>
              </a:rPr>
              <a:t>PRURITO</a:t>
            </a:r>
          </a:p>
        </p:txBody>
      </p:sp>
      <p:sp>
        <p:nvSpPr>
          <p:cNvPr id="26637" name="Text Box 19"/>
          <p:cNvSpPr txBox="1">
            <a:spLocks noChangeArrowheads="1"/>
          </p:cNvSpPr>
          <p:nvPr/>
        </p:nvSpPr>
        <p:spPr bwMode="auto">
          <a:xfrm>
            <a:off x="2686050" y="5465763"/>
            <a:ext cx="1123950" cy="730250"/>
          </a:xfrm>
          <a:prstGeom prst="rect">
            <a:avLst/>
          </a:prstGeom>
          <a:noFill/>
          <a:ln w="12700">
            <a:noFill/>
            <a:miter lim="800000"/>
            <a:headEnd/>
            <a:tailEnd/>
          </a:ln>
          <a:effectLst/>
        </p:spPr>
        <p:txBody>
          <a:bodyPr wrap="none">
            <a:spAutoFit/>
          </a:bodyPr>
          <a:lstStyle/>
          <a:p>
            <a:r>
              <a:rPr lang="it-IT" sz="1400">
                <a:latin typeface="Arial Unicode MS" pitchFamily="34" charset="-128"/>
              </a:rPr>
              <a:t>RINORREA</a:t>
            </a:r>
          </a:p>
          <a:p>
            <a:r>
              <a:rPr lang="it-IT" sz="1400">
                <a:latin typeface="Arial Unicode MS" pitchFamily="34" charset="-128"/>
              </a:rPr>
              <a:t>ACQUOSA</a:t>
            </a:r>
          </a:p>
          <a:p>
            <a:endParaRPr lang="it-IT" sz="1400">
              <a:latin typeface="Arial Unicode MS" pitchFamily="34" charset="-128"/>
            </a:endParaRPr>
          </a:p>
        </p:txBody>
      </p:sp>
      <p:sp>
        <p:nvSpPr>
          <p:cNvPr id="26638" name="Text Box 20"/>
          <p:cNvSpPr txBox="1">
            <a:spLocks noChangeArrowheads="1"/>
          </p:cNvSpPr>
          <p:nvPr/>
        </p:nvSpPr>
        <p:spPr bwMode="auto">
          <a:xfrm>
            <a:off x="5414963" y="5465763"/>
            <a:ext cx="1044575" cy="517525"/>
          </a:xfrm>
          <a:prstGeom prst="rect">
            <a:avLst/>
          </a:prstGeom>
          <a:noFill/>
          <a:ln w="12700">
            <a:noFill/>
            <a:miter lim="800000"/>
            <a:headEnd/>
            <a:tailEnd/>
          </a:ln>
          <a:effectLst/>
        </p:spPr>
        <p:txBody>
          <a:bodyPr wrap="none">
            <a:spAutoFit/>
          </a:bodyPr>
          <a:lstStyle/>
          <a:p>
            <a:r>
              <a:rPr lang="it-IT" sz="1400">
                <a:latin typeface="Arial Unicode MS" pitchFamily="34" charset="-128"/>
              </a:rPr>
              <a:t>PRURITO</a:t>
            </a:r>
          </a:p>
          <a:p>
            <a:r>
              <a:rPr lang="it-IT" sz="1400">
                <a:latin typeface="Arial Unicode MS" pitchFamily="34" charset="-128"/>
              </a:rPr>
              <a:t>OCULARE</a:t>
            </a:r>
          </a:p>
        </p:txBody>
      </p:sp>
      <p:sp>
        <p:nvSpPr>
          <p:cNvPr id="26639" name="Text Box 21"/>
          <p:cNvSpPr txBox="1">
            <a:spLocks noChangeArrowheads="1"/>
          </p:cNvSpPr>
          <p:nvPr/>
        </p:nvSpPr>
        <p:spPr bwMode="auto">
          <a:xfrm>
            <a:off x="846138" y="4459288"/>
            <a:ext cx="381000" cy="304800"/>
          </a:xfrm>
          <a:prstGeom prst="rect">
            <a:avLst/>
          </a:prstGeom>
          <a:noFill/>
          <a:ln w="12700">
            <a:noFill/>
            <a:miter lim="800000"/>
            <a:headEnd/>
            <a:tailEnd/>
          </a:ln>
          <a:effectLst/>
        </p:spPr>
        <p:txBody>
          <a:bodyPr wrap="none">
            <a:spAutoFit/>
          </a:bodyPr>
          <a:lstStyle/>
          <a:p>
            <a:r>
              <a:rPr lang="it-IT" sz="1400">
                <a:latin typeface="Arial Unicode MS" pitchFamily="34" charset="-128"/>
              </a:rPr>
              <a:t>20</a:t>
            </a:r>
          </a:p>
        </p:txBody>
      </p:sp>
      <p:sp>
        <p:nvSpPr>
          <p:cNvPr id="26640" name="Text Box 22"/>
          <p:cNvSpPr txBox="1">
            <a:spLocks noChangeArrowheads="1"/>
          </p:cNvSpPr>
          <p:nvPr/>
        </p:nvSpPr>
        <p:spPr bwMode="auto">
          <a:xfrm>
            <a:off x="4100513" y="5465763"/>
            <a:ext cx="865187" cy="517525"/>
          </a:xfrm>
          <a:prstGeom prst="rect">
            <a:avLst/>
          </a:prstGeom>
          <a:noFill/>
          <a:ln w="12700">
            <a:noFill/>
            <a:miter lim="800000"/>
            <a:headEnd/>
            <a:tailEnd/>
          </a:ln>
          <a:effectLst/>
        </p:spPr>
        <p:txBody>
          <a:bodyPr wrap="none">
            <a:spAutoFit/>
          </a:bodyPr>
          <a:lstStyle/>
          <a:p>
            <a:r>
              <a:rPr lang="it-IT" sz="1400">
                <a:latin typeface="Arial Unicode MS" pitchFamily="34" charset="-128"/>
              </a:rPr>
              <a:t>OSTRU-</a:t>
            </a:r>
          </a:p>
          <a:p>
            <a:r>
              <a:rPr lang="it-IT" sz="1400">
                <a:latin typeface="Arial Unicode MS" pitchFamily="34" charset="-128"/>
              </a:rPr>
              <a:t>ZIONE</a:t>
            </a:r>
          </a:p>
        </p:txBody>
      </p:sp>
      <p:sp>
        <p:nvSpPr>
          <p:cNvPr id="26641" name="Text Box 23"/>
          <p:cNvSpPr txBox="1">
            <a:spLocks noChangeArrowheads="1"/>
          </p:cNvSpPr>
          <p:nvPr/>
        </p:nvSpPr>
        <p:spPr bwMode="auto">
          <a:xfrm>
            <a:off x="6762750" y="5465763"/>
            <a:ext cx="1093788" cy="517525"/>
          </a:xfrm>
          <a:prstGeom prst="rect">
            <a:avLst/>
          </a:prstGeom>
          <a:noFill/>
          <a:ln w="12700">
            <a:noFill/>
            <a:miter lim="800000"/>
            <a:headEnd/>
            <a:tailEnd/>
          </a:ln>
          <a:effectLst/>
        </p:spPr>
        <p:txBody>
          <a:bodyPr wrap="none">
            <a:spAutoFit/>
          </a:bodyPr>
          <a:lstStyle/>
          <a:p>
            <a:r>
              <a:rPr lang="it-IT" sz="1400">
                <a:latin typeface="Arial Unicode MS" pitchFamily="34" charset="-128"/>
              </a:rPr>
              <a:t>IRRITAZ.</a:t>
            </a:r>
          </a:p>
          <a:p>
            <a:r>
              <a:rPr lang="it-IT" sz="1400">
                <a:latin typeface="Arial Unicode MS" pitchFamily="34" charset="-128"/>
              </a:rPr>
              <a:t>FARINGEA</a:t>
            </a:r>
          </a:p>
        </p:txBody>
      </p:sp>
      <p:sp>
        <p:nvSpPr>
          <p:cNvPr id="26642" name="Text Box 24"/>
          <p:cNvSpPr txBox="1">
            <a:spLocks noChangeArrowheads="1"/>
          </p:cNvSpPr>
          <p:nvPr/>
        </p:nvSpPr>
        <p:spPr bwMode="auto">
          <a:xfrm>
            <a:off x="7943850" y="5465763"/>
            <a:ext cx="787400" cy="304800"/>
          </a:xfrm>
          <a:prstGeom prst="rect">
            <a:avLst/>
          </a:prstGeom>
          <a:noFill/>
          <a:ln w="12700">
            <a:noFill/>
            <a:miter lim="800000"/>
            <a:headEnd/>
            <a:tailEnd/>
          </a:ln>
          <a:effectLst/>
        </p:spPr>
        <p:txBody>
          <a:bodyPr wrap="none">
            <a:spAutoFit/>
          </a:bodyPr>
          <a:lstStyle/>
          <a:p>
            <a:r>
              <a:rPr lang="it-IT" sz="1400">
                <a:latin typeface="Arial Unicode MS" pitchFamily="34" charset="-128"/>
              </a:rPr>
              <a:t>TOSSE</a:t>
            </a:r>
          </a:p>
        </p:txBody>
      </p:sp>
      <p:sp>
        <p:nvSpPr>
          <p:cNvPr id="26643" name="Line 25"/>
          <p:cNvSpPr>
            <a:spLocks noChangeShapeType="1"/>
          </p:cNvSpPr>
          <p:nvPr/>
        </p:nvSpPr>
        <p:spPr bwMode="auto">
          <a:xfrm flipV="1">
            <a:off x="1247775" y="1270000"/>
            <a:ext cx="0" cy="4192588"/>
          </a:xfrm>
          <a:prstGeom prst="line">
            <a:avLst/>
          </a:prstGeom>
          <a:noFill/>
          <a:ln w="12700">
            <a:solidFill>
              <a:schemeClr val="bg1"/>
            </a:solidFill>
            <a:round/>
            <a:headEnd/>
            <a:tailEnd/>
          </a:ln>
          <a:effectLst/>
        </p:spPr>
        <p:txBody>
          <a:bodyPr/>
          <a:lstStyle/>
          <a:p>
            <a:endParaRPr lang="it-IT"/>
          </a:p>
        </p:txBody>
      </p:sp>
      <p:sp>
        <p:nvSpPr>
          <p:cNvPr id="26644" name="Text Box 26"/>
          <p:cNvSpPr txBox="1">
            <a:spLocks noChangeArrowheads="1"/>
          </p:cNvSpPr>
          <p:nvPr/>
        </p:nvSpPr>
        <p:spPr bwMode="auto">
          <a:xfrm>
            <a:off x="846138" y="3644900"/>
            <a:ext cx="381000" cy="304800"/>
          </a:xfrm>
          <a:prstGeom prst="rect">
            <a:avLst/>
          </a:prstGeom>
          <a:noFill/>
          <a:ln w="12700">
            <a:noFill/>
            <a:miter lim="800000"/>
            <a:headEnd/>
            <a:tailEnd/>
          </a:ln>
          <a:effectLst/>
        </p:spPr>
        <p:txBody>
          <a:bodyPr wrap="none">
            <a:spAutoFit/>
          </a:bodyPr>
          <a:lstStyle/>
          <a:p>
            <a:r>
              <a:rPr lang="it-IT" sz="1400">
                <a:latin typeface="Arial Unicode MS" pitchFamily="34" charset="-128"/>
              </a:rPr>
              <a:t>40</a:t>
            </a:r>
          </a:p>
        </p:txBody>
      </p:sp>
      <p:sp>
        <p:nvSpPr>
          <p:cNvPr id="26645" name="Text Box 27"/>
          <p:cNvSpPr txBox="1">
            <a:spLocks noChangeArrowheads="1"/>
          </p:cNvSpPr>
          <p:nvPr/>
        </p:nvSpPr>
        <p:spPr bwMode="auto">
          <a:xfrm>
            <a:off x="846138" y="2797175"/>
            <a:ext cx="381000" cy="304800"/>
          </a:xfrm>
          <a:prstGeom prst="rect">
            <a:avLst/>
          </a:prstGeom>
          <a:noFill/>
          <a:ln w="12700">
            <a:noFill/>
            <a:miter lim="800000"/>
            <a:headEnd/>
            <a:tailEnd/>
          </a:ln>
          <a:effectLst/>
        </p:spPr>
        <p:txBody>
          <a:bodyPr wrap="none">
            <a:spAutoFit/>
          </a:bodyPr>
          <a:lstStyle/>
          <a:p>
            <a:r>
              <a:rPr lang="it-IT" sz="1400">
                <a:latin typeface="Arial Unicode MS" pitchFamily="34" charset="-128"/>
              </a:rPr>
              <a:t>60</a:t>
            </a:r>
          </a:p>
        </p:txBody>
      </p:sp>
      <p:sp>
        <p:nvSpPr>
          <p:cNvPr id="26646" name="Text Box 28"/>
          <p:cNvSpPr txBox="1">
            <a:spLocks noChangeArrowheads="1"/>
          </p:cNvSpPr>
          <p:nvPr/>
        </p:nvSpPr>
        <p:spPr bwMode="auto">
          <a:xfrm>
            <a:off x="846138" y="1960563"/>
            <a:ext cx="381000" cy="304800"/>
          </a:xfrm>
          <a:prstGeom prst="rect">
            <a:avLst/>
          </a:prstGeom>
          <a:noFill/>
          <a:ln w="12700">
            <a:noFill/>
            <a:miter lim="800000"/>
            <a:headEnd/>
            <a:tailEnd/>
          </a:ln>
          <a:effectLst/>
        </p:spPr>
        <p:txBody>
          <a:bodyPr wrap="none">
            <a:spAutoFit/>
          </a:bodyPr>
          <a:lstStyle/>
          <a:p>
            <a:r>
              <a:rPr lang="it-IT" sz="1400">
                <a:latin typeface="Arial Unicode MS" pitchFamily="34" charset="-128"/>
              </a:rPr>
              <a:t>80</a:t>
            </a:r>
          </a:p>
        </p:txBody>
      </p:sp>
      <p:sp>
        <p:nvSpPr>
          <p:cNvPr id="26647" name="Text Box 29"/>
          <p:cNvSpPr txBox="1">
            <a:spLocks noChangeArrowheads="1"/>
          </p:cNvSpPr>
          <p:nvPr/>
        </p:nvSpPr>
        <p:spPr bwMode="auto">
          <a:xfrm>
            <a:off x="771525" y="1144588"/>
            <a:ext cx="387350" cy="366712"/>
          </a:xfrm>
          <a:prstGeom prst="rect">
            <a:avLst/>
          </a:prstGeom>
          <a:noFill/>
          <a:ln w="12700">
            <a:noFill/>
            <a:miter lim="800000"/>
            <a:headEnd/>
            <a:tailEnd/>
          </a:ln>
          <a:effectLst/>
        </p:spPr>
        <p:txBody>
          <a:bodyPr wrap="none">
            <a:spAutoFit/>
          </a:bodyPr>
          <a:lstStyle/>
          <a:p>
            <a:r>
              <a:rPr lang="it-IT" sz="1800">
                <a:latin typeface="Arial Unicode MS" pitchFamily="34" charset="-128"/>
              </a:rPr>
              <a:t>%</a:t>
            </a:r>
          </a:p>
        </p:txBody>
      </p:sp>
      <p:sp>
        <p:nvSpPr>
          <p:cNvPr id="33" name="Titolo 32"/>
          <p:cNvSpPr>
            <a:spLocks noGrp="1"/>
          </p:cNvSpPr>
          <p:nvPr>
            <p:ph type="title"/>
          </p:nvPr>
        </p:nvSpPr>
        <p:spPr/>
        <p:txBody>
          <a:bodyPr/>
          <a:lstStyle/>
          <a:p>
            <a:r>
              <a:rPr lang="it-IT" smtClean="0"/>
              <a:t>Frequenza di presentazione dei sintomi di rinite allergica al medico di Medicina generale</a:t>
            </a:r>
            <a:br>
              <a:rPr lang="it-IT" smtClean="0"/>
            </a:br>
            <a:endParaRPr lang="it-IT" dirty="0"/>
          </a:p>
        </p:txBody>
      </p:sp>
      <p:sp>
        <p:nvSpPr>
          <p:cNvPr id="31" name="Segnaposto numero diapositiva 30"/>
          <p:cNvSpPr>
            <a:spLocks noGrp="1"/>
          </p:cNvSpPr>
          <p:nvPr>
            <p:ph type="sldNum" sz="quarter" idx="4"/>
          </p:nvPr>
        </p:nvSpPr>
        <p:spPr/>
        <p:txBody>
          <a:bodyPr/>
          <a:lstStyle/>
          <a:p>
            <a:fld id="{727900B2-336A-46FE-9A0B-0A54CDA181B0}" type="slidenum">
              <a:rPr lang="it-IT" smtClean="0"/>
              <a:pPr/>
              <a:t>21</a:t>
            </a:fld>
            <a:endParaRPr lang="it-IT" dirty="0"/>
          </a:p>
        </p:txBody>
      </p:sp>
      <p:sp>
        <p:nvSpPr>
          <p:cNvPr id="32" name="Segnaposto piè di pagina 31"/>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6"/>
          <p:cNvSpPr>
            <a:spLocks noChangeArrowheads="1"/>
          </p:cNvSpPr>
          <p:nvPr/>
        </p:nvSpPr>
        <p:spPr bwMode="auto">
          <a:xfrm>
            <a:off x="730250" y="1062038"/>
            <a:ext cx="8372475" cy="4271962"/>
          </a:xfrm>
          <a:prstGeom prst="rect">
            <a:avLst/>
          </a:prstGeom>
          <a:noFill/>
          <a:ln w="12700">
            <a:noFill/>
            <a:miter lim="800000"/>
            <a:headEnd/>
            <a:tailEnd/>
          </a:ln>
        </p:spPr>
        <p:txBody>
          <a:bodyPr wrap="none" anchor="ctr"/>
          <a:lstStyle/>
          <a:p>
            <a:endParaRPr lang="en-US" sz="2400"/>
          </a:p>
        </p:txBody>
      </p:sp>
      <p:sp>
        <p:nvSpPr>
          <p:cNvPr id="27651" name="Text Box 117"/>
          <p:cNvSpPr txBox="1">
            <a:spLocks noChangeArrowheads="1"/>
          </p:cNvSpPr>
          <p:nvPr/>
        </p:nvSpPr>
        <p:spPr bwMode="auto">
          <a:xfrm>
            <a:off x="688975" y="5351463"/>
            <a:ext cx="8439150" cy="942975"/>
          </a:xfrm>
          <a:prstGeom prst="rect">
            <a:avLst/>
          </a:prstGeom>
          <a:noFill/>
          <a:ln w="12700">
            <a:noFill/>
            <a:miter lim="800000"/>
            <a:headEnd/>
            <a:tailEnd/>
          </a:ln>
        </p:spPr>
        <p:txBody>
          <a:bodyPr>
            <a:spAutoFit/>
          </a:bodyPr>
          <a:lstStyle/>
          <a:p>
            <a:pPr defTabSz="762000"/>
            <a:r>
              <a:rPr lang="it-IT" sz="1400"/>
              <a:t>La presenza di uno o più sintomi della domanda 1 suggerisce una natura non allergica dei sintomi e richiede valutazione specialistica.  Dolore facciale, rinorrea purulenta e iposmia sono spesso associati a rinosinusite, ma non escludono la concomitanza di RA. La rinorrea acquosa con uno o più dei sintomi  della domanda 2  suggerisce fortemente la rinite allergica. </a:t>
            </a:r>
          </a:p>
        </p:txBody>
      </p:sp>
      <p:grpSp>
        <p:nvGrpSpPr>
          <p:cNvPr id="27652" name="Group 237"/>
          <p:cNvGrpSpPr>
            <a:grpSpLocks/>
          </p:cNvGrpSpPr>
          <p:nvPr/>
        </p:nvGrpSpPr>
        <p:grpSpPr bwMode="auto">
          <a:xfrm>
            <a:off x="754063" y="1003300"/>
            <a:ext cx="8326437" cy="4325938"/>
            <a:chOff x="-3" y="-3"/>
            <a:chExt cx="4085" cy="5581"/>
          </a:xfrm>
        </p:grpSpPr>
        <p:grpSp>
          <p:nvGrpSpPr>
            <p:cNvPr id="27656" name="Group 235"/>
            <p:cNvGrpSpPr>
              <a:grpSpLocks/>
            </p:cNvGrpSpPr>
            <p:nvPr/>
          </p:nvGrpSpPr>
          <p:grpSpPr bwMode="auto">
            <a:xfrm>
              <a:off x="0" y="0"/>
              <a:ext cx="4079" cy="5575"/>
              <a:chOff x="0" y="0"/>
              <a:chExt cx="4079" cy="5575"/>
            </a:xfrm>
          </p:grpSpPr>
          <p:grpSp>
            <p:nvGrpSpPr>
              <p:cNvPr id="27658" name="Group 158"/>
              <p:cNvGrpSpPr>
                <a:grpSpLocks/>
              </p:cNvGrpSpPr>
              <p:nvPr/>
            </p:nvGrpSpPr>
            <p:grpSpPr bwMode="auto">
              <a:xfrm>
                <a:off x="0" y="0"/>
                <a:ext cx="3396" cy="403"/>
                <a:chOff x="0" y="0"/>
                <a:chExt cx="3396" cy="403"/>
              </a:xfrm>
            </p:grpSpPr>
            <p:sp>
              <p:nvSpPr>
                <p:cNvPr id="27773" name="Rectangle 118"/>
                <p:cNvSpPr>
                  <a:spLocks noChangeArrowheads="1"/>
                </p:cNvSpPr>
                <p:nvPr/>
              </p:nvSpPr>
              <p:spPr bwMode="auto">
                <a:xfrm>
                  <a:off x="28" y="0"/>
                  <a:ext cx="3340" cy="403"/>
                </a:xfrm>
                <a:prstGeom prst="rect">
                  <a:avLst/>
                </a:prstGeom>
                <a:noFill/>
                <a:ln w="12700">
                  <a:noFill/>
                  <a:miter lim="800000"/>
                  <a:headEnd/>
                  <a:tailEnd/>
                </a:ln>
              </p:spPr>
              <p:txBody>
                <a:bodyPr/>
                <a:lstStyle/>
                <a:p>
                  <a:pPr marL="457200" indent="-457200" defTabSz="762000"/>
                  <a:r>
                    <a:rPr lang="it-IT" sz="1200">
                      <a:latin typeface="Arial" charset="0"/>
                      <a:cs typeface="Arial" charset="0"/>
                    </a:rPr>
                    <a:t>1. E’presente qualcuno dei seguenti sintomi?</a:t>
                  </a:r>
                </a:p>
              </p:txBody>
            </p:sp>
            <p:sp>
              <p:nvSpPr>
                <p:cNvPr id="27774" name="Rectangle 157"/>
                <p:cNvSpPr>
                  <a:spLocks noChangeArrowheads="1"/>
                </p:cNvSpPr>
                <p:nvPr/>
              </p:nvSpPr>
              <p:spPr bwMode="auto">
                <a:xfrm>
                  <a:off x="0" y="0"/>
                  <a:ext cx="3396" cy="403"/>
                </a:xfrm>
                <a:prstGeom prst="rect">
                  <a:avLst/>
                </a:prstGeom>
                <a:noFill/>
                <a:ln w="7">
                  <a:solidFill>
                    <a:srgbClr val="A0A0A0"/>
                  </a:solidFill>
                  <a:miter lim="800000"/>
                  <a:headEnd/>
                  <a:tailEnd/>
                </a:ln>
              </p:spPr>
              <p:txBody>
                <a:bodyPr/>
                <a:lstStyle/>
                <a:p>
                  <a:endParaRPr lang="en-US" sz="2400"/>
                </a:p>
              </p:txBody>
            </p:sp>
          </p:grpSp>
          <p:grpSp>
            <p:nvGrpSpPr>
              <p:cNvPr id="27659" name="Group 160"/>
              <p:cNvGrpSpPr>
                <a:grpSpLocks/>
              </p:cNvGrpSpPr>
              <p:nvPr/>
            </p:nvGrpSpPr>
            <p:grpSpPr bwMode="auto">
              <a:xfrm>
                <a:off x="3396" y="0"/>
                <a:ext cx="344" cy="403"/>
                <a:chOff x="3396" y="0"/>
                <a:chExt cx="344" cy="403"/>
              </a:xfrm>
            </p:grpSpPr>
            <p:sp>
              <p:nvSpPr>
                <p:cNvPr id="27771" name="Rectangle 119"/>
                <p:cNvSpPr>
                  <a:spLocks noChangeArrowheads="1"/>
                </p:cNvSpPr>
                <p:nvPr/>
              </p:nvSpPr>
              <p:spPr bwMode="auto">
                <a:xfrm>
                  <a:off x="3424" y="0"/>
                  <a:ext cx="288" cy="403"/>
                </a:xfrm>
                <a:prstGeom prst="rect">
                  <a:avLst/>
                </a:prstGeom>
                <a:noFill/>
                <a:ln w="12700">
                  <a:noFill/>
                  <a:miter lim="800000"/>
                  <a:headEnd/>
                  <a:tailEnd/>
                </a:ln>
              </p:spPr>
              <p:txBody>
                <a:bodyPr/>
                <a:lstStyle/>
                <a:p>
                  <a:pPr defTabSz="762000"/>
                  <a:r>
                    <a:rPr lang="it-IT" sz="1200" b="0">
                      <a:cs typeface="Times New Roman" pitchFamily="18" charset="0"/>
                    </a:rPr>
                    <a:t> </a:t>
                  </a:r>
                </a:p>
                <a:p>
                  <a:pPr defTabSz="762000" eaLnBrk="0" hangingPunct="0"/>
                  <a:endParaRPr lang="it-IT" sz="2400" b="0"/>
                </a:p>
              </p:txBody>
            </p:sp>
            <p:sp>
              <p:nvSpPr>
                <p:cNvPr id="27772" name="Rectangle 159"/>
                <p:cNvSpPr>
                  <a:spLocks noChangeArrowheads="1"/>
                </p:cNvSpPr>
                <p:nvPr/>
              </p:nvSpPr>
              <p:spPr bwMode="auto">
                <a:xfrm>
                  <a:off x="3396" y="0"/>
                  <a:ext cx="344" cy="403"/>
                </a:xfrm>
                <a:prstGeom prst="rect">
                  <a:avLst/>
                </a:prstGeom>
                <a:noFill/>
                <a:ln w="7">
                  <a:solidFill>
                    <a:srgbClr val="A0A0A0"/>
                  </a:solidFill>
                  <a:miter lim="800000"/>
                  <a:headEnd/>
                  <a:tailEnd/>
                </a:ln>
              </p:spPr>
              <p:txBody>
                <a:bodyPr/>
                <a:lstStyle/>
                <a:p>
                  <a:endParaRPr lang="en-US" sz="2400"/>
                </a:p>
              </p:txBody>
            </p:sp>
          </p:grpSp>
          <p:grpSp>
            <p:nvGrpSpPr>
              <p:cNvPr id="27660" name="Group 162"/>
              <p:cNvGrpSpPr>
                <a:grpSpLocks/>
              </p:cNvGrpSpPr>
              <p:nvPr/>
            </p:nvGrpSpPr>
            <p:grpSpPr bwMode="auto">
              <a:xfrm>
                <a:off x="3740" y="0"/>
                <a:ext cx="339" cy="403"/>
                <a:chOff x="3740" y="0"/>
                <a:chExt cx="339" cy="403"/>
              </a:xfrm>
            </p:grpSpPr>
            <p:sp>
              <p:nvSpPr>
                <p:cNvPr id="27769" name="Rectangle 120"/>
                <p:cNvSpPr>
                  <a:spLocks noChangeArrowheads="1"/>
                </p:cNvSpPr>
                <p:nvPr/>
              </p:nvSpPr>
              <p:spPr bwMode="auto">
                <a:xfrm>
                  <a:off x="3768" y="0"/>
                  <a:ext cx="283" cy="403"/>
                </a:xfrm>
                <a:prstGeom prst="rect">
                  <a:avLst/>
                </a:prstGeom>
                <a:noFill/>
                <a:ln w="12700">
                  <a:noFill/>
                  <a:miter lim="800000"/>
                  <a:headEnd/>
                  <a:tailEnd/>
                </a:ln>
              </p:spPr>
              <p:txBody>
                <a:bodyPr/>
                <a:lstStyle/>
                <a:p>
                  <a:pPr defTabSz="762000"/>
                  <a:r>
                    <a:rPr lang="it-IT" sz="1200" b="0">
                      <a:cs typeface="Times New Roman" pitchFamily="18" charset="0"/>
                    </a:rPr>
                    <a:t> </a:t>
                  </a:r>
                </a:p>
                <a:p>
                  <a:pPr defTabSz="762000" eaLnBrk="0" hangingPunct="0"/>
                  <a:endParaRPr lang="it-IT" sz="2400" b="0"/>
                </a:p>
              </p:txBody>
            </p:sp>
            <p:sp>
              <p:nvSpPr>
                <p:cNvPr id="27770" name="Rectangle 161"/>
                <p:cNvSpPr>
                  <a:spLocks noChangeArrowheads="1"/>
                </p:cNvSpPr>
                <p:nvPr/>
              </p:nvSpPr>
              <p:spPr bwMode="auto">
                <a:xfrm>
                  <a:off x="3740" y="0"/>
                  <a:ext cx="339" cy="403"/>
                </a:xfrm>
                <a:prstGeom prst="rect">
                  <a:avLst/>
                </a:prstGeom>
                <a:noFill/>
                <a:ln w="7">
                  <a:solidFill>
                    <a:srgbClr val="A0A0A0"/>
                  </a:solidFill>
                  <a:miter lim="800000"/>
                  <a:headEnd/>
                  <a:tailEnd/>
                </a:ln>
              </p:spPr>
              <p:txBody>
                <a:bodyPr/>
                <a:lstStyle/>
                <a:p>
                  <a:endParaRPr lang="en-US" sz="2400"/>
                </a:p>
              </p:txBody>
            </p:sp>
          </p:grpSp>
          <p:grpSp>
            <p:nvGrpSpPr>
              <p:cNvPr id="27661" name="Group 164"/>
              <p:cNvGrpSpPr>
                <a:grpSpLocks/>
              </p:cNvGrpSpPr>
              <p:nvPr/>
            </p:nvGrpSpPr>
            <p:grpSpPr bwMode="auto">
              <a:xfrm>
                <a:off x="0" y="403"/>
                <a:ext cx="3396" cy="403"/>
                <a:chOff x="0" y="403"/>
                <a:chExt cx="3396" cy="403"/>
              </a:xfrm>
            </p:grpSpPr>
            <p:sp>
              <p:nvSpPr>
                <p:cNvPr id="27767" name="Rectangle 121"/>
                <p:cNvSpPr>
                  <a:spLocks noChangeArrowheads="1"/>
                </p:cNvSpPr>
                <p:nvPr/>
              </p:nvSpPr>
              <p:spPr bwMode="auto">
                <a:xfrm>
                  <a:off x="28" y="403"/>
                  <a:ext cx="3340" cy="403"/>
                </a:xfrm>
                <a:prstGeom prst="rect">
                  <a:avLst/>
                </a:prstGeom>
                <a:noFill/>
                <a:ln w="12700">
                  <a:noFill/>
                  <a:miter lim="800000"/>
                  <a:headEnd/>
                  <a:tailEnd/>
                </a:ln>
              </p:spPr>
              <p:txBody>
                <a:bodyPr/>
                <a:lstStyle/>
                <a:p>
                  <a:pPr defTabSz="762000"/>
                  <a:r>
                    <a:rPr lang="it-IT" sz="1200" b="0">
                      <a:latin typeface="Arial" charset="0"/>
                      <a:cs typeface="Arial" charset="0"/>
                    </a:rPr>
                    <a:t>Sintomi solo in una narice</a:t>
                  </a:r>
                  <a:endParaRPr lang="it-IT" sz="1200" b="0">
                    <a:cs typeface="Times New Roman" pitchFamily="18" charset="0"/>
                  </a:endParaRPr>
                </a:p>
                <a:p>
                  <a:pPr defTabSz="762000" eaLnBrk="0" hangingPunct="0"/>
                  <a:endParaRPr lang="it-IT" sz="2400" b="0"/>
                </a:p>
              </p:txBody>
            </p:sp>
            <p:sp>
              <p:nvSpPr>
                <p:cNvPr id="27768" name="Rectangle 163"/>
                <p:cNvSpPr>
                  <a:spLocks noChangeArrowheads="1"/>
                </p:cNvSpPr>
                <p:nvPr/>
              </p:nvSpPr>
              <p:spPr bwMode="auto">
                <a:xfrm>
                  <a:off x="0" y="403"/>
                  <a:ext cx="3396" cy="403"/>
                </a:xfrm>
                <a:prstGeom prst="rect">
                  <a:avLst/>
                </a:prstGeom>
                <a:noFill/>
                <a:ln w="7">
                  <a:solidFill>
                    <a:srgbClr val="A0A0A0"/>
                  </a:solidFill>
                  <a:miter lim="800000"/>
                  <a:headEnd/>
                  <a:tailEnd/>
                </a:ln>
              </p:spPr>
              <p:txBody>
                <a:bodyPr/>
                <a:lstStyle/>
                <a:p>
                  <a:endParaRPr lang="en-US" sz="2400"/>
                </a:p>
              </p:txBody>
            </p:sp>
          </p:grpSp>
          <p:grpSp>
            <p:nvGrpSpPr>
              <p:cNvPr id="27662" name="Group 166"/>
              <p:cNvGrpSpPr>
                <a:grpSpLocks/>
              </p:cNvGrpSpPr>
              <p:nvPr/>
            </p:nvGrpSpPr>
            <p:grpSpPr bwMode="auto">
              <a:xfrm>
                <a:off x="3396" y="403"/>
                <a:ext cx="344" cy="403"/>
                <a:chOff x="3396" y="403"/>
                <a:chExt cx="344" cy="403"/>
              </a:xfrm>
            </p:grpSpPr>
            <p:sp>
              <p:nvSpPr>
                <p:cNvPr id="27765" name="Rectangle 122"/>
                <p:cNvSpPr>
                  <a:spLocks noChangeArrowheads="1"/>
                </p:cNvSpPr>
                <p:nvPr/>
              </p:nvSpPr>
              <p:spPr bwMode="auto">
                <a:xfrm>
                  <a:off x="3424" y="403"/>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66" name="Rectangle 165"/>
                <p:cNvSpPr>
                  <a:spLocks noChangeArrowheads="1"/>
                </p:cNvSpPr>
                <p:nvPr/>
              </p:nvSpPr>
              <p:spPr bwMode="auto">
                <a:xfrm>
                  <a:off x="3396" y="403"/>
                  <a:ext cx="344" cy="403"/>
                </a:xfrm>
                <a:prstGeom prst="rect">
                  <a:avLst/>
                </a:prstGeom>
                <a:noFill/>
                <a:ln w="7">
                  <a:solidFill>
                    <a:srgbClr val="A0A0A0"/>
                  </a:solidFill>
                  <a:miter lim="800000"/>
                  <a:headEnd/>
                  <a:tailEnd/>
                </a:ln>
              </p:spPr>
              <p:txBody>
                <a:bodyPr/>
                <a:lstStyle/>
                <a:p>
                  <a:endParaRPr lang="en-US" sz="2400"/>
                </a:p>
              </p:txBody>
            </p:sp>
          </p:grpSp>
          <p:grpSp>
            <p:nvGrpSpPr>
              <p:cNvPr id="27663" name="Group 168"/>
              <p:cNvGrpSpPr>
                <a:grpSpLocks/>
              </p:cNvGrpSpPr>
              <p:nvPr/>
            </p:nvGrpSpPr>
            <p:grpSpPr bwMode="auto">
              <a:xfrm>
                <a:off x="3740" y="403"/>
                <a:ext cx="339" cy="403"/>
                <a:chOff x="3740" y="403"/>
                <a:chExt cx="339" cy="403"/>
              </a:xfrm>
            </p:grpSpPr>
            <p:sp>
              <p:nvSpPr>
                <p:cNvPr id="27763" name="Rectangle 123"/>
                <p:cNvSpPr>
                  <a:spLocks noChangeArrowheads="1"/>
                </p:cNvSpPr>
                <p:nvPr/>
              </p:nvSpPr>
              <p:spPr bwMode="auto">
                <a:xfrm>
                  <a:off x="3768" y="403"/>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64" name="Rectangle 167"/>
                <p:cNvSpPr>
                  <a:spLocks noChangeArrowheads="1"/>
                </p:cNvSpPr>
                <p:nvPr/>
              </p:nvSpPr>
              <p:spPr bwMode="auto">
                <a:xfrm>
                  <a:off x="3740" y="403"/>
                  <a:ext cx="339" cy="403"/>
                </a:xfrm>
                <a:prstGeom prst="rect">
                  <a:avLst/>
                </a:prstGeom>
                <a:noFill/>
                <a:ln w="7">
                  <a:solidFill>
                    <a:srgbClr val="A0A0A0"/>
                  </a:solidFill>
                  <a:miter lim="800000"/>
                  <a:headEnd/>
                  <a:tailEnd/>
                </a:ln>
              </p:spPr>
              <p:txBody>
                <a:bodyPr/>
                <a:lstStyle/>
                <a:p>
                  <a:endParaRPr lang="en-US" sz="2400"/>
                </a:p>
              </p:txBody>
            </p:sp>
          </p:grpSp>
          <p:grpSp>
            <p:nvGrpSpPr>
              <p:cNvPr id="27664" name="Group 170"/>
              <p:cNvGrpSpPr>
                <a:grpSpLocks/>
              </p:cNvGrpSpPr>
              <p:nvPr/>
            </p:nvGrpSpPr>
            <p:grpSpPr bwMode="auto">
              <a:xfrm>
                <a:off x="0" y="806"/>
                <a:ext cx="3396" cy="403"/>
                <a:chOff x="0" y="806"/>
                <a:chExt cx="3396" cy="403"/>
              </a:xfrm>
            </p:grpSpPr>
            <p:sp>
              <p:nvSpPr>
                <p:cNvPr id="27761" name="Rectangle 124"/>
                <p:cNvSpPr>
                  <a:spLocks noChangeArrowheads="1"/>
                </p:cNvSpPr>
                <p:nvPr/>
              </p:nvSpPr>
              <p:spPr bwMode="auto">
                <a:xfrm>
                  <a:off x="28" y="806"/>
                  <a:ext cx="3340" cy="403"/>
                </a:xfrm>
                <a:prstGeom prst="rect">
                  <a:avLst/>
                </a:prstGeom>
                <a:noFill/>
                <a:ln w="12700">
                  <a:noFill/>
                  <a:miter lim="800000"/>
                  <a:headEnd/>
                  <a:tailEnd/>
                </a:ln>
              </p:spPr>
              <p:txBody>
                <a:bodyPr/>
                <a:lstStyle/>
                <a:p>
                  <a:pPr defTabSz="762000"/>
                  <a:r>
                    <a:rPr lang="it-IT" sz="1200" b="0">
                      <a:latin typeface="Arial" charset="0"/>
                      <a:cs typeface="Arial" charset="0"/>
                    </a:rPr>
                    <a:t>Secrezioni dense, di colore giallo o verdastro</a:t>
                  </a:r>
                  <a:endParaRPr lang="it-IT" sz="1200" b="0">
                    <a:cs typeface="Times New Roman" pitchFamily="18" charset="0"/>
                  </a:endParaRPr>
                </a:p>
                <a:p>
                  <a:pPr defTabSz="762000" eaLnBrk="0" hangingPunct="0"/>
                  <a:endParaRPr lang="it-IT" sz="2400" b="0"/>
                </a:p>
              </p:txBody>
            </p:sp>
            <p:sp>
              <p:nvSpPr>
                <p:cNvPr id="27762" name="Rectangle 169"/>
                <p:cNvSpPr>
                  <a:spLocks noChangeArrowheads="1"/>
                </p:cNvSpPr>
                <p:nvPr/>
              </p:nvSpPr>
              <p:spPr bwMode="auto">
                <a:xfrm>
                  <a:off x="0" y="806"/>
                  <a:ext cx="3396" cy="403"/>
                </a:xfrm>
                <a:prstGeom prst="rect">
                  <a:avLst/>
                </a:prstGeom>
                <a:noFill/>
                <a:ln w="7">
                  <a:solidFill>
                    <a:srgbClr val="A0A0A0"/>
                  </a:solidFill>
                  <a:miter lim="800000"/>
                  <a:headEnd/>
                  <a:tailEnd/>
                </a:ln>
              </p:spPr>
              <p:txBody>
                <a:bodyPr/>
                <a:lstStyle/>
                <a:p>
                  <a:endParaRPr lang="en-US" sz="2400"/>
                </a:p>
              </p:txBody>
            </p:sp>
          </p:grpSp>
          <p:grpSp>
            <p:nvGrpSpPr>
              <p:cNvPr id="27665" name="Group 172"/>
              <p:cNvGrpSpPr>
                <a:grpSpLocks/>
              </p:cNvGrpSpPr>
              <p:nvPr/>
            </p:nvGrpSpPr>
            <p:grpSpPr bwMode="auto">
              <a:xfrm>
                <a:off x="3396" y="806"/>
                <a:ext cx="344" cy="403"/>
                <a:chOff x="3396" y="806"/>
                <a:chExt cx="344" cy="403"/>
              </a:xfrm>
            </p:grpSpPr>
            <p:sp>
              <p:nvSpPr>
                <p:cNvPr id="27759" name="Rectangle 125"/>
                <p:cNvSpPr>
                  <a:spLocks noChangeArrowheads="1"/>
                </p:cNvSpPr>
                <p:nvPr/>
              </p:nvSpPr>
              <p:spPr bwMode="auto">
                <a:xfrm>
                  <a:off x="3424" y="806"/>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60" name="Rectangle 171"/>
                <p:cNvSpPr>
                  <a:spLocks noChangeArrowheads="1"/>
                </p:cNvSpPr>
                <p:nvPr/>
              </p:nvSpPr>
              <p:spPr bwMode="auto">
                <a:xfrm>
                  <a:off x="3396" y="806"/>
                  <a:ext cx="344" cy="403"/>
                </a:xfrm>
                <a:prstGeom prst="rect">
                  <a:avLst/>
                </a:prstGeom>
                <a:noFill/>
                <a:ln w="7">
                  <a:solidFill>
                    <a:srgbClr val="A0A0A0"/>
                  </a:solidFill>
                  <a:miter lim="800000"/>
                  <a:headEnd/>
                  <a:tailEnd/>
                </a:ln>
              </p:spPr>
              <p:txBody>
                <a:bodyPr/>
                <a:lstStyle/>
                <a:p>
                  <a:endParaRPr lang="en-US" sz="2400"/>
                </a:p>
              </p:txBody>
            </p:sp>
          </p:grpSp>
          <p:grpSp>
            <p:nvGrpSpPr>
              <p:cNvPr id="27666" name="Group 174"/>
              <p:cNvGrpSpPr>
                <a:grpSpLocks/>
              </p:cNvGrpSpPr>
              <p:nvPr/>
            </p:nvGrpSpPr>
            <p:grpSpPr bwMode="auto">
              <a:xfrm>
                <a:off x="3740" y="806"/>
                <a:ext cx="339" cy="403"/>
                <a:chOff x="3740" y="806"/>
                <a:chExt cx="339" cy="403"/>
              </a:xfrm>
            </p:grpSpPr>
            <p:sp>
              <p:nvSpPr>
                <p:cNvPr id="27757" name="Rectangle 126"/>
                <p:cNvSpPr>
                  <a:spLocks noChangeArrowheads="1"/>
                </p:cNvSpPr>
                <p:nvPr/>
              </p:nvSpPr>
              <p:spPr bwMode="auto">
                <a:xfrm>
                  <a:off x="3768" y="806"/>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58" name="Rectangle 173"/>
                <p:cNvSpPr>
                  <a:spLocks noChangeArrowheads="1"/>
                </p:cNvSpPr>
                <p:nvPr/>
              </p:nvSpPr>
              <p:spPr bwMode="auto">
                <a:xfrm>
                  <a:off x="3740" y="806"/>
                  <a:ext cx="339" cy="403"/>
                </a:xfrm>
                <a:prstGeom prst="rect">
                  <a:avLst/>
                </a:prstGeom>
                <a:noFill/>
                <a:ln w="7">
                  <a:solidFill>
                    <a:srgbClr val="A0A0A0"/>
                  </a:solidFill>
                  <a:miter lim="800000"/>
                  <a:headEnd/>
                  <a:tailEnd/>
                </a:ln>
              </p:spPr>
              <p:txBody>
                <a:bodyPr/>
                <a:lstStyle/>
                <a:p>
                  <a:endParaRPr lang="en-US" sz="2400"/>
                </a:p>
              </p:txBody>
            </p:sp>
          </p:grpSp>
          <p:grpSp>
            <p:nvGrpSpPr>
              <p:cNvPr id="27667" name="Group 176"/>
              <p:cNvGrpSpPr>
                <a:grpSpLocks/>
              </p:cNvGrpSpPr>
              <p:nvPr/>
            </p:nvGrpSpPr>
            <p:grpSpPr bwMode="auto">
              <a:xfrm>
                <a:off x="0" y="1209"/>
                <a:ext cx="3396" cy="403"/>
                <a:chOff x="0" y="1209"/>
                <a:chExt cx="3396" cy="403"/>
              </a:xfrm>
            </p:grpSpPr>
            <p:sp>
              <p:nvSpPr>
                <p:cNvPr id="27755" name="Rectangle 127"/>
                <p:cNvSpPr>
                  <a:spLocks noChangeArrowheads="1"/>
                </p:cNvSpPr>
                <p:nvPr/>
              </p:nvSpPr>
              <p:spPr bwMode="auto">
                <a:xfrm>
                  <a:off x="28" y="1209"/>
                  <a:ext cx="3340" cy="403"/>
                </a:xfrm>
                <a:prstGeom prst="rect">
                  <a:avLst/>
                </a:prstGeom>
                <a:noFill/>
                <a:ln w="12700">
                  <a:noFill/>
                  <a:miter lim="800000"/>
                  <a:headEnd/>
                  <a:tailEnd/>
                </a:ln>
              </p:spPr>
              <p:txBody>
                <a:bodyPr/>
                <a:lstStyle/>
                <a:p>
                  <a:pPr defTabSz="762000"/>
                  <a:r>
                    <a:rPr lang="it-IT" sz="1200" b="0">
                      <a:latin typeface="Arial" charset="0"/>
                      <a:cs typeface="Arial" charset="0"/>
                    </a:rPr>
                    <a:t>Secrezioni che scendono in gola, specialmente con muco denso</a:t>
                  </a:r>
                  <a:endParaRPr lang="it-IT" sz="1200" b="0">
                    <a:cs typeface="Times New Roman" pitchFamily="18" charset="0"/>
                  </a:endParaRPr>
                </a:p>
                <a:p>
                  <a:pPr defTabSz="762000" eaLnBrk="0" hangingPunct="0"/>
                  <a:endParaRPr lang="it-IT" sz="2400" b="0"/>
                </a:p>
              </p:txBody>
            </p:sp>
            <p:sp>
              <p:nvSpPr>
                <p:cNvPr id="27756" name="Rectangle 175"/>
                <p:cNvSpPr>
                  <a:spLocks noChangeArrowheads="1"/>
                </p:cNvSpPr>
                <p:nvPr/>
              </p:nvSpPr>
              <p:spPr bwMode="auto">
                <a:xfrm>
                  <a:off x="0" y="1209"/>
                  <a:ext cx="3396" cy="403"/>
                </a:xfrm>
                <a:prstGeom prst="rect">
                  <a:avLst/>
                </a:prstGeom>
                <a:noFill/>
                <a:ln w="7">
                  <a:solidFill>
                    <a:srgbClr val="A0A0A0"/>
                  </a:solidFill>
                  <a:miter lim="800000"/>
                  <a:headEnd/>
                  <a:tailEnd/>
                </a:ln>
              </p:spPr>
              <p:txBody>
                <a:bodyPr/>
                <a:lstStyle/>
                <a:p>
                  <a:endParaRPr lang="en-US" sz="2400"/>
                </a:p>
              </p:txBody>
            </p:sp>
          </p:grpSp>
          <p:grpSp>
            <p:nvGrpSpPr>
              <p:cNvPr id="27668" name="Group 178"/>
              <p:cNvGrpSpPr>
                <a:grpSpLocks/>
              </p:cNvGrpSpPr>
              <p:nvPr/>
            </p:nvGrpSpPr>
            <p:grpSpPr bwMode="auto">
              <a:xfrm>
                <a:off x="3396" y="1209"/>
                <a:ext cx="344" cy="403"/>
                <a:chOff x="3396" y="1209"/>
                <a:chExt cx="344" cy="403"/>
              </a:xfrm>
            </p:grpSpPr>
            <p:sp>
              <p:nvSpPr>
                <p:cNvPr id="27753" name="Rectangle 128"/>
                <p:cNvSpPr>
                  <a:spLocks noChangeArrowheads="1"/>
                </p:cNvSpPr>
                <p:nvPr/>
              </p:nvSpPr>
              <p:spPr bwMode="auto">
                <a:xfrm>
                  <a:off x="3424" y="1209"/>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54" name="Rectangle 177"/>
                <p:cNvSpPr>
                  <a:spLocks noChangeArrowheads="1"/>
                </p:cNvSpPr>
                <p:nvPr/>
              </p:nvSpPr>
              <p:spPr bwMode="auto">
                <a:xfrm>
                  <a:off x="3396" y="1209"/>
                  <a:ext cx="344" cy="403"/>
                </a:xfrm>
                <a:prstGeom prst="rect">
                  <a:avLst/>
                </a:prstGeom>
                <a:noFill/>
                <a:ln w="7">
                  <a:solidFill>
                    <a:srgbClr val="A0A0A0"/>
                  </a:solidFill>
                  <a:miter lim="800000"/>
                  <a:headEnd/>
                  <a:tailEnd/>
                </a:ln>
              </p:spPr>
              <p:txBody>
                <a:bodyPr/>
                <a:lstStyle/>
                <a:p>
                  <a:endParaRPr lang="en-US" sz="2400"/>
                </a:p>
              </p:txBody>
            </p:sp>
          </p:grpSp>
          <p:grpSp>
            <p:nvGrpSpPr>
              <p:cNvPr id="27669" name="Group 180"/>
              <p:cNvGrpSpPr>
                <a:grpSpLocks/>
              </p:cNvGrpSpPr>
              <p:nvPr/>
            </p:nvGrpSpPr>
            <p:grpSpPr bwMode="auto">
              <a:xfrm>
                <a:off x="3740" y="1209"/>
                <a:ext cx="339" cy="403"/>
                <a:chOff x="3740" y="1209"/>
                <a:chExt cx="339" cy="403"/>
              </a:xfrm>
            </p:grpSpPr>
            <p:sp>
              <p:nvSpPr>
                <p:cNvPr id="27751" name="Rectangle 129"/>
                <p:cNvSpPr>
                  <a:spLocks noChangeArrowheads="1"/>
                </p:cNvSpPr>
                <p:nvPr/>
              </p:nvSpPr>
              <p:spPr bwMode="auto">
                <a:xfrm>
                  <a:off x="3768" y="1209"/>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52" name="Rectangle 179"/>
                <p:cNvSpPr>
                  <a:spLocks noChangeArrowheads="1"/>
                </p:cNvSpPr>
                <p:nvPr/>
              </p:nvSpPr>
              <p:spPr bwMode="auto">
                <a:xfrm>
                  <a:off x="3740" y="1209"/>
                  <a:ext cx="339" cy="403"/>
                </a:xfrm>
                <a:prstGeom prst="rect">
                  <a:avLst/>
                </a:prstGeom>
                <a:noFill/>
                <a:ln w="7">
                  <a:solidFill>
                    <a:srgbClr val="A0A0A0"/>
                  </a:solidFill>
                  <a:miter lim="800000"/>
                  <a:headEnd/>
                  <a:tailEnd/>
                </a:ln>
              </p:spPr>
              <p:txBody>
                <a:bodyPr/>
                <a:lstStyle/>
                <a:p>
                  <a:endParaRPr lang="en-US" sz="2400"/>
                </a:p>
              </p:txBody>
            </p:sp>
          </p:grpSp>
          <p:grpSp>
            <p:nvGrpSpPr>
              <p:cNvPr id="27670" name="Group 182"/>
              <p:cNvGrpSpPr>
                <a:grpSpLocks/>
              </p:cNvGrpSpPr>
              <p:nvPr/>
            </p:nvGrpSpPr>
            <p:grpSpPr bwMode="auto">
              <a:xfrm>
                <a:off x="0" y="1612"/>
                <a:ext cx="3396" cy="403"/>
                <a:chOff x="0" y="1612"/>
                <a:chExt cx="3396" cy="403"/>
              </a:xfrm>
            </p:grpSpPr>
            <p:sp>
              <p:nvSpPr>
                <p:cNvPr id="27749" name="Rectangle 130"/>
                <p:cNvSpPr>
                  <a:spLocks noChangeArrowheads="1"/>
                </p:cNvSpPr>
                <p:nvPr/>
              </p:nvSpPr>
              <p:spPr bwMode="auto">
                <a:xfrm>
                  <a:off x="28" y="1612"/>
                  <a:ext cx="3340" cy="403"/>
                </a:xfrm>
                <a:prstGeom prst="rect">
                  <a:avLst/>
                </a:prstGeom>
                <a:noFill/>
                <a:ln w="12700">
                  <a:noFill/>
                  <a:miter lim="800000"/>
                  <a:headEnd/>
                  <a:tailEnd/>
                </a:ln>
              </p:spPr>
              <p:txBody>
                <a:bodyPr/>
                <a:lstStyle/>
                <a:p>
                  <a:pPr defTabSz="762000"/>
                  <a:r>
                    <a:rPr lang="it-IT" sz="1200" b="0">
                      <a:latin typeface="Arial" charset="0"/>
                      <a:cs typeface="Arial" charset="0"/>
                    </a:rPr>
                    <a:t>Dolore al volto</a:t>
                  </a:r>
                  <a:endParaRPr lang="it-IT" sz="1200" b="0">
                    <a:cs typeface="Times New Roman" pitchFamily="18" charset="0"/>
                  </a:endParaRPr>
                </a:p>
                <a:p>
                  <a:pPr defTabSz="762000" eaLnBrk="0" hangingPunct="0"/>
                  <a:endParaRPr lang="it-IT" sz="2400" b="0"/>
                </a:p>
              </p:txBody>
            </p:sp>
            <p:sp>
              <p:nvSpPr>
                <p:cNvPr id="27750" name="Rectangle 181"/>
                <p:cNvSpPr>
                  <a:spLocks noChangeArrowheads="1"/>
                </p:cNvSpPr>
                <p:nvPr/>
              </p:nvSpPr>
              <p:spPr bwMode="auto">
                <a:xfrm>
                  <a:off x="0" y="1612"/>
                  <a:ext cx="3396" cy="403"/>
                </a:xfrm>
                <a:prstGeom prst="rect">
                  <a:avLst/>
                </a:prstGeom>
                <a:noFill/>
                <a:ln w="7">
                  <a:solidFill>
                    <a:srgbClr val="A0A0A0"/>
                  </a:solidFill>
                  <a:miter lim="800000"/>
                  <a:headEnd/>
                  <a:tailEnd/>
                </a:ln>
              </p:spPr>
              <p:txBody>
                <a:bodyPr/>
                <a:lstStyle/>
                <a:p>
                  <a:endParaRPr lang="en-US" sz="2400"/>
                </a:p>
              </p:txBody>
            </p:sp>
          </p:grpSp>
          <p:grpSp>
            <p:nvGrpSpPr>
              <p:cNvPr id="27671" name="Group 184"/>
              <p:cNvGrpSpPr>
                <a:grpSpLocks/>
              </p:cNvGrpSpPr>
              <p:nvPr/>
            </p:nvGrpSpPr>
            <p:grpSpPr bwMode="auto">
              <a:xfrm>
                <a:off x="3396" y="1612"/>
                <a:ext cx="344" cy="403"/>
                <a:chOff x="3396" y="1612"/>
                <a:chExt cx="344" cy="403"/>
              </a:xfrm>
            </p:grpSpPr>
            <p:sp>
              <p:nvSpPr>
                <p:cNvPr id="27747" name="Rectangle 131"/>
                <p:cNvSpPr>
                  <a:spLocks noChangeArrowheads="1"/>
                </p:cNvSpPr>
                <p:nvPr/>
              </p:nvSpPr>
              <p:spPr bwMode="auto">
                <a:xfrm>
                  <a:off x="3424" y="1612"/>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48" name="Rectangle 183"/>
                <p:cNvSpPr>
                  <a:spLocks noChangeArrowheads="1"/>
                </p:cNvSpPr>
                <p:nvPr/>
              </p:nvSpPr>
              <p:spPr bwMode="auto">
                <a:xfrm>
                  <a:off x="3396" y="1612"/>
                  <a:ext cx="344" cy="403"/>
                </a:xfrm>
                <a:prstGeom prst="rect">
                  <a:avLst/>
                </a:prstGeom>
                <a:noFill/>
                <a:ln w="7">
                  <a:solidFill>
                    <a:srgbClr val="A0A0A0"/>
                  </a:solidFill>
                  <a:miter lim="800000"/>
                  <a:headEnd/>
                  <a:tailEnd/>
                </a:ln>
              </p:spPr>
              <p:txBody>
                <a:bodyPr/>
                <a:lstStyle/>
                <a:p>
                  <a:endParaRPr lang="en-US" sz="2400"/>
                </a:p>
              </p:txBody>
            </p:sp>
          </p:grpSp>
          <p:grpSp>
            <p:nvGrpSpPr>
              <p:cNvPr id="27672" name="Group 186"/>
              <p:cNvGrpSpPr>
                <a:grpSpLocks/>
              </p:cNvGrpSpPr>
              <p:nvPr/>
            </p:nvGrpSpPr>
            <p:grpSpPr bwMode="auto">
              <a:xfrm>
                <a:off x="3740" y="1612"/>
                <a:ext cx="339" cy="403"/>
                <a:chOff x="3740" y="1612"/>
                <a:chExt cx="339" cy="403"/>
              </a:xfrm>
            </p:grpSpPr>
            <p:sp>
              <p:nvSpPr>
                <p:cNvPr id="27745" name="Rectangle 132"/>
                <p:cNvSpPr>
                  <a:spLocks noChangeArrowheads="1"/>
                </p:cNvSpPr>
                <p:nvPr/>
              </p:nvSpPr>
              <p:spPr bwMode="auto">
                <a:xfrm>
                  <a:off x="3768" y="1612"/>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46" name="Rectangle 185"/>
                <p:cNvSpPr>
                  <a:spLocks noChangeArrowheads="1"/>
                </p:cNvSpPr>
                <p:nvPr/>
              </p:nvSpPr>
              <p:spPr bwMode="auto">
                <a:xfrm>
                  <a:off x="3740" y="1612"/>
                  <a:ext cx="339" cy="403"/>
                </a:xfrm>
                <a:prstGeom prst="rect">
                  <a:avLst/>
                </a:prstGeom>
                <a:noFill/>
                <a:ln w="7">
                  <a:solidFill>
                    <a:srgbClr val="A0A0A0"/>
                  </a:solidFill>
                  <a:miter lim="800000"/>
                  <a:headEnd/>
                  <a:tailEnd/>
                </a:ln>
              </p:spPr>
              <p:txBody>
                <a:bodyPr/>
                <a:lstStyle/>
                <a:p>
                  <a:endParaRPr lang="en-US" sz="2400"/>
                </a:p>
              </p:txBody>
            </p:sp>
          </p:grpSp>
          <p:grpSp>
            <p:nvGrpSpPr>
              <p:cNvPr id="27673" name="Group 188"/>
              <p:cNvGrpSpPr>
                <a:grpSpLocks/>
              </p:cNvGrpSpPr>
              <p:nvPr/>
            </p:nvGrpSpPr>
            <p:grpSpPr bwMode="auto">
              <a:xfrm>
                <a:off x="0" y="2015"/>
                <a:ext cx="3396" cy="403"/>
                <a:chOff x="0" y="2015"/>
                <a:chExt cx="3396" cy="403"/>
              </a:xfrm>
            </p:grpSpPr>
            <p:sp>
              <p:nvSpPr>
                <p:cNvPr id="27743" name="Rectangle 133"/>
                <p:cNvSpPr>
                  <a:spLocks noChangeArrowheads="1"/>
                </p:cNvSpPr>
                <p:nvPr/>
              </p:nvSpPr>
              <p:spPr bwMode="auto">
                <a:xfrm>
                  <a:off x="28" y="2015"/>
                  <a:ext cx="3340" cy="403"/>
                </a:xfrm>
                <a:prstGeom prst="rect">
                  <a:avLst/>
                </a:prstGeom>
                <a:noFill/>
                <a:ln w="12700">
                  <a:noFill/>
                  <a:miter lim="800000"/>
                  <a:headEnd/>
                  <a:tailEnd/>
                </a:ln>
              </p:spPr>
              <p:txBody>
                <a:bodyPr/>
                <a:lstStyle/>
                <a:p>
                  <a:pPr defTabSz="762000"/>
                  <a:r>
                    <a:rPr lang="it-IT" sz="1200" b="0">
                      <a:latin typeface="Arial" charset="0"/>
                      <a:cs typeface="Arial" charset="0"/>
                    </a:rPr>
                    <a:t>Sanguinamenti dal naso</a:t>
                  </a:r>
                  <a:endParaRPr lang="it-IT" sz="1200" b="0">
                    <a:cs typeface="Times New Roman" pitchFamily="18" charset="0"/>
                  </a:endParaRPr>
                </a:p>
                <a:p>
                  <a:pPr defTabSz="762000" eaLnBrk="0" hangingPunct="0"/>
                  <a:endParaRPr lang="it-IT" sz="2400" b="0"/>
                </a:p>
              </p:txBody>
            </p:sp>
            <p:sp>
              <p:nvSpPr>
                <p:cNvPr id="27744" name="Rectangle 187"/>
                <p:cNvSpPr>
                  <a:spLocks noChangeArrowheads="1"/>
                </p:cNvSpPr>
                <p:nvPr/>
              </p:nvSpPr>
              <p:spPr bwMode="auto">
                <a:xfrm>
                  <a:off x="0" y="2015"/>
                  <a:ext cx="3396" cy="403"/>
                </a:xfrm>
                <a:prstGeom prst="rect">
                  <a:avLst/>
                </a:prstGeom>
                <a:noFill/>
                <a:ln w="7">
                  <a:solidFill>
                    <a:srgbClr val="A0A0A0"/>
                  </a:solidFill>
                  <a:miter lim="800000"/>
                  <a:headEnd/>
                  <a:tailEnd/>
                </a:ln>
              </p:spPr>
              <p:txBody>
                <a:bodyPr/>
                <a:lstStyle/>
                <a:p>
                  <a:endParaRPr lang="en-US" sz="2400"/>
                </a:p>
              </p:txBody>
            </p:sp>
          </p:grpSp>
          <p:grpSp>
            <p:nvGrpSpPr>
              <p:cNvPr id="27674" name="Group 190"/>
              <p:cNvGrpSpPr>
                <a:grpSpLocks/>
              </p:cNvGrpSpPr>
              <p:nvPr/>
            </p:nvGrpSpPr>
            <p:grpSpPr bwMode="auto">
              <a:xfrm>
                <a:off x="3396" y="2015"/>
                <a:ext cx="344" cy="403"/>
                <a:chOff x="3396" y="2015"/>
                <a:chExt cx="344" cy="403"/>
              </a:xfrm>
            </p:grpSpPr>
            <p:sp>
              <p:nvSpPr>
                <p:cNvPr id="27741" name="Rectangle 134"/>
                <p:cNvSpPr>
                  <a:spLocks noChangeArrowheads="1"/>
                </p:cNvSpPr>
                <p:nvPr/>
              </p:nvSpPr>
              <p:spPr bwMode="auto">
                <a:xfrm>
                  <a:off x="3424" y="2015"/>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42" name="Rectangle 189"/>
                <p:cNvSpPr>
                  <a:spLocks noChangeArrowheads="1"/>
                </p:cNvSpPr>
                <p:nvPr/>
              </p:nvSpPr>
              <p:spPr bwMode="auto">
                <a:xfrm>
                  <a:off x="3396" y="2015"/>
                  <a:ext cx="344" cy="403"/>
                </a:xfrm>
                <a:prstGeom prst="rect">
                  <a:avLst/>
                </a:prstGeom>
                <a:noFill/>
                <a:ln w="7">
                  <a:solidFill>
                    <a:srgbClr val="A0A0A0"/>
                  </a:solidFill>
                  <a:miter lim="800000"/>
                  <a:headEnd/>
                  <a:tailEnd/>
                </a:ln>
              </p:spPr>
              <p:txBody>
                <a:bodyPr/>
                <a:lstStyle/>
                <a:p>
                  <a:endParaRPr lang="en-US" sz="2400"/>
                </a:p>
              </p:txBody>
            </p:sp>
          </p:grpSp>
          <p:grpSp>
            <p:nvGrpSpPr>
              <p:cNvPr id="27675" name="Group 192"/>
              <p:cNvGrpSpPr>
                <a:grpSpLocks/>
              </p:cNvGrpSpPr>
              <p:nvPr/>
            </p:nvGrpSpPr>
            <p:grpSpPr bwMode="auto">
              <a:xfrm>
                <a:off x="3740" y="2015"/>
                <a:ext cx="339" cy="403"/>
                <a:chOff x="3740" y="2015"/>
                <a:chExt cx="339" cy="403"/>
              </a:xfrm>
            </p:grpSpPr>
            <p:sp>
              <p:nvSpPr>
                <p:cNvPr id="27739" name="Rectangle 135"/>
                <p:cNvSpPr>
                  <a:spLocks noChangeArrowheads="1"/>
                </p:cNvSpPr>
                <p:nvPr/>
              </p:nvSpPr>
              <p:spPr bwMode="auto">
                <a:xfrm>
                  <a:off x="3768" y="2015"/>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40" name="Rectangle 191"/>
                <p:cNvSpPr>
                  <a:spLocks noChangeArrowheads="1"/>
                </p:cNvSpPr>
                <p:nvPr/>
              </p:nvSpPr>
              <p:spPr bwMode="auto">
                <a:xfrm>
                  <a:off x="3740" y="2015"/>
                  <a:ext cx="339" cy="403"/>
                </a:xfrm>
                <a:prstGeom prst="rect">
                  <a:avLst/>
                </a:prstGeom>
                <a:noFill/>
                <a:ln w="7">
                  <a:solidFill>
                    <a:srgbClr val="A0A0A0"/>
                  </a:solidFill>
                  <a:miter lim="800000"/>
                  <a:headEnd/>
                  <a:tailEnd/>
                </a:ln>
              </p:spPr>
              <p:txBody>
                <a:bodyPr/>
                <a:lstStyle/>
                <a:p>
                  <a:endParaRPr lang="en-US" sz="2400"/>
                </a:p>
              </p:txBody>
            </p:sp>
          </p:grpSp>
          <p:grpSp>
            <p:nvGrpSpPr>
              <p:cNvPr id="27676" name="Group 194"/>
              <p:cNvGrpSpPr>
                <a:grpSpLocks/>
              </p:cNvGrpSpPr>
              <p:nvPr/>
            </p:nvGrpSpPr>
            <p:grpSpPr bwMode="auto">
              <a:xfrm>
                <a:off x="0" y="2418"/>
                <a:ext cx="3396" cy="403"/>
                <a:chOff x="0" y="2418"/>
                <a:chExt cx="3396" cy="403"/>
              </a:xfrm>
            </p:grpSpPr>
            <p:sp>
              <p:nvSpPr>
                <p:cNvPr id="27737" name="Rectangle 136"/>
                <p:cNvSpPr>
                  <a:spLocks noChangeArrowheads="1"/>
                </p:cNvSpPr>
                <p:nvPr/>
              </p:nvSpPr>
              <p:spPr bwMode="auto">
                <a:xfrm>
                  <a:off x="28" y="2418"/>
                  <a:ext cx="3340" cy="403"/>
                </a:xfrm>
                <a:prstGeom prst="rect">
                  <a:avLst/>
                </a:prstGeom>
                <a:noFill/>
                <a:ln w="12700">
                  <a:noFill/>
                  <a:miter lim="800000"/>
                  <a:headEnd/>
                  <a:tailEnd/>
                </a:ln>
              </p:spPr>
              <p:txBody>
                <a:bodyPr/>
                <a:lstStyle/>
                <a:p>
                  <a:pPr defTabSz="762000"/>
                  <a:r>
                    <a:rPr lang="it-IT" sz="1200" b="0">
                      <a:latin typeface="Arial" charset="0"/>
                      <a:cs typeface="Arial" charset="0"/>
                    </a:rPr>
                    <a:t>Perdita dell’olfatto</a:t>
                  </a:r>
                  <a:endParaRPr lang="it-IT" sz="1200" b="0">
                    <a:cs typeface="Times New Roman" pitchFamily="18" charset="0"/>
                  </a:endParaRPr>
                </a:p>
                <a:p>
                  <a:pPr defTabSz="762000" eaLnBrk="0" hangingPunct="0"/>
                  <a:endParaRPr lang="it-IT" sz="2400" b="0"/>
                </a:p>
              </p:txBody>
            </p:sp>
            <p:sp>
              <p:nvSpPr>
                <p:cNvPr id="27738" name="Rectangle 193"/>
                <p:cNvSpPr>
                  <a:spLocks noChangeArrowheads="1"/>
                </p:cNvSpPr>
                <p:nvPr/>
              </p:nvSpPr>
              <p:spPr bwMode="auto">
                <a:xfrm>
                  <a:off x="0" y="2418"/>
                  <a:ext cx="3396" cy="403"/>
                </a:xfrm>
                <a:prstGeom prst="rect">
                  <a:avLst/>
                </a:prstGeom>
                <a:noFill/>
                <a:ln w="7">
                  <a:solidFill>
                    <a:srgbClr val="A0A0A0"/>
                  </a:solidFill>
                  <a:miter lim="800000"/>
                  <a:headEnd/>
                  <a:tailEnd/>
                </a:ln>
              </p:spPr>
              <p:txBody>
                <a:bodyPr/>
                <a:lstStyle/>
                <a:p>
                  <a:endParaRPr lang="en-US" sz="2400"/>
                </a:p>
              </p:txBody>
            </p:sp>
          </p:grpSp>
          <p:grpSp>
            <p:nvGrpSpPr>
              <p:cNvPr id="27677" name="Group 196"/>
              <p:cNvGrpSpPr>
                <a:grpSpLocks/>
              </p:cNvGrpSpPr>
              <p:nvPr/>
            </p:nvGrpSpPr>
            <p:grpSpPr bwMode="auto">
              <a:xfrm>
                <a:off x="3396" y="2418"/>
                <a:ext cx="344" cy="403"/>
                <a:chOff x="3396" y="2418"/>
                <a:chExt cx="344" cy="403"/>
              </a:xfrm>
            </p:grpSpPr>
            <p:sp>
              <p:nvSpPr>
                <p:cNvPr id="27735" name="Rectangle 137"/>
                <p:cNvSpPr>
                  <a:spLocks noChangeArrowheads="1"/>
                </p:cNvSpPr>
                <p:nvPr/>
              </p:nvSpPr>
              <p:spPr bwMode="auto">
                <a:xfrm>
                  <a:off x="3424" y="2418"/>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36" name="Rectangle 195"/>
                <p:cNvSpPr>
                  <a:spLocks noChangeArrowheads="1"/>
                </p:cNvSpPr>
                <p:nvPr/>
              </p:nvSpPr>
              <p:spPr bwMode="auto">
                <a:xfrm>
                  <a:off x="3396" y="2418"/>
                  <a:ext cx="344" cy="403"/>
                </a:xfrm>
                <a:prstGeom prst="rect">
                  <a:avLst/>
                </a:prstGeom>
                <a:noFill/>
                <a:ln w="7">
                  <a:solidFill>
                    <a:srgbClr val="A0A0A0"/>
                  </a:solidFill>
                  <a:miter lim="800000"/>
                  <a:headEnd/>
                  <a:tailEnd/>
                </a:ln>
              </p:spPr>
              <p:txBody>
                <a:bodyPr/>
                <a:lstStyle/>
                <a:p>
                  <a:endParaRPr lang="en-US" sz="2400"/>
                </a:p>
              </p:txBody>
            </p:sp>
          </p:grpSp>
          <p:grpSp>
            <p:nvGrpSpPr>
              <p:cNvPr id="27678" name="Group 198"/>
              <p:cNvGrpSpPr>
                <a:grpSpLocks/>
              </p:cNvGrpSpPr>
              <p:nvPr/>
            </p:nvGrpSpPr>
            <p:grpSpPr bwMode="auto">
              <a:xfrm>
                <a:off x="3740" y="2418"/>
                <a:ext cx="339" cy="403"/>
                <a:chOff x="3740" y="2418"/>
                <a:chExt cx="339" cy="403"/>
              </a:xfrm>
            </p:grpSpPr>
            <p:sp>
              <p:nvSpPr>
                <p:cNvPr id="27733" name="Rectangle 138"/>
                <p:cNvSpPr>
                  <a:spLocks noChangeArrowheads="1"/>
                </p:cNvSpPr>
                <p:nvPr/>
              </p:nvSpPr>
              <p:spPr bwMode="auto">
                <a:xfrm>
                  <a:off x="3768" y="2418"/>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34" name="Rectangle 197"/>
                <p:cNvSpPr>
                  <a:spLocks noChangeArrowheads="1"/>
                </p:cNvSpPr>
                <p:nvPr/>
              </p:nvSpPr>
              <p:spPr bwMode="auto">
                <a:xfrm>
                  <a:off x="3740" y="2418"/>
                  <a:ext cx="339" cy="403"/>
                </a:xfrm>
                <a:prstGeom prst="rect">
                  <a:avLst/>
                </a:prstGeom>
                <a:noFill/>
                <a:ln w="7">
                  <a:solidFill>
                    <a:srgbClr val="A0A0A0"/>
                  </a:solidFill>
                  <a:miter lim="800000"/>
                  <a:headEnd/>
                  <a:tailEnd/>
                </a:ln>
              </p:spPr>
              <p:txBody>
                <a:bodyPr/>
                <a:lstStyle/>
                <a:p>
                  <a:endParaRPr lang="en-US" sz="2400"/>
                </a:p>
              </p:txBody>
            </p:sp>
          </p:grpSp>
          <p:grpSp>
            <p:nvGrpSpPr>
              <p:cNvPr id="27679" name="Group 200"/>
              <p:cNvGrpSpPr>
                <a:grpSpLocks/>
              </p:cNvGrpSpPr>
              <p:nvPr/>
            </p:nvGrpSpPr>
            <p:grpSpPr bwMode="auto">
              <a:xfrm>
                <a:off x="0" y="2821"/>
                <a:ext cx="3396" cy="633"/>
                <a:chOff x="0" y="2821"/>
                <a:chExt cx="3396" cy="633"/>
              </a:xfrm>
            </p:grpSpPr>
            <p:sp>
              <p:nvSpPr>
                <p:cNvPr id="27731" name="Rectangle 139"/>
                <p:cNvSpPr>
                  <a:spLocks noChangeArrowheads="1"/>
                </p:cNvSpPr>
                <p:nvPr/>
              </p:nvSpPr>
              <p:spPr bwMode="auto">
                <a:xfrm>
                  <a:off x="28" y="2821"/>
                  <a:ext cx="3340" cy="633"/>
                </a:xfrm>
                <a:prstGeom prst="rect">
                  <a:avLst/>
                </a:prstGeom>
                <a:noFill/>
                <a:ln w="12700">
                  <a:noFill/>
                  <a:miter lim="800000"/>
                  <a:headEnd/>
                  <a:tailEnd/>
                </a:ln>
              </p:spPr>
              <p:txBody>
                <a:bodyPr/>
                <a:lstStyle/>
                <a:p>
                  <a:pPr defTabSz="762000"/>
                  <a:r>
                    <a:rPr lang="it-IT" sz="1200">
                      <a:latin typeface="Arial" charset="0"/>
                      <a:cs typeface="Arial" charset="0"/>
                    </a:rPr>
                    <a:t>2 E’ presente qualcuno di seguenti sintomi almeno un ora al giorno, in molti giorni consecutivi (o durante una particolare stagione dell’anno)?</a:t>
                  </a:r>
                  <a:endParaRPr lang="it-IT" sz="1200">
                    <a:cs typeface="Times New Roman" pitchFamily="18" charset="0"/>
                  </a:endParaRPr>
                </a:p>
                <a:p>
                  <a:pPr defTabSz="762000" eaLnBrk="0" hangingPunct="0"/>
                  <a:endParaRPr lang="it-IT" sz="2400" b="0"/>
                </a:p>
              </p:txBody>
            </p:sp>
            <p:sp>
              <p:nvSpPr>
                <p:cNvPr id="27732" name="Rectangle 199"/>
                <p:cNvSpPr>
                  <a:spLocks noChangeArrowheads="1"/>
                </p:cNvSpPr>
                <p:nvPr/>
              </p:nvSpPr>
              <p:spPr bwMode="auto">
                <a:xfrm>
                  <a:off x="0" y="2821"/>
                  <a:ext cx="3396" cy="633"/>
                </a:xfrm>
                <a:prstGeom prst="rect">
                  <a:avLst/>
                </a:prstGeom>
                <a:noFill/>
                <a:ln w="7">
                  <a:solidFill>
                    <a:srgbClr val="A0A0A0"/>
                  </a:solidFill>
                  <a:miter lim="800000"/>
                  <a:headEnd/>
                  <a:tailEnd/>
                </a:ln>
              </p:spPr>
              <p:txBody>
                <a:bodyPr/>
                <a:lstStyle/>
                <a:p>
                  <a:endParaRPr lang="en-US" sz="2400"/>
                </a:p>
              </p:txBody>
            </p:sp>
          </p:grpSp>
          <p:grpSp>
            <p:nvGrpSpPr>
              <p:cNvPr id="27680" name="Group 202"/>
              <p:cNvGrpSpPr>
                <a:grpSpLocks/>
              </p:cNvGrpSpPr>
              <p:nvPr/>
            </p:nvGrpSpPr>
            <p:grpSpPr bwMode="auto">
              <a:xfrm>
                <a:off x="3396" y="2821"/>
                <a:ext cx="344" cy="633"/>
                <a:chOff x="3396" y="2821"/>
                <a:chExt cx="344" cy="633"/>
              </a:xfrm>
            </p:grpSpPr>
            <p:sp>
              <p:nvSpPr>
                <p:cNvPr id="27729" name="Rectangle 140"/>
                <p:cNvSpPr>
                  <a:spLocks noChangeArrowheads="1"/>
                </p:cNvSpPr>
                <p:nvPr/>
              </p:nvSpPr>
              <p:spPr bwMode="auto">
                <a:xfrm>
                  <a:off x="3424" y="2821"/>
                  <a:ext cx="288" cy="633"/>
                </a:xfrm>
                <a:prstGeom prst="rect">
                  <a:avLst/>
                </a:prstGeom>
                <a:noFill/>
                <a:ln w="12700">
                  <a:noFill/>
                  <a:miter lim="800000"/>
                  <a:headEnd/>
                  <a:tailEnd/>
                </a:ln>
              </p:spPr>
              <p:txBody>
                <a:bodyPr/>
                <a:lstStyle/>
                <a:p>
                  <a:pPr defTabSz="762000"/>
                  <a:r>
                    <a:rPr lang="it-IT" sz="1200" b="0">
                      <a:cs typeface="Times New Roman" pitchFamily="18" charset="0"/>
                    </a:rPr>
                    <a:t> </a:t>
                  </a:r>
                </a:p>
                <a:p>
                  <a:pPr defTabSz="762000" eaLnBrk="0" hangingPunct="0"/>
                  <a:endParaRPr lang="it-IT" sz="2400" b="0"/>
                </a:p>
              </p:txBody>
            </p:sp>
            <p:sp>
              <p:nvSpPr>
                <p:cNvPr id="27730" name="Rectangle 201"/>
                <p:cNvSpPr>
                  <a:spLocks noChangeArrowheads="1"/>
                </p:cNvSpPr>
                <p:nvPr/>
              </p:nvSpPr>
              <p:spPr bwMode="auto">
                <a:xfrm>
                  <a:off x="3396" y="2821"/>
                  <a:ext cx="344" cy="633"/>
                </a:xfrm>
                <a:prstGeom prst="rect">
                  <a:avLst/>
                </a:prstGeom>
                <a:noFill/>
                <a:ln w="7">
                  <a:solidFill>
                    <a:srgbClr val="A0A0A0"/>
                  </a:solidFill>
                  <a:miter lim="800000"/>
                  <a:headEnd/>
                  <a:tailEnd/>
                </a:ln>
              </p:spPr>
              <p:txBody>
                <a:bodyPr/>
                <a:lstStyle/>
                <a:p>
                  <a:endParaRPr lang="en-US" sz="2400"/>
                </a:p>
              </p:txBody>
            </p:sp>
          </p:grpSp>
          <p:grpSp>
            <p:nvGrpSpPr>
              <p:cNvPr id="27681" name="Group 204"/>
              <p:cNvGrpSpPr>
                <a:grpSpLocks/>
              </p:cNvGrpSpPr>
              <p:nvPr/>
            </p:nvGrpSpPr>
            <p:grpSpPr bwMode="auto">
              <a:xfrm>
                <a:off x="3740" y="2821"/>
                <a:ext cx="339" cy="633"/>
                <a:chOff x="3740" y="2821"/>
                <a:chExt cx="339" cy="633"/>
              </a:xfrm>
            </p:grpSpPr>
            <p:sp>
              <p:nvSpPr>
                <p:cNvPr id="27727" name="Rectangle 141"/>
                <p:cNvSpPr>
                  <a:spLocks noChangeArrowheads="1"/>
                </p:cNvSpPr>
                <p:nvPr/>
              </p:nvSpPr>
              <p:spPr bwMode="auto">
                <a:xfrm>
                  <a:off x="3768" y="2821"/>
                  <a:ext cx="283" cy="633"/>
                </a:xfrm>
                <a:prstGeom prst="rect">
                  <a:avLst/>
                </a:prstGeom>
                <a:noFill/>
                <a:ln w="12700">
                  <a:noFill/>
                  <a:miter lim="800000"/>
                  <a:headEnd/>
                  <a:tailEnd/>
                </a:ln>
              </p:spPr>
              <p:txBody>
                <a:bodyPr/>
                <a:lstStyle/>
                <a:p>
                  <a:pPr defTabSz="762000"/>
                  <a:r>
                    <a:rPr lang="it-IT" sz="1200" b="0">
                      <a:cs typeface="Times New Roman" pitchFamily="18" charset="0"/>
                    </a:rPr>
                    <a:t> </a:t>
                  </a:r>
                </a:p>
                <a:p>
                  <a:pPr defTabSz="762000" eaLnBrk="0" hangingPunct="0"/>
                  <a:endParaRPr lang="it-IT" sz="2400" b="0"/>
                </a:p>
              </p:txBody>
            </p:sp>
            <p:sp>
              <p:nvSpPr>
                <p:cNvPr id="27728" name="Rectangle 203"/>
                <p:cNvSpPr>
                  <a:spLocks noChangeArrowheads="1"/>
                </p:cNvSpPr>
                <p:nvPr/>
              </p:nvSpPr>
              <p:spPr bwMode="auto">
                <a:xfrm>
                  <a:off x="3740" y="2821"/>
                  <a:ext cx="339" cy="633"/>
                </a:xfrm>
                <a:prstGeom prst="rect">
                  <a:avLst/>
                </a:prstGeom>
                <a:noFill/>
                <a:ln w="7">
                  <a:solidFill>
                    <a:srgbClr val="A0A0A0"/>
                  </a:solidFill>
                  <a:miter lim="800000"/>
                  <a:headEnd/>
                  <a:tailEnd/>
                </a:ln>
              </p:spPr>
              <p:txBody>
                <a:bodyPr/>
                <a:lstStyle/>
                <a:p>
                  <a:endParaRPr lang="en-US" sz="2400"/>
                </a:p>
              </p:txBody>
            </p:sp>
          </p:grpSp>
          <p:grpSp>
            <p:nvGrpSpPr>
              <p:cNvPr id="27682" name="Group 206"/>
              <p:cNvGrpSpPr>
                <a:grpSpLocks/>
              </p:cNvGrpSpPr>
              <p:nvPr/>
            </p:nvGrpSpPr>
            <p:grpSpPr bwMode="auto">
              <a:xfrm>
                <a:off x="0" y="3454"/>
                <a:ext cx="3396" cy="509"/>
                <a:chOff x="0" y="3454"/>
                <a:chExt cx="3396" cy="509"/>
              </a:xfrm>
            </p:grpSpPr>
            <p:sp>
              <p:nvSpPr>
                <p:cNvPr id="27725" name="Rectangle 142"/>
                <p:cNvSpPr>
                  <a:spLocks noChangeArrowheads="1"/>
                </p:cNvSpPr>
                <p:nvPr/>
              </p:nvSpPr>
              <p:spPr bwMode="auto">
                <a:xfrm>
                  <a:off x="28" y="3454"/>
                  <a:ext cx="3340" cy="509"/>
                </a:xfrm>
                <a:prstGeom prst="rect">
                  <a:avLst/>
                </a:prstGeom>
                <a:noFill/>
                <a:ln w="12700">
                  <a:noFill/>
                  <a:miter lim="800000"/>
                  <a:headEnd/>
                  <a:tailEnd/>
                </a:ln>
              </p:spPr>
              <p:txBody>
                <a:bodyPr bIns="0"/>
                <a:lstStyle/>
                <a:p>
                  <a:pPr defTabSz="762000"/>
                  <a:r>
                    <a:rPr lang="it-IT" sz="1200">
                      <a:latin typeface="Arial" charset="0"/>
                      <a:cs typeface="Arial" charset="0"/>
                    </a:rPr>
                    <a:t>Rinorrea acquosa</a:t>
                  </a:r>
                  <a:endParaRPr lang="it-IT" sz="1200" b="0"/>
                </a:p>
              </p:txBody>
            </p:sp>
            <p:sp>
              <p:nvSpPr>
                <p:cNvPr id="27726" name="Rectangle 205"/>
                <p:cNvSpPr>
                  <a:spLocks noChangeArrowheads="1"/>
                </p:cNvSpPr>
                <p:nvPr/>
              </p:nvSpPr>
              <p:spPr bwMode="auto">
                <a:xfrm>
                  <a:off x="0" y="3454"/>
                  <a:ext cx="3396" cy="509"/>
                </a:xfrm>
                <a:prstGeom prst="rect">
                  <a:avLst/>
                </a:prstGeom>
                <a:noFill/>
                <a:ln w="7">
                  <a:solidFill>
                    <a:srgbClr val="A0A0A0"/>
                  </a:solidFill>
                  <a:miter lim="800000"/>
                  <a:headEnd/>
                  <a:tailEnd/>
                </a:ln>
              </p:spPr>
              <p:txBody>
                <a:bodyPr/>
                <a:lstStyle/>
                <a:p>
                  <a:endParaRPr lang="en-US" sz="2400"/>
                </a:p>
              </p:txBody>
            </p:sp>
          </p:grpSp>
          <p:grpSp>
            <p:nvGrpSpPr>
              <p:cNvPr id="27683" name="Group 208"/>
              <p:cNvGrpSpPr>
                <a:grpSpLocks/>
              </p:cNvGrpSpPr>
              <p:nvPr/>
            </p:nvGrpSpPr>
            <p:grpSpPr bwMode="auto">
              <a:xfrm>
                <a:off x="3396" y="3454"/>
                <a:ext cx="344" cy="509"/>
                <a:chOff x="3396" y="3454"/>
                <a:chExt cx="344" cy="509"/>
              </a:xfrm>
            </p:grpSpPr>
            <p:sp>
              <p:nvSpPr>
                <p:cNvPr id="27723" name="Rectangle 143"/>
                <p:cNvSpPr>
                  <a:spLocks noChangeArrowheads="1"/>
                </p:cNvSpPr>
                <p:nvPr/>
              </p:nvSpPr>
              <p:spPr bwMode="auto">
                <a:xfrm>
                  <a:off x="3424" y="3454"/>
                  <a:ext cx="288" cy="509"/>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24" name="Rectangle 207"/>
                <p:cNvSpPr>
                  <a:spLocks noChangeArrowheads="1"/>
                </p:cNvSpPr>
                <p:nvPr/>
              </p:nvSpPr>
              <p:spPr bwMode="auto">
                <a:xfrm>
                  <a:off x="3396" y="3454"/>
                  <a:ext cx="344" cy="509"/>
                </a:xfrm>
                <a:prstGeom prst="rect">
                  <a:avLst/>
                </a:prstGeom>
                <a:noFill/>
                <a:ln w="7">
                  <a:solidFill>
                    <a:srgbClr val="A0A0A0"/>
                  </a:solidFill>
                  <a:miter lim="800000"/>
                  <a:headEnd/>
                  <a:tailEnd/>
                </a:ln>
              </p:spPr>
              <p:txBody>
                <a:bodyPr/>
                <a:lstStyle/>
                <a:p>
                  <a:endParaRPr lang="en-US" sz="2400"/>
                </a:p>
              </p:txBody>
            </p:sp>
          </p:grpSp>
          <p:grpSp>
            <p:nvGrpSpPr>
              <p:cNvPr id="27684" name="Group 210"/>
              <p:cNvGrpSpPr>
                <a:grpSpLocks/>
              </p:cNvGrpSpPr>
              <p:nvPr/>
            </p:nvGrpSpPr>
            <p:grpSpPr bwMode="auto">
              <a:xfrm>
                <a:off x="3740" y="3454"/>
                <a:ext cx="339" cy="509"/>
                <a:chOff x="3740" y="3454"/>
                <a:chExt cx="339" cy="509"/>
              </a:xfrm>
            </p:grpSpPr>
            <p:sp>
              <p:nvSpPr>
                <p:cNvPr id="27721" name="Rectangle 144"/>
                <p:cNvSpPr>
                  <a:spLocks noChangeArrowheads="1"/>
                </p:cNvSpPr>
                <p:nvPr/>
              </p:nvSpPr>
              <p:spPr bwMode="auto">
                <a:xfrm>
                  <a:off x="3768" y="3454"/>
                  <a:ext cx="283" cy="509"/>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22" name="Rectangle 209"/>
                <p:cNvSpPr>
                  <a:spLocks noChangeArrowheads="1"/>
                </p:cNvSpPr>
                <p:nvPr/>
              </p:nvSpPr>
              <p:spPr bwMode="auto">
                <a:xfrm>
                  <a:off x="3740" y="3454"/>
                  <a:ext cx="339" cy="509"/>
                </a:xfrm>
                <a:prstGeom prst="rect">
                  <a:avLst/>
                </a:prstGeom>
                <a:noFill/>
                <a:ln w="7">
                  <a:solidFill>
                    <a:srgbClr val="A0A0A0"/>
                  </a:solidFill>
                  <a:miter lim="800000"/>
                  <a:headEnd/>
                  <a:tailEnd/>
                </a:ln>
              </p:spPr>
              <p:txBody>
                <a:bodyPr/>
                <a:lstStyle/>
                <a:p>
                  <a:endParaRPr lang="en-US" sz="2400"/>
                </a:p>
              </p:txBody>
            </p:sp>
          </p:grpSp>
          <p:grpSp>
            <p:nvGrpSpPr>
              <p:cNvPr id="27685" name="Group 212"/>
              <p:cNvGrpSpPr>
                <a:grpSpLocks/>
              </p:cNvGrpSpPr>
              <p:nvPr/>
            </p:nvGrpSpPr>
            <p:grpSpPr bwMode="auto">
              <a:xfrm>
                <a:off x="0" y="3963"/>
                <a:ext cx="3396" cy="403"/>
                <a:chOff x="0" y="3963"/>
                <a:chExt cx="3396" cy="403"/>
              </a:xfrm>
            </p:grpSpPr>
            <p:sp>
              <p:nvSpPr>
                <p:cNvPr id="27719" name="Rectangle 145"/>
                <p:cNvSpPr>
                  <a:spLocks noChangeArrowheads="1"/>
                </p:cNvSpPr>
                <p:nvPr/>
              </p:nvSpPr>
              <p:spPr bwMode="auto">
                <a:xfrm>
                  <a:off x="28" y="3963"/>
                  <a:ext cx="3340" cy="403"/>
                </a:xfrm>
                <a:prstGeom prst="rect">
                  <a:avLst/>
                </a:prstGeom>
                <a:noFill/>
                <a:ln w="12700">
                  <a:noFill/>
                  <a:miter lim="800000"/>
                  <a:headEnd/>
                  <a:tailEnd/>
                </a:ln>
              </p:spPr>
              <p:txBody>
                <a:bodyPr/>
                <a:lstStyle/>
                <a:p>
                  <a:pPr defTabSz="762000"/>
                  <a:r>
                    <a:rPr lang="it-IT" sz="1200" b="0">
                      <a:latin typeface="Arial" charset="0"/>
                      <a:cs typeface="Arial" charset="0"/>
                    </a:rPr>
                    <a:t>Starnuti, anche a salve</a:t>
                  </a:r>
                  <a:endParaRPr lang="it-IT" sz="1200" b="0">
                    <a:cs typeface="Times New Roman" pitchFamily="18" charset="0"/>
                  </a:endParaRPr>
                </a:p>
                <a:p>
                  <a:pPr defTabSz="762000" eaLnBrk="0" hangingPunct="0"/>
                  <a:endParaRPr lang="it-IT" sz="2400" b="0"/>
                </a:p>
              </p:txBody>
            </p:sp>
            <p:sp>
              <p:nvSpPr>
                <p:cNvPr id="27720" name="Rectangle 211"/>
                <p:cNvSpPr>
                  <a:spLocks noChangeArrowheads="1"/>
                </p:cNvSpPr>
                <p:nvPr/>
              </p:nvSpPr>
              <p:spPr bwMode="auto">
                <a:xfrm>
                  <a:off x="0" y="3963"/>
                  <a:ext cx="3396" cy="403"/>
                </a:xfrm>
                <a:prstGeom prst="rect">
                  <a:avLst/>
                </a:prstGeom>
                <a:noFill/>
                <a:ln w="7">
                  <a:solidFill>
                    <a:srgbClr val="A0A0A0"/>
                  </a:solidFill>
                  <a:miter lim="800000"/>
                  <a:headEnd/>
                  <a:tailEnd/>
                </a:ln>
              </p:spPr>
              <p:txBody>
                <a:bodyPr/>
                <a:lstStyle/>
                <a:p>
                  <a:endParaRPr lang="en-US" sz="2400"/>
                </a:p>
              </p:txBody>
            </p:sp>
          </p:grpSp>
          <p:grpSp>
            <p:nvGrpSpPr>
              <p:cNvPr id="27686" name="Group 214"/>
              <p:cNvGrpSpPr>
                <a:grpSpLocks/>
              </p:cNvGrpSpPr>
              <p:nvPr/>
            </p:nvGrpSpPr>
            <p:grpSpPr bwMode="auto">
              <a:xfrm>
                <a:off x="3396" y="3963"/>
                <a:ext cx="344" cy="403"/>
                <a:chOff x="3396" y="3963"/>
                <a:chExt cx="344" cy="403"/>
              </a:xfrm>
            </p:grpSpPr>
            <p:sp>
              <p:nvSpPr>
                <p:cNvPr id="27717" name="Rectangle 146"/>
                <p:cNvSpPr>
                  <a:spLocks noChangeArrowheads="1"/>
                </p:cNvSpPr>
                <p:nvPr/>
              </p:nvSpPr>
              <p:spPr bwMode="auto">
                <a:xfrm>
                  <a:off x="3424" y="3963"/>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18" name="Rectangle 213"/>
                <p:cNvSpPr>
                  <a:spLocks noChangeArrowheads="1"/>
                </p:cNvSpPr>
                <p:nvPr/>
              </p:nvSpPr>
              <p:spPr bwMode="auto">
                <a:xfrm>
                  <a:off x="3396" y="3963"/>
                  <a:ext cx="344" cy="403"/>
                </a:xfrm>
                <a:prstGeom prst="rect">
                  <a:avLst/>
                </a:prstGeom>
                <a:noFill/>
                <a:ln w="7">
                  <a:solidFill>
                    <a:srgbClr val="A0A0A0"/>
                  </a:solidFill>
                  <a:miter lim="800000"/>
                  <a:headEnd/>
                  <a:tailEnd/>
                </a:ln>
              </p:spPr>
              <p:txBody>
                <a:bodyPr/>
                <a:lstStyle/>
                <a:p>
                  <a:endParaRPr lang="en-US" sz="2400"/>
                </a:p>
              </p:txBody>
            </p:sp>
          </p:grpSp>
          <p:grpSp>
            <p:nvGrpSpPr>
              <p:cNvPr id="27687" name="Group 216"/>
              <p:cNvGrpSpPr>
                <a:grpSpLocks/>
              </p:cNvGrpSpPr>
              <p:nvPr/>
            </p:nvGrpSpPr>
            <p:grpSpPr bwMode="auto">
              <a:xfrm>
                <a:off x="3740" y="3963"/>
                <a:ext cx="339" cy="403"/>
                <a:chOff x="3740" y="3963"/>
                <a:chExt cx="339" cy="403"/>
              </a:xfrm>
            </p:grpSpPr>
            <p:sp>
              <p:nvSpPr>
                <p:cNvPr id="27715" name="Rectangle 147"/>
                <p:cNvSpPr>
                  <a:spLocks noChangeArrowheads="1"/>
                </p:cNvSpPr>
                <p:nvPr/>
              </p:nvSpPr>
              <p:spPr bwMode="auto">
                <a:xfrm>
                  <a:off x="3768" y="3963"/>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16" name="Rectangle 215"/>
                <p:cNvSpPr>
                  <a:spLocks noChangeArrowheads="1"/>
                </p:cNvSpPr>
                <p:nvPr/>
              </p:nvSpPr>
              <p:spPr bwMode="auto">
                <a:xfrm>
                  <a:off x="3740" y="3963"/>
                  <a:ext cx="339" cy="403"/>
                </a:xfrm>
                <a:prstGeom prst="rect">
                  <a:avLst/>
                </a:prstGeom>
                <a:noFill/>
                <a:ln w="7">
                  <a:solidFill>
                    <a:srgbClr val="A0A0A0"/>
                  </a:solidFill>
                  <a:miter lim="800000"/>
                  <a:headEnd/>
                  <a:tailEnd/>
                </a:ln>
              </p:spPr>
              <p:txBody>
                <a:bodyPr/>
                <a:lstStyle/>
                <a:p>
                  <a:endParaRPr lang="en-US" sz="2400"/>
                </a:p>
              </p:txBody>
            </p:sp>
          </p:grpSp>
          <p:grpSp>
            <p:nvGrpSpPr>
              <p:cNvPr id="27688" name="Group 218"/>
              <p:cNvGrpSpPr>
                <a:grpSpLocks/>
              </p:cNvGrpSpPr>
              <p:nvPr/>
            </p:nvGrpSpPr>
            <p:grpSpPr bwMode="auto">
              <a:xfrm>
                <a:off x="0" y="4366"/>
                <a:ext cx="3396" cy="403"/>
                <a:chOff x="0" y="4366"/>
                <a:chExt cx="3396" cy="403"/>
              </a:xfrm>
            </p:grpSpPr>
            <p:sp>
              <p:nvSpPr>
                <p:cNvPr id="27713" name="Rectangle 148"/>
                <p:cNvSpPr>
                  <a:spLocks noChangeArrowheads="1"/>
                </p:cNvSpPr>
                <p:nvPr/>
              </p:nvSpPr>
              <p:spPr bwMode="auto">
                <a:xfrm>
                  <a:off x="28" y="4366"/>
                  <a:ext cx="3340" cy="403"/>
                </a:xfrm>
                <a:prstGeom prst="rect">
                  <a:avLst/>
                </a:prstGeom>
                <a:noFill/>
                <a:ln w="12700">
                  <a:noFill/>
                  <a:miter lim="800000"/>
                  <a:headEnd/>
                  <a:tailEnd/>
                </a:ln>
              </p:spPr>
              <p:txBody>
                <a:bodyPr/>
                <a:lstStyle/>
                <a:p>
                  <a:pPr defTabSz="762000"/>
                  <a:r>
                    <a:rPr lang="it-IT" sz="1200" b="0">
                      <a:latin typeface="Arial" charset="0"/>
                      <a:cs typeface="Arial" charset="0"/>
                    </a:rPr>
                    <a:t>Naso chiuso</a:t>
                  </a:r>
                  <a:endParaRPr lang="it-IT" sz="1200" b="0">
                    <a:cs typeface="Times New Roman" pitchFamily="18" charset="0"/>
                  </a:endParaRPr>
                </a:p>
                <a:p>
                  <a:pPr defTabSz="762000" eaLnBrk="0" hangingPunct="0"/>
                  <a:endParaRPr lang="it-IT" sz="2400" b="0"/>
                </a:p>
              </p:txBody>
            </p:sp>
            <p:sp>
              <p:nvSpPr>
                <p:cNvPr id="27714" name="Rectangle 217"/>
                <p:cNvSpPr>
                  <a:spLocks noChangeArrowheads="1"/>
                </p:cNvSpPr>
                <p:nvPr/>
              </p:nvSpPr>
              <p:spPr bwMode="auto">
                <a:xfrm>
                  <a:off x="0" y="4366"/>
                  <a:ext cx="3396" cy="403"/>
                </a:xfrm>
                <a:prstGeom prst="rect">
                  <a:avLst/>
                </a:prstGeom>
                <a:noFill/>
                <a:ln w="7">
                  <a:solidFill>
                    <a:srgbClr val="A0A0A0"/>
                  </a:solidFill>
                  <a:miter lim="800000"/>
                  <a:headEnd/>
                  <a:tailEnd/>
                </a:ln>
              </p:spPr>
              <p:txBody>
                <a:bodyPr/>
                <a:lstStyle/>
                <a:p>
                  <a:endParaRPr lang="en-US" sz="2400"/>
                </a:p>
              </p:txBody>
            </p:sp>
          </p:grpSp>
          <p:grpSp>
            <p:nvGrpSpPr>
              <p:cNvPr id="27689" name="Group 220"/>
              <p:cNvGrpSpPr>
                <a:grpSpLocks/>
              </p:cNvGrpSpPr>
              <p:nvPr/>
            </p:nvGrpSpPr>
            <p:grpSpPr bwMode="auto">
              <a:xfrm>
                <a:off x="3396" y="4366"/>
                <a:ext cx="344" cy="403"/>
                <a:chOff x="3396" y="4366"/>
                <a:chExt cx="344" cy="403"/>
              </a:xfrm>
            </p:grpSpPr>
            <p:sp>
              <p:nvSpPr>
                <p:cNvPr id="27711" name="Rectangle 149"/>
                <p:cNvSpPr>
                  <a:spLocks noChangeArrowheads="1"/>
                </p:cNvSpPr>
                <p:nvPr/>
              </p:nvSpPr>
              <p:spPr bwMode="auto">
                <a:xfrm>
                  <a:off x="3424" y="4366"/>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12" name="Rectangle 219"/>
                <p:cNvSpPr>
                  <a:spLocks noChangeArrowheads="1"/>
                </p:cNvSpPr>
                <p:nvPr/>
              </p:nvSpPr>
              <p:spPr bwMode="auto">
                <a:xfrm>
                  <a:off x="3396" y="4366"/>
                  <a:ext cx="344" cy="403"/>
                </a:xfrm>
                <a:prstGeom prst="rect">
                  <a:avLst/>
                </a:prstGeom>
                <a:noFill/>
                <a:ln w="7">
                  <a:solidFill>
                    <a:srgbClr val="A0A0A0"/>
                  </a:solidFill>
                  <a:miter lim="800000"/>
                  <a:headEnd/>
                  <a:tailEnd/>
                </a:ln>
              </p:spPr>
              <p:txBody>
                <a:bodyPr/>
                <a:lstStyle/>
                <a:p>
                  <a:endParaRPr lang="en-US" sz="2400"/>
                </a:p>
              </p:txBody>
            </p:sp>
          </p:grpSp>
          <p:grpSp>
            <p:nvGrpSpPr>
              <p:cNvPr id="27690" name="Group 222"/>
              <p:cNvGrpSpPr>
                <a:grpSpLocks/>
              </p:cNvGrpSpPr>
              <p:nvPr/>
            </p:nvGrpSpPr>
            <p:grpSpPr bwMode="auto">
              <a:xfrm>
                <a:off x="3740" y="4366"/>
                <a:ext cx="339" cy="403"/>
                <a:chOff x="3740" y="4366"/>
                <a:chExt cx="339" cy="403"/>
              </a:xfrm>
            </p:grpSpPr>
            <p:sp>
              <p:nvSpPr>
                <p:cNvPr id="27709" name="Rectangle 150"/>
                <p:cNvSpPr>
                  <a:spLocks noChangeArrowheads="1"/>
                </p:cNvSpPr>
                <p:nvPr/>
              </p:nvSpPr>
              <p:spPr bwMode="auto">
                <a:xfrm>
                  <a:off x="3768" y="4366"/>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10" name="Rectangle 221"/>
                <p:cNvSpPr>
                  <a:spLocks noChangeArrowheads="1"/>
                </p:cNvSpPr>
                <p:nvPr/>
              </p:nvSpPr>
              <p:spPr bwMode="auto">
                <a:xfrm>
                  <a:off x="3740" y="4366"/>
                  <a:ext cx="339" cy="403"/>
                </a:xfrm>
                <a:prstGeom prst="rect">
                  <a:avLst/>
                </a:prstGeom>
                <a:noFill/>
                <a:ln w="7">
                  <a:solidFill>
                    <a:srgbClr val="A0A0A0"/>
                  </a:solidFill>
                  <a:miter lim="800000"/>
                  <a:headEnd/>
                  <a:tailEnd/>
                </a:ln>
              </p:spPr>
              <p:txBody>
                <a:bodyPr/>
                <a:lstStyle/>
                <a:p>
                  <a:endParaRPr lang="en-US" sz="2400"/>
                </a:p>
              </p:txBody>
            </p:sp>
          </p:grpSp>
          <p:grpSp>
            <p:nvGrpSpPr>
              <p:cNvPr id="27691" name="Group 224"/>
              <p:cNvGrpSpPr>
                <a:grpSpLocks/>
              </p:cNvGrpSpPr>
              <p:nvPr/>
            </p:nvGrpSpPr>
            <p:grpSpPr bwMode="auto">
              <a:xfrm>
                <a:off x="0" y="4769"/>
                <a:ext cx="3396" cy="403"/>
                <a:chOff x="0" y="4769"/>
                <a:chExt cx="3396" cy="403"/>
              </a:xfrm>
            </p:grpSpPr>
            <p:sp>
              <p:nvSpPr>
                <p:cNvPr id="27707" name="Rectangle 151"/>
                <p:cNvSpPr>
                  <a:spLocks noChangeArrowheads="1"/>
                </p:cNvSpPr>
                <p:nvPr/>
              </p:nvSpPr>
              <p:spPr bwMode="auto">
                <a:xfrm>
                  <a:off x="28" y="4769"/>
                  <a:ext cx="3340" cy="403"/>
                </a:xfrm>
                <a:prstGeom prst="rect">
                  <a:avLst/>
                </a:prstGeom>
                <a:noFill/>
                <a:ln w="12700">
                  <a:noFill/>
                  <a:miter lim="800000"/>
                  <a:headEnd/>
                  <a:tailEnd/>
                </a:ln>
              </p:spPr>
              <p:txBody>
                <a:bodyPr/>
                <a:lstStyle/>
                <a:p>
                  <a:pPr defTabSz="762000"/>
                  <a:r>
                    <a:rPr lang="it-IT" sz="1200" b="0">
                      <a:latin typeface="Arial" charset="0"/>
                      <a:cs typeface="Arial" charset="0"/>
                    </a:rPr>
                    <a:t>Prurito nasale</a:t>
                  </a:r>
                  <a:endParaRPr lang="it-IT" sz="1200" b="0">
                    <a:cs typeface="Times New Roman" pitchFamily="18" charset="0"/>
                  </a:endParaRPr>
                </a:p>
                <a:p>
                  <a:pPr defTabSz="762000" eaLnBrk="0" hangingPunct="0"/>
                  <a:endParaRPr lang="it-IT" sz="2400" b="0"/>
                </a:p>
              </p:txBody>
            </p:sp>
            <p:sp>
              <p:nvSpPr>
                <p:cNvPr id="27708" name="Rectangle 223"/>
                <p:cNvSpPr>
                  <a:spLocks noChangeArrowheads="1"/>
                </p:cNvSpPr>
                <p:nvPr/>
              </p:nvSpPr>
              <p:spPr bwMode="auto">
                <a:xfrm>
                  <a:off x="0" y="4769"/>
                  <a:ext cx="3396" cy="403"/>
                </a:xfrm>
                <a:prstGeom prst="rect">
                  <a:avLst/>
                </a:prstGeom>
                <a:noFill/>
                <a:ln w="7">
                  <a:solidFill>
                    <a:srgbClr val="A0A0A0"/>
                  </a:solidFill>
                  <a:miter lim="800000"/>
                  <a:headEnd/>
                  <a:tailEnd/>
                </a:ln>
              </p:spPr>
              <p:txBody>
                <a:bodyPr/>
                <a:lstStyle/>
                <a:p>
                  <a:endParaRPr lang="en-US" sz="2400"/>
                </a:p>
              </p:txBody>
            </p:sp>
          </p:grpSp>
          <p:grpSp>
            <p:nvGrpSpPr>
              <p:cNvPr id="27692" name="Group 226"/>
              <p:cNvGrpSpPr>
                <a:grpSpLocks/>
              </p:cNvGrpSpPr>
              <p:nvPr/>
            </p:nvGrpSpPr>
            <p:grpSpPr bwMode="auto">
              <a:xfrm>
                <a:off x="3396" y="4769"/>
                <a:ext cx="344" cy="403"/>
                <a:chOff x="3396" y="4769"/>
                <a:chExt cx="344" cy="403"/>
              </a:xfrm>
            </p:grpSpPr>
            <p:sp>
              <p:nvSpPr>
                <p:cNvPr id="27705" name="Rectangle 152"/>
                <p:cNvSpPr>
                  <a:spLocks noChangeArrowheads="1"/>
                </p:cNvSpPr>
                <p:nvPr/>
              </p:nvSpPr>
              <p:spPr bwMode="auto">
                <a:xfrm>
                  <a:off x="3424" y="4769"/>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06" name="Rectangle 225"/>
                <p:cNvSpPr>
                  <a:spLocks noChangeArrowheads="1"/>
                </p:cNvSpPr>
                <p:nvPr/>
              </p:nvSpPr>
              <p:spPr bwMode="auto">
                <a:xfrm>
                  <a:off x="3396" y="4769"/>
                  <a:ext cx="344" cy="403"/>
                </a:xfrm>
                <a:prstGeom prst="rect">
                  <a:avLst/>
                </a:prstGeom>
                <a:noFill/>
                <a:ln w="7">
                  <a:solidFill>
                    <a:srgbClr val="A0A0A0"/>
                  </a:solidFill>
                  <a:miter lim="800000"/>
                  <a:headEnd/>
                  <a:tailEnd/>
                </a:ln>
              </p:spPr>
              <p:txBody>
                <a:bodyPr/>
                <a:lstStyle/>
                <a:p>
                  <a:endParaRPr lang="en-US" sz="2400"/>
                </a:p>
              </p:txBody>
            </p:sp>
          </p:grpSp>
          <p:grpSp>
            <p:nvGrpSpPr>
              <p:cNvPr id="27693" name="Group 228"/>
              <p:cNvGrpSpPr>
                <a:grpSpLocks/>
              </p:cNvGrpSpPr>
              <p:nvPr/>
            </p:nvGrpSpPr>
            <p:grpSpPr bwMode="auto">
              <a:xfrm>
                <a:off x="3740" y="4769"/>
                <a:ext cx="339" cy="403"/>
                <a:chOff x="3740" y="4769"/>
                <a:chExt cx="339" cy="403"/>
              </a:xfrm>
            </p:grpSpPr>
            <p:sp>
              <p:nvSpPr>
                <p:cNvPr id="27703" name="Rectangle 153"/>
                <p:cNvSpPr>
                  <a:spLocks noChangeArrowheads="1"/>
                </p:cNvSpPr>
                <p:nvPr/>
              </p:nvSpPr>
              <p:spPr bwMode="auto">
                <a:xfrm>
                  <a:off x="3768" y="4769"/>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704" name="Rectangle 227"/>
                <p:cNvSpPr>
                  <a:spLocks noChangeArrowheads="1"/>
                </p:cNvSpPr>
                <p:nvPr/>
              </p:nvSpPr>
              <p:spPr bwMode="auto">
                <a:xfrm>
                  <a:off x="3740" y="4769"/>
                  <a:ext cx="339" cy="403"/>
                </a:xfrm>
                <a:prstGeom prst="rect">
                  <a:avLst/>
                </a:prstGeom>
                <a:noFill/>
                <a:ln w="7">
                  <a:solidFill>
                    <a:srgbClr val="A0A0A0"/>
                  </a:solidFill>
                  <a:miter lim="800000"/>
                  <a:headEnd/>
                  <a:tailEnd/>
                </a:ln>
              </p:spPr>
              <p:txBody>
                <a:bodyPr/>
                <a:lstStyle/>
                <a:p>
                  <a:endParaRPr lang="en-US" sz="2400"/>
                </a:p>
              </p:txBody>
            </p:sp>
          </p:grpSp>
          <p:grpSp>
            <p:nvGrpSpPr>
              <p:cNvPr id="27694" name="Group 230"/>
              <p:cNvGrpSpPr>
                <a:grpSpLocks/>
              </p:cNvGrpSpPr>
              <p:nvPr/>
            </p:nvGrpSpPr>
            <p:grpSpPr bwMode="auto">
              <a:xfrm>
                <a:off x="0" y="5172"/>
                <a:ext cx="3396" cy="403"/>
                <a:chOff x="0" y="5172"/>
                <a:chExt cx="3396" cy="403"/>
              </a:xfrm>
            </p:grpSpPr>
            <p:sp>
              <p:nvSpPr>
                <p:cNvPr id="27701" name="Rectangle 154"/>
                <p:cNvSpPr>
                  <a:spLocks noChangeArrowheads="1"/>
                </p:cNvSpPr>
                <p:nvPr/>
              </p:nvSpPr>
              <p:spPr bwMode="auto">
                <a:xfrm>
                  <a:off x="28" y="5172"/>
                  <a:ext cx="3340" cy="403"/>
                </a:xfrm>
                <a:prstGeom prst="rect">
                  <a:avLst/>
                </a:prstGeom>
                <a:noFill/>
                <a:ln w="12700">
                  <a:noFill/>
                  <a:miter lim="800000"/>
                  <a:headEnd/>
                  <a:tailEnd/>
                </a:ln>
              </p:spPr>
              <p:txBody>
                <a:bodyPr/>
                <a:lstStyle/>
                <a:p>
                  <a:pPr defTabSz="762000"/>
                  <a:r>
                    <a:rPr lang="it-IT" sz="1200" b="0">
                      <a:latin typeface="Arial" charset="0"/>
                      <a:cs typeface="Arial" charset="0"/>
                    </a:rPr>
                    <a:t>Congiuntivite (occhi rossi o che prudono)</a:t>
                  </a:r>
                  <a:endParaRPr lang="it-IT" sz="1200" b="0">
                    <a:cs typeface="Times New Roman" pitchFamily="18" charset="0"/>
                  </a:endParaRPr>
                </a:p>
                <a:p>
                  <a:pPr defTabSz="762000" eaLnBrk="0" hangingPunct="0"/>
                  <a:endParaRPr lang="it-IT" sz="2400" b="0"/>
                </a:p>
              </p:txBody>
            </p:sp>
            <p:sp>
              <p:nvSpPr>
                <p:cNvPr id="27702" name="Rectangle 229"/>
                <p:cNvSpPr>
                  <a:spLocks noChangeArrowheads="1"/>
                </p:cNvSpPr>
                <p:nvPr/>
              </p:nvSpPr>
              <p:spPr bwMode="auto">
                <a:xfrm>
                  <a:off x="0" y="5172"/>
                  <a:ext cx="3396" cy="403"/>
                </a:xfrm>
                <a:prstGeom prst="rect">
                  <a:avLst/>
                </a:prstGeom>
                <a:noFill/>
                <a:ln w="7">
                  <a:solidFill>
                    <a:srgbClr val="A0A0A0"/>
                  </a:solidFill>
                  <a:miter lim="800000"/>
                  <a:headEnd/>
                  <a:tailEnd/>
                </a:ln>
              </p:spPr>
              <p:txBody>
                <a:bodyPr/>
                <a:lstStyle/>
                <a:p>
                  <a:endParaRPr lang="en-US" sz="2400"/>
                </a:p>
              </p:txBody>
            </p:sp>
          </p:grpSp>
          <p:grpSp>
            <p:nvGrpSpPr>
              <p:cNvPr id="27695" name="Group 232"/>
              <p:cNvGrpSpPr>
                <a:grpSpLocks/>
              </p:cNvGrpSpPr>
              <p:nvPr/>
            </p:nvGrpSpPr>
            <p:grpSpPr bwMode="auto">
              <a:xfrm>
                <a:off x="3396" y="5172"/>
                <a:ext cx="344" cy="403"/>
                <a:chOff x="3396" y="5172"/>
                <a:chExt cx="344" cy="403"/>
              </a:xfrm>
            </p:grpSpPr>
            <p:sp>
              <p:nvSpPr>
                <p:cNvPr id="27699" name="Rectangle 155"/>
                <p:cNvSpPr>
                  <a:spLocks noChangeArrowheads="1"/>
                </p:cNvSpPr>
                <p:nvPr/>
              </p:nvSpPr>
              <p:spPr bwMode="auto">
                <a:xfrm>
                  <a:off x="3424" y="5172"/>
                  <a:ext cx="288" cy="403"/>
                </a:xfrm>
                <a:prstGeom prst="rect">
                  <a:avLst/>
                </a:prstGeom>
                <a:noFill/>
                <a:ln w="12700">
                  <a:noFill/>
                  <a:miter lim="800000"/>
                  <a:headEnd/>
                  <a:tailEnd/>
                </a:ln>
              </p:spPr>
              <p:txBody>
                <a:bodyPr/>
                <a:lstStyle/>
                <a:p>
                  <a:pPr defTabSz="762000"/>
                  <a:r>
                    <a:rPr lang="it-IT" sz="1200" b="0">
                      <a:latin typeface="Arial" charset="0"/>
                      <a:cs typeface="Arial" charset="0"/>
                    </a:rPr>
                    <a:t>SI</a:t>
                  </a:r>
                  <a:endParaRPr lang="it-IT" sz="1200" b="0">
                    <a:cs typeface="Times New Roman" pitchFamily="18" charset="0"/>
                  </a:endParaRPr>
                </a:p>
                <a:p>
                  <a:pPr defTabSz="762000" eaLnBrk="0" hangingPunct="0"/>
                  <a:endParaRPr lang="it-IT" sz="2400" b="0"/>
                </a:p>
              </p:txBody>
            </p:sp>
            <p:sp>
              <p:nvSpPr>
                <p:cNvPr id="27700" name="Rectangle 231"/>
                <p:cNvSpPr>
                  <a:spLocks noChangeArrowheads="1"/>
                </p:cNvSpPr>
                <p:nvPr/>
              </p:nvSpPr>
              <p:spPr bwMode="auto">
                <a:xfrm>
                  <a:off x="3396" y="5172"/>
                  <a:ext cx="344" cy="403"/>
                </a:xfrm>
                <a:prstGeom prst="rect">
                  <a:avLst/>
                </a:prstGeom>
                <a:noFill/>
                <a:ln w="7">
                  <a:solidFill>
                    <a:srgbClr val="A0A0A0"/>
                  </a:solidFill>
                  <a:miter lim="800000"/>
                  <a:headEnd/>
                  <a:tailEnd/>
                </a:ln>
              </p:spPr>
              <p:txBody>
                <a:bodyPr/>
                <a:lstStyle/>
                <a:p>
                  <a:endParaRPr lang="en-US" sz="2400"/>
                </a:p>
              </p:txBody>
            </p:sp>
          </p:grpSp>
          <p:grpSp>
            <p:nvGrpSpPr>
              <p:cNvPr id="27696" name="Group 234"/>
              <p:cNvGrpSpPr>
                <a:grpSpLocks/>
              </p:cNvGrpSpPr>
              <p:nvPr/>
            </p:nvGrpSpPr>
            <p:grpSpPr bwMode="auto">
              <a:xfrm>
                <a:off x="3740" y="5172"/>
                <a:ext cx="339" cy="403"/>
                <a:chOff x="3740" y="5172"/>
                <a:chExt cx="339" cy="403"/>
              </a:xfrm>
            </p:grpSpPr>
            <p:sp>
              <p:nvSpPr>
                <p:cNvPr id="27697" name="Rectangle 156"/>
                <p:cNvSpPr>
                  <a:spLocks noChangeArrowheads="1"/>
                </p:cNvSpPr>
                <p:nvPr/>
              </p:nvSpPr>
              <p:spPr bwMode="auto">
                <a:xfrm>
                  <a:off x="3768" y="5172"/>
                  <a:ext cx="283" cy="403"/>
                </a:xfrm>
                <a:prstGeom prst="rect">
                  <a:avLst/>
                </a:prstGeom>
                <a:noFill/>
                <a:ln w="12700">
                  <a:noFill/>
                  <a:miter lim="800000"/>
                  <a:headEnd/>
                  <a:tailEnd/>
                </a:ln>
              </p:spPr>
              <p:txBody>
                <a:bodyPr/>
                <a:lstStyle/>
                <a:p>
                  <a:pPr defTabSz="762000"/>
                  <a:r>
                    <a:rPr lang="it-IT" sz="1200" b="0">
                      <a:latin typeface="Arial" charset="0"/>
                      <a:cs typeface="Arial" charset="0"/>
                    </a:rPr>
                    <a:t>NO</a:t>
                  </a:r>
                  <a:endParaRPr lang="it-IT" sz="1200" b="0">
                    <a:cs typeface="Times New Roman" pitchFamily="18" charset="0"/>
                  </a:endParaRPr>
                </a:p>
                <a:p>
                  <a:pPr defTabSz="762000" eaLnBrk="0" hangingPunct="0"/>
                  <a:endParaRPr lang="it-IT" sz="2400" b="0"/>
                </a:p>
              </p:txBody>
            </p:sp>
            <p:sp>
              <p:nvSpPr>
                <p:cNvPr id="27698" name="Rectangle 233"/>
                <p:cNvSpPr>
                  <a:spLocks noChangeArrowheads="1"/>
                </p:cNvSpPr>
                <p:nvPr/>
              </p:nvSpPr>
              <p:spPr bwMode="auto">
                <a:xfrm>
                  <a:off x="3740" y="5172"/>
                  <a:ext cx="339" cy="403"/>
                </a:xfrm>
                <a:prstGeom prst="rect">
                  <a:avLst/>
                </a:prstGeom>
                <a:noFill/>
                <a:ln w="7">
                  <a:solidFill>
                    <a:srgbClr val="A0A0A0"/>
                  </a:solidFill>
                  <a:miter lim="800000"/>
                  <a:headEnd/>
                  <a:tailEnd/>
                </a:ln>
              </p:spPr>
              <p:txBody>
                <a:bodyPr/>
                <a:lstStyle/>
                <a:p>
                  <a:endParaRPr lang="en-US" sz="2400"/>
                </a:p>
              </p:txBody>
            </p:sp>
          </p:grpSp>
        </p:grpSp>
        <p:sp>
          <p:nvSpPr>
            <p:cNvPr id="27657" name="Rectangle 236"/>
            <p:cNvSpPr>
              <a:spLocks noChangeArrowheads="1"/>
            </p:cNvSpPr>
            <p:nvPr/>
          </p:nvSpPr>
          <p:spPr bwMode="auto">
            <a:xfrm>
              <a:off x="-3" y="-3"/>
              <a:ext cx="4085" cy="5581"/>
            </a:xfrm>
            <a:prstGeom prst="rect">
              <a:avLst/>
            </a:prstGeom>
            <a:noFill/>
            <a:ln w="9525">
              <a:solidFill>
                <a:srgbClr val="A0A0A0"/>
              </a:solidFill>
              <a:miter lim="800000"/>
              <a:headEnd/>
              <a:tailEnd/>
            </a:ln>
          </p:spPr>
          <p:txBody>
            <a:bodyPr/>
            <a:lstStyle/>
            <a:p>
              <a:endParaRPr lang="it-IT" sz="2400"/>
            </a:p>
            <a:p>
              <a:endParaRPr lang="it-IT" sz="2400"/>
            </a:p>
          </p:txBody>
        </p:sp>
      </p:grpSp>
      <p:sp>
        <p:nvSpPr>
          <p:cNvPr id="27653" name="Text Box 124"/>
          <p:cNvSpPr txBox="1">
            <a:spLocks noChangeArrowheads="1"/>
          </p:cNvSpPr>
          <p:nvPr/>
        </p:nvSpPr>
        <p:spPr bwMode="auto">
          <a:xfrm>
            <a:off x="4335463" y="6251800"/>
            <a:ext cx="4445000" cy="366712"/>
          </a:xfrm>
          <a:prstGeom prst="rect">
            <a:avLst/>
          </a:prstGeom>
          <a:noFill/>
          <a:ln w="12700">
            <a:noFill/>
            <a:miter lim="800000"/>
            <a:headEnd/>
            <a:tailEnd/>
          </a:ln>
          <a:effectLst/>
        </p:spPr>
        <p:txBody>
          <a:bodyPr wrap="none">
            <a:spAutoFit/>
          </a:bodyPr>
          <a:lstStyle/>
          <a:p>
            <a:r>
              <a:rPr lang="it-IT" sz="1800" i="1" dirty="0"/>
              <a:t>AR </a:t>
            </a:r>
            <a:r>
              <a:rPr lang="it-IT" sz="1800" i="1" dirty="0" err="1"/>
              <a:t>Reference</a:t>
            </a:r>
            <a:r>
              <a:rPr lang="it-IT" sz="1800" i="1" dirty="0"/>
              <a:t> Guide. </a:t>
            </a:r>
            <a:r>
              <a:rPr lang="it-IT" sz="1800" i="1" dirty="0" err="1"/>
              <a:t>Bousquet</a:t>
            </a:r>
            <a:r>
              <a:rPr lang="it-IT" sz="1800" i="1" dirty="0"/>
              <a:t>, </a:t>
            </a:r>
            <a:r>
              <a:rPr lang="it-IT" sz="1800" i="1" dirty="0" err="1"/>
              <a:t>Allergy</a:t>
            </a:r>
            <a:r>
              <a:rPr lang="it-IT" sz="1800" i="1" dirty="0"/>
              <a:t> 2008</a:t>
            </a:r>
          </a:p>
        </p:txBody>
      </p:sp>
      <p:sp>
        <p:nvSpPr>
          <p:cNvPr id="27655" name="Rectangle 127"/>
          <p:cNvSpPr>
            <a:spLocks noChangeArrowheads="1"/>
          </p:cNvSpPr>
          <p:nvPr/>
        </p:nvSpPr>
        <p:spPr bwMode="auto">
          <a:xfrm>
            <a:off x="820738" y="692150"/>
            <a:ext cx="2647950" cy="274638"/>
          </a:xfrm>
          <a:prstGeom prst="rect">
            <a:avLst/>
          </a:prstGeom>
          <a:noFill/>
          <a:ln w="9525">
            <a:noFill/>
            <a:miter lim="800000"/>
            <a:headEnd/>
            <a:tailEnd/>
          </a:ln>
          <a:effectLst/>
        </p:spPr>
        <p:txBody>
          <a:bodyPr wrap="none">
            <a:spAutoFit/>
          </a:bodyPr>
          <a:lstStyle/>
          <a:p>
            <a:r>
              <a:rPr lang="it-IT" sz="1200" dirty="0">
                <a:latin typeface="Arial" charset="0"/>
                <a:cs typeface="Arial" charset="0"/>
              </a:rPr>
              <a:t>0. E’presente familiarità allergica?</a:t>
            </a:r>
          </a:p>
        </p:txBody>
      </p:sp>
      <p:sp>
        <p:nvSpPr>
          <p:cNvPr id="129" name="Titolo 128"/>
          <p:cNvSpPr>
            <a:spLocks noGrp="1"/>
          </p:cNvSpPr>
          <p:nvPr>
            <p:ph type="title"/>
          </p:nvPr>
        </p:nvSpPr>
        <p:spPr/>
        <p:txBody>
          <a:bodyPr/>
          <a:lstStyle/>
          <a:p>
            <a:r>
              <a:rPr lang="it-IT" smtClean="0"/>
              <a:t>COME INDIRIZZARE L’ANAMNESI</a:t>
            </a:r>
            <a:br>
              <a:rPr lang="it-IT" smtClean="0"/>
            </a:br>
            <a:endParaRPr lang="it-IT" dirty="0"/>
          </a:p>
        </p:txBody>
      </p:sp>
      <p:sp>
        <p:nvSpPr>
          <p:cNvPr id="127" name="Segnaposto numero diapositiva 126"/>
          <p:cNvSpPr>
            <a:spLocks noGrp="1"/>
          </p:cNvSpPr>
          <p:nvPr>
            <p:ph type="sldNum" sz="quarter" idx="4"/>
          </p:nvPr>
        </p:nvSpPr>
        <p:spPr/>
        <p:txBody>
          <a:bodyPr/>
          <a:lstStyle/>
          <a:p>
            <a:fld id="{727900B2-336A-46FE-9A0B-0A54CDA181B0}" type="slidenum">
              <a:rPr lang="it-IT" smtClean="0"/>
              <a:pPr/>
              <a:t>22</a:t>
            </a:fld>
            <a:endParaRPr lang="it-IT" dirty="0"/>
          </a:p>
        </p:txBody>
      </p:sp>
      <p:sp>
        <p:nvSpPr>
          <p:cNvPr id="128" name="Segnaposto piè di pagina 12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l="3346" t="2551" r="3346" b="7394"/>
          <a:stretch>
            <a:fillRect/>
          </a:stretch>
        </p:blipFill>
        <p:spPr bwMode="auto">
          <a:xfrm>
            <a:off x="71438" y="106363"/>
            <a:ext cx="8964612" cy="6723062"/>
          </a:xfrm>
          <a:prstGeom prst="rect">
            <a:avLst/>
          </a:prstGeom>
          <a:noFill/>
          <a:ln w="9525">
            <a:noFill/>
            <a:miter lim="800000"/>
            <a:headEnd/>
            <a:tailEnd/>
          </a:ln>
          <a:effectLst/>
        </p:spPr>
      </p:pic>
      <p:sp>
        <p:nvSpPr>
          <p:cNvPr id="28675" name="Line 3"/>
          <p:cNvSpPr>
            <a:spLocks noChangeShapeType="1"/>
          </p:cNvSpPr>
          <p:nvPr/>
        </p:nvSpPr>
        <p:spPr bwMode="auto">
          <a:xfrm flipH="1">
            <a:off x="5003800" y="4724400"/>
            <a:ext cx="863600" cy="792163"/>
          </a:xfrm>
          <a:prstGeom prst="line">
            <a:avLst/>
          </a:prstGeom>
          <a:noFill/>
          <a:ln w="12700">
            <a:solidFill>
              <a:schemeClr val="bg2"/>
            </a:solidFill>
            <a:round/>
            <a:headEnd/>
            <a:tailEnd type="triangle" w="med" len="med"/>
          </a:ln>
          <a:effectLst/>
        </p:spPr>
        <p:txBody>
          <a:bodyPr/>
          <a:lstStyle/>
          <a:p>
            <a:endParaRPr lang="it-IT"/>
          </a:p>
        </p:txBody>
      </p:sp>
      <p:sp>
        <p:nvSpPr>
          <p:cNvPr id="4" name="Segnaposto numero diapositiva 3"/>
          <p:cNvSpPr>
            <a:spLocks noGrp="1"/>
          </p:cNvSpPr>
          <p:nvPr>
            <p:ph type="sldNum" sz="quarter" idx="4"/>
          </p:nvPr>
        </p:nvSpPr>
        <p:spPr/>
        <p:txBody>
          <a:bodyPr/>
          <a:lstStyle/>
          <a:p>
            <a:fld id="{727900B2-336A-46FE-9A0B-0A54CDA181B0}" type="slidenum">
              <a:rPr lang="it-IT" smtClean="0"/>
              <a:pPr/>
              <a:t>23</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889000" y="1911350"/>
            <a:ext cx="3327400" cy="4787900"/>
          </a:xfrm>
          <a:prstGeom prst="rect">
            <a:avLst/>
          </a:prstGeom>
          <a:noFill/>
          <a:ln w="12700">
            <a:noFill/>
            <a:miter lim="800000"/>
            <a:headEnd/>
            <a:tailEnd/>
          </a:ln>
        </p:spPr>
        <p:txBody>
          <a:bodyPr wrap="none">
            <a:spAutoFit/>
          </a:bodyPr>
          <a:lstStyle/>
          <a:p>
            <a:pPr defTabSz="762000"/>
            <a:r>
              <a:rPr lang="it-IT" sz="2000" dirty="0" err="1">
                <a:solidFill>
                  <a:srgbClr val="C00000"/>
                </a:solidFill>
                <a:latin typeface="Arial Unicode MS" pitchFamily="34" charset="-128"/>
              </a:rPr>
              <a:t>Skin</a:t>
            </a:r>
            <a:r>
              <a:rPr lang="it-IT" sz="2000" dirty="0">
                <a:solidFill>
                  <a:srgbClr val="C00000"/>
                </a:solidFill>
                <a:latin typeface="Arial Unicode MS" pitchFamily="34" charset="-128"/>
              </a:rPr>
              <a:t> test e/o </a:t>
            </a:r>
            <a:r>
              <a:rPr lang="it-IT" sz="2000" dirty="0" err="1">
                <a:solidFill>
                  <a:srgbClr val="C00000"/>
                </a:solidFill>
                <a:latin typeface="Arial Unicode MS" pitchFamily="34" charset="-128"/>
              </a:rPr>
              <a:t>IgE</a:t>
            </a:r>
            <a:r>
              <a:rPr lang="it-IT" sz="2000" dirty="0">
                <a:solidFill>
                  <a:srgbClr val="C00000"/>
                </a:solidFill>
                <a:latin typeface="Arial Unicode MS" pitchFamily="34" charset="-128"/>
              </a:rPr>
              <a:t> </a:t>
            </a:r>
            <a:r>
              <a:rPr lang="it-IT" sz="2000" dirty="0" err="1">
                <a:solidFill>
                  <a:srgbClr val="C00000"/>
                </a:solidFill>
                <a:latin typeface="Arial Unicode MS" pitchFamily="34" charset="-128"/>
              </a:rPr>
              <a:t>sieriche</a:t>
            </a:r>
            <a:r>
              <a:rPr lang="it-IT" sz="2000" dirty="0">
                <a:solidFill>
                  <a:srgbClr val="C00000"/>
                </a:solidFill>
                <a:latin typeface="Arial Unicode MS" pitchFamily="34" charset="-128"/>
              </a:rPr>
              <a:t> (*)</a:t>
            </a:r>
          </a:p>
          <a:p>
            <a:pPr defTabSz="762000"/>
            <a:endParaRPr lang="it-IT" sz="2000" dirty="0">
              <a:solidFill>
                <a:srgbClr val="FF0000"/>
              </a:solidFill>
              <a:latin typeface="Arial Unicode MS" pitchFamily="34" charset="-128"/>
            </a:endParaRPr>
          </a:p>
          <a:p>
            <a:pPr defTabSz="762000"/>
            <a:r>
              <a:rPr lang="it-IT" sz="2000" dirty="0">
                <a:latin typeface="Arial Unicode MS" pitchFamily="34" charset="-128"/>
              </a:rPr>
              <a:t>Challenge nasale specifico</a:t>
            </a:r>
          </a:p>
          <a:p>
            <a:pPr defTabSz="762000"/>
            <a:r>
              <a:rPr lang="it-IT" sz="2000" dirty="0">
                <a:latin typeface="Arial Unicode MS" pitchFamily="34" charset="-128"/>
              </a:rPr>
              <a:t>Ricerca </a:t>
            </a:r>
            <a:r>
              <a:rPr lang="it-IT" sz="2000" dirty="0" err="1">
                <a:latin typeface="Arial Unicode MS" pitchFamily="34" charset="-128"/>
              </a:rPr>
              <a:t>IgE</a:t>
            </a:r>
            <a:r>
              <a:rPr lang="it-IT" sz="2000" dirty="0">
                <a:latin typeface="Arial Unicode MS" pitchFamily="34" charset="-128"/>
              </a:rPr>
              <a:t> nasali</a:t>
            </a:r>
          </a:p>
          <a:p>
            <a:pPr defTabSz="762000"/>
            <a:r>
              <a:rPr lang="it-IT" sz="2000" dirty="0">
                <a:latin typeface="Arial Unicode MS" pitchFamily="34" charset="-128"/>
              </a:rPr>
              <a:t>Diagnostica molecolare</a:t>
            </a:r>
          </a:p>
          <a:p>
            <a:pPr defTabSz="762000"/>
            <a:r>
              <a:rPr lang="it-IT" sz="2000" dirty="0">
                <a:latin typeface="Arial Unicode MS" pitchFamily="34" charset="-128"/>
              </a:rPr>
              <a:t>Test attivazione basofili</a:t>
            </a:r>
          </a:p>
          <a:p>
            <a:pPr defTabSz="762000"/>
            <a:endParaRPr lang="it-IT" sz="2000" dirty="0">
              <a:latin typeface="Arial Unicode MS" pitchFamily="34" charset="-128"/>
            </a:endParaRPr>
          </a:p>
          <a:p>
            <a:pPr defTabSz="762000"/>
            <a:endParaRPr lang="it-IT" sz="2000" dirty="0">
              <a:latin typeface="Arial Unicode MS" pitchFamily="34" charset="-128"/>
            </a:endParaRPr>
          </a:p>
          <a:p>
            <a:pPr defTabSz="762000"/>
            <a:endParaRPr lang="it-IT" sz="2000" dirty="0">
              <a:latin typeface="Arial Unicode MS" pitchFamily="34" charset="-128"/>
            </a:endParaRPr>
          </a:p>
          <a:p>
            <a:pPr defTabSz="762000"/>
            <a:endParaRPr lang="it-IT" sz="2000" dirty="0">
              <a:latin typeface="Arial Unicode MS" pitchFamily="34" charset="-128"/>
            </a:endParaRPr>
          </a:p>
          <a:p>
            <a:pPr defTabSz="762000"/>
            <a:endParaRPr lang="it-IT" sz="1800" b="0" i="1" dirty="0">
              <a:solidFill>
                <a:srgbClr val="FF0000"/>
              </a:solidFill>
              <a:latin typeface="Arial Unicode MS" pitchFamily="34" charset="-128"/>
            </a:endParaRPr>
          </a:p>
          <a:p>
            <a:pPr defTabSz="762000"/>
            <a:endParaRPr lang="it-IT" sz="1800" b="0" i="1" dirty="0">
              <a:solidFill>
                <a:srgbClr val="FF0000"/>
              </a:solidFill>
              <a:latin typeface="Arial Unicode MS" pitchFamily="34" charset="-128"/>
            </a:endParaRPr>
          </a:p>
          <a:p>
            <a:pPr defTabSz="762000"/>
            <a:endParaRPr lang="it-IT" sz="1800" b="0" i="1" dirty="0">
              <a:solidFill>
                <a:srgbClr val="FF0000"/>
              </a:solidFill>
              <a:latin typeface="Arial Unicode MS" pitchFamily="34" charset="-128"/>
            </a:endParaRPr>
          </a:p>
          <a:p>
            <a:pPr defTabSz="762000"/>
            <a:endParaRPr lang="it-IT" sz="1800" b="0" i="1" dirty="0">
              <a:solidFill>
                <a:srgbClr val="FF0000"/>
              </a:solidFill>
              <a:latin typeface="Arial Unicode MS" pitchFamily="34" charset="-128"/>
            </a:endParaRPr>
          </a:p>
          <a:p>
            <a:pPr defTabSz="762000"/>
            <a:r>
              <a:rPr lang="it-IT" sz="1800" i="1" dirty="0">
                <a:solidFill>
                  <a:srgbClr val="C00000"/>
                </a:solidFill>
                <a:latin typeface="Arial Unicode MS" pitchFamily="34" charset="-128"/>
              </a:rPr>
              <a:t>* Lo </a:t>
            </a:r>
            <a:r>
              <a:rPr lang="it-IT" sz="1800" i="1" dirty="0" err="1">
                <a:solidFill>
                  <a:srgbClr val="C00000"/>
                </a:solidFill>
                <a:latin typeface="Arial Unicode MS" pitchFamily="34" charset="-128"/>
              </a:rPr>
              <a:t>skin</a:t>
            </a:r>
            <a:r>
              <a:rPr lang="it-IT" sz="1800" i="1" dirty="0">
                <a:solidFill>
                  <a:srgbClr val="C00000"/>
                </a:solidFill>
                <a:latin typeface="Arial Unicode MS" pitchFamily="34" charset="-128"/>
              </a:rPr>
              <a:t> test è sempre  di </a:t>
            </a:r>
          </a:p>
          <a:p>
            <a:pPr defTabSz="762000"/>
            <a:r>
              <a:rPr lang="it-IT" sz="1800" i="1" dirty="0">
                <a:solidFill>
                  <a:srgbClr val="C00000"/>
                </a:solidFill>
                <a:latin typeface="Arial Unicode MS" pitchFamily="34" charset="-128"/>
              </a:rPr>
              <a:t>prima scelta</a:t>
            </a:r>
          </a:p>
        </p:txBody>
      </p:sp>
      <p:sp>
        <p:nvSpPr>
          <p:cNvPr id="33795" name="Text Box 3"/>
          <p:cNvSpPr txBox="1">
            <a:spLocks noChangeArrowheads="1"/>
          </p:cNvSpPr>
          <p:nvPr/>
        </p:nvSpPr>
        <p:spPr bwMode="auto">
          <a:xfrm>
            <a:off x="4535488" y="1868488"/>
            <a:ext cx="4476750" cy="4664075"/>
          </a:xfrm>
          <a:prstGeom prst="rect">
            <a:avLst/>
          </a:prstGeom>
          <a:noFill/>
          <a:ln w="12700">
            <a:noFill/>
            <a:miter lim="800000"/>
            <a:headEnd/>
            <a:tailEnd/>
          </a:ln>
        </p:spPr>
        <p:txBody>
          <a:bodyPr>
            <a:spAutoFit/>
          </a:bodyPr>
          <a:lstStyle/>
          <a:p>
            <a:pPr defTabSz="762000"/>
            <a:r>
              <a:rPr lang="it-IT" sz="2000" dirty="0">
                <a:solidFill>
                  <a:srgbClr val="C00000"/>
                </a:solidFill>
                <a:latin typeface="Arial Unicode MS" pitchFamily="34" charset="-128"/>
              </a:rPr>
              <a:t>Rinoscopia anteriore</a:t>
            </a:r>
          </a:p>
          <a:p>
            <a:pPr defTabSz="762000"/>
            <a:r>
              <a:rPr lang="it-IT" sz="2000" dirty="0">
                <a:latin typeface="Arial Unicode MS" pitchFamily="34" charset="-128"/>
              </a:rPr>
              <a:t>Endoscopia nasale</a:t>
            </a:r>
          </a:p>
          <a:p>
            <a:pPr defTabSz="762000"/>
            <a:r>
              <a:rPr lang="it-IT" sz="2000" dirty="0">
                <a:latin typeface="Arial Unicode MS" pitchFamily="34" charset="-128"/>
              </a:rPr>
              <a:t>Funzione </a:t>
            </a:r>
            <a:r>
              <a:rPr lang="it-IT" sz="2000" dirty="0" err="1">
                <a:latin typeface="Arial Unicode MS" pitchFamily="34" charset="-128"/>
              </a:rPr>
              <a:t>mucociliare</a:t>
            </a:r>
            <a:endParaRPr lang="it-IT" sz="2000" dirty="0">
              <a:latin typeface="Arial Unicode MS" pitchFamily="34" charset="-128"/>
            </a:endParaRPr>
          </a:p>
          <a:p>
            <a:pPr defTabSz="762000"/>
            <a:r>
              <a:rPr lang="it-IT" sz="2000" dirty="0">
                <a:latin typeface="Arial Unicode MS" pitchFamily="34" charset="-128"/>
              </a:rPr>
              <a:t>Funzione olfattoria</a:t>
            </a:r>
          </a:p>
          <a:p>
            <a:pPr defTabSz="762000"/>
            <a:r>
              <a:rPr lang="it-IT" sz="2000" dirty="0">
                <a:latin typeface="Arial Unicode MS" pitchFamily="34" charset="-128"/>
              </a:rPr>
              <a:t>Tomografia computerizzata</a:t>
            </a:r>
          </a:p>
          <a:p>
            <a:pPr defTabSz="762000"/>
            <a:r>
              <a:rPr lang="it-IT" sz="2000" dirty="0" err="1">
                <a:latin typeface="Arial Unicode MS" pitchFamily="34" charset="-128"/>
              </a:rPr>
              <a:t>Rinometria</a:t>
            </a:r>
            <a:r>
              <a:rPr lang="it-IT" sz="2000" dirty="0">
                <a:latin typeface="Arial Unicode MS" pitchFamily="34" charset="-128"/>
              </a:rPr>
              <a:t> acustica</a:t>
            </a:r>
          </a:p>
          <a:p>
            <a:pPr defTabSz="762000"/>
            <a:r>
              <a:rPr lang="it-IT" sz="2000" dirty="0" err="1">
                <a:latin typeface="Arial Unicode MS" pitchFamily="34" charset="-128"/>
              </a:rPr>
              <a:t>Rinomanometria</a:t>
            </a:r>
            <a:endParaRPr lang="it-IT" sz="2000" dirty="0">
              <a:latin typeface="Arial Unicode MS" pitchFamily="34" charset="-128"/>
            </a:endParaRPr>
          </a:p>
          <a:p>
            <a:pPr defTabSz="762000"/>
            <a:r>
              <a:rPr lang="it-IT" sz="2000" dirty="0">
                <a:latin typeface="Arial Unicode MS" pitchFamily="34" charset="-128"/>
              </a:rPr>
              <a:t>Challenge aspecifici</a:t>
            </a:r>
          </a:p>
          <a:p>
            <a:pPr defTabSz="762000"/>
            <a:r>
              <a:rPr lang="it-IT" sz="2000" dirty="0">
                <a:latin typeface="Arial Unicode MS" pitchFamily="34" charset="-128"/>
              </a:rPr>
              <a:t>Ossido nitrico nasale</a:t>
            </a:r>
          </a:p>
          <a:p>
            <a:pPr defTabSz="762000"/>
            <a:r>
              <a:rPr lang="it-IT" sz="2000" dirty="0">
                <a:latin typeface="Arial Unicode MS" pitchFamily="34" charset="-128"/>
              </a:rPr>
              <a:t>Dosaggio mediatori (lavaggio nasale, condensato esalato, siero, escreato)</a:t>
            </a:r>
          </a:p>
          <a:p>
            <a:pPr defTabSz="762000"/>
            <a:r>
              <a:rPr lang="it-IT" sz="2000" dirty="0">
                <a:latin typeface="Arial Unicode MS" pitchFamily="34" charset="-128"/>
              </a:rPr>
              <a:t>Citologia (nasale, congiuntivale, escreato)</a:t>
            </a:r>
          </a:p>
          <a:p>
            <a:pPr defTabSz="762000"/>
            <a:r>
              <a:rPr lang="it-IT" sz="2000" dirty="0">
                <a:latin typeface="Arial Unicode MS" pitchFamily="34" charset="-128"/>
              </a:rPr>
              <a:t>Picco di flusso nasale</a:t>
            </a:r>
          </a:p>
          <a:p>
            <a:pPr defTabSz="762000"/>
            <a:r>
              <a:rPr lang="it-IT" sz="2000" dirty="0">
                <a:latin typeface="Arial Unicode MS" pitchFamily="34" charset="-128"/>
              </a:rPr>
              <a:t>Microbiologia</a:t>
            </a:r>
          </a:p>
        </p:txBody>
      </p:sp>
      <p:sp>
        <p:nvSpPr>
          <p:cNvPr id="33796" name="Text Box 4"/>
          <p:cNvSpPr txBox="1">
            <a:spLocks noChangeArrowheads="1"/>
          </p:cNvSpPr>
          <p:nvPr/>
        </p:nvSpPr>
        <p:spPr bwMode="auto">
          <a:xfrm>
            <a:off x="889000" y="1117600"/>
            <a:ext cx="3157538" cy="701675"/>
          </a:xfrm>
          <a:prstGeom prst="rect">
            <a:avLst/>
          </a:prstGeom>
          <a:noFill/>
          <a:ln w="12700">
            <a:noFill/>
            <a:miter lim="800000"/>
            <a:headEnd/>
            <a:tailEnd/>
          </a:ln>
        </p:spPr>
        <p:txBody>
          <a:bodyPr wrap="none">
            <a:spAutoFit/>
          </a:bodyPr>
          <a:lstStyle/>
          <a:p>
            <a:pPr defTabSz="762000"/>
            <a:r>
              <a:rPr lang="it-IT" sz="2000" dirty="0">
                <a:solidFill>
                  <a:srgbClr val="C00000"/>
                </a:solidFill>
                <a:latin typeface="Arial Unicode MS" pitchFamily="34" charset="-128"/>
              </a:rPr>
              <a:t>PER LA DIAGNOSI </a:t>
            </a:r>
            <a:r>
              <a:rPr lang="it-IT" sz="2000" dirty="0" err="1">
                <a:solidFill>
                  <a:srgbClr val="C00000"/>
                </a:solidFill>
                <a:latin typeface="Arial Unicode MS" pitchFamily="34" charset="-128"/>
              </a:rPr>
              <a:t>DI</a:t>
            </a:r>
            <a:endParaRPr lang="it-IT" sz="2000" dirty="0">
              <a:solidFill>
                <a:srgbClr val="C00000"/>
              </a:solidFill>
              <a:latin typeface="Arial Unicode MS" pitchFamily="34" charset="-128"/>
            </a:endParaRPr>
          </a:p>
          <a:p>
            <a:pPr defTabSz="762000"/>
            <a:r>
              <a:rPr lang="it-IT" sz="2000" dirty="0">
                <a:solidFill>
                  <a:srgbClr val="C00000"/>
                </a:solidFill>
                <a:latin typeface="Arial Unicode MS" pitchFamily="34" charset="-128"/>
              </a:rPr>
              <a:t>REAZIONE </a:t>
            </a:r>
            <a:r>
              <a:rPr lang="it-IT" sz="2000" dirty="0" err="1">
                <a:solidFill>
                  <a:srgbClr val="C00000"/>
                </a:solidFill>
                <a:latin typeface="Arial Unicode MS" pitchFamily="34" charset="-128"/>
              </a:rPr>
              <a:t>IgE-MEDIATA</a:t>
            </a:r>
            <a:endParaRPr lang="it-IT" sz="2000" dirty="0">
              <a:solidFill>
                <a:srgbClr val="C00000"/>
              </a:solidFill>
              <a:latin typeface="Arial Unicode MS" pitchFamily="34" charset="-128"/>
            </a:endParaRPr>
          </a:p>
        </p:txBody>
      </p:sp>
      <p:sp>
        <p:nvSpPr>
          <p:cNvPr id="33797" name="Text Box 5"/>
          <p:cNvSpPr txBox="1">
            <a:spLocks noChangeArrowheads="1"/>
          </p:cNvSpPr>
          <p:nvPr/>
        </p:nvSpPr>
        <p:spPr bwMode="auto">
          <a:xfrm>
            <a:off x="4535488" y="1104900"/>
            <a:ext cx="3995737" cy="701675"/>
          </a:xfrm>
          <a:prstGeom prst="rect">
            <a:avLst/>
          </a:prstGeom>
          <a:noFill/>
          <a:ln w="12700">
            <a:noFill/>
            <a:miter lim="800000"/>
            <a:headEnd/>
            <a:tailEnd/>
          </a:ln>
        </p:spPr>
        <p:txBody>
          <a:bodyPr wrap="none">
            <a:spAutoFit/>
          </a:bodyPr>
          <a:lstStyle/>
          <a:p>
            <a:pPr defTabSz="762000"/>
            <a:r>
              <a:rPr lang="it-IT" sz="2000">
                <a:solidFill>
                  <a:srgbClr val="C00000"/>
                </a:solidFill>
                <a:latin typeface="Arial Unicode MS" pitchFamily="34" charset="-128"/>
              </a:rPr>
              <a:t>TEST  AGGIUNTIVI E/O PER LA</a:t>
            </a:r>
          </a:p>
          <a:p>
            <a:pPr defTabSz="762000"/>
            <a:r>
              <a:rPr lang="it-IT" sz="2000">
                <a:solidFill>
                  <a:srgbClr val="C00000"/>
                </a:solidFill>
                <a:latin typeface="Arial Unicode MS" pitchFamily="34" charset="-128"/>
              </a:rPr>
              <a:t>DIAGNOSTICA DIFFERENZIALE</a:t>
            </a:r>
          </a:p>
        </p:txBody>
      </p:sp>
      <p:sp>
        <p:nvSpPr>
          <p:cNvPr id="33798" name="Line 6"/>
          <p:cNvSpPr>
            <a:spLocks noChangeShapeType="1"/>
          </p:cNvSpPr>
          <p:nvPr/>
        </p:nvSpPr>
        <p:spPr bwMode="auto">
          <a:xfrm>
            <a:off x="750888" y="1836738"/>
            <a:ext cx="7616825" cy="0"/>
          </a:xfrm>
          <a:prstGeom prst="line">
            <a:avLst/>
          </a:prstGeom>
          <a:noFill/>
          <a:ln w="12700">
            <a:solidFill>
              <a:schemeClr val="tx1"/>
            </a:solidFill>
            <a:round/>
            <a:headEnd/>
            <a:tailEnd/>
          </a:ln>
        </p:spPr>
        <p:txBody>
          <a:bodyPr/>
          <a:lstStyle/>
          <a:p>
            <a:endParaRPr lang="it-IT"/>
          </a:p>
        </p:txBody>
      </p:sp>
      <p:sp>
        <p:nvSpPr>
          <p:cNvPr id="10" name="Titolo 9"/>
          <p:cNvSpPr>
            <a:spLocks noGrp="1"/>
          </p:cNvSpPr>
          <p:nvPr>
            <p:ph type="title"/>
          </p:nvPr>
        </p:nvSpPr>
        <p:spPr/>
        <p:txBody>
          <a:bodyPr/>
          <a:lstStyle/>
          <a:p>
            <a:r>
              <a:rPr lang="it-IT" smtClean="0"/>
              <a:t>LE PROCEDURE DIAGNOSTICHE DISPONIBILI A OMPLETAMENTO DELL’ANAMNESI</a:t>
            </a:r>
            <a:br>
              <a:rPr lang="it-IT" smtClean="0"/>
            </a:br>
            <a:endParaRPr lang="it-IT" dirty="0"/>
          </a:p>
        </p:txBody>
      </p:sp>
      <p:sp>
        <p:nvSpPr>
          <p:cNvPr id="8" name="Segnaposto numero diapositiva 7"/>
          <p:cNvSpPr>
            <a:spLocks noGrp="1"/>
          </p:cNvSpPr>
          <p:nvPr>
            <p:ph type="sldNum" sz="quarter" idx="4"/>
          </p:nvPr>
        </p:nvSpPr>
        <p:spPr/>
        <p:txBody>
          <a:bodyPr/>
          <a:lstStyle/>
          <a:p>
            <a:fld id="{727900B2-336A-46FE-9A0B-0A54CDA181B0}" type="slidenum">
              <a:rPr lang="it-IT" smtClean="0"/>
              <a:pPr/>
              <a:t>24</a:t>
            </a:fld>
            <a:endParaRPr lang="it-IT" dirty="0"/>
          </a:p>
        </p:txBody>
      </p:sp>
      <p:sp>
        <p:nvSpPr>
          <p:cNvPr id="9" name="Segnaposto piè di pagina 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806450" y="1111024"/>
            <a:ext cx="8139113" cy="4893647"/>
          </a:xfrm>
          <a:prstGeom prst="rect">
            <a:avLst/>
          </a:prstGeom>
          <a:noFill/>
          <a:ln w="12700">
            <a:noFill/>
            <a:miter lim="800000"/>
            <a:headEnd/>
            <a:tailEnd/>
          </a:ln>
        </p:spPr>
        <p:txBody>
          <a:bodyPr>
            <a:spAutoFit/>
          </a:bodyPr>
          <a:lstStyle/>
          <a:p>
            <a:pPr marL="457200" indent="-457200" defTabSz="762000">
              <a:buClr>
                <a:srgbClr val="C00000"/>
              </a:buClr>
              <a:buFont typeface="+mj-lt"/>
              <a:buAutoNum type="arabicPeriod"/>
            </a:pPr>
            <a:r>
              <a:rPr lang="it-IT" sz="2400" dirty="0" smtClean="0">
                <a:solidFill>
                  <a:srgbClr val="C00000"/>
                </a:solidFill>
                <a:latin typeface="Arial Unicode MS" pitchFamily="34" charset="-128"/>
              </a:rPr>
              <a:t>Challenge </a:t>
            </a:r>
            <a:r>
              <a:rPr lang="it-IT" sz="2400" dirty="0">
                <a:solidFill>
                  <a:srgbClr val="C00000"/>
                </a:solidFill>
                <a:latin typeface="Arial Unicode MS" pitchFamily="34" charset="-128"/>
              </a:rPr>
              <a:t>con allergeni</a:t>
            </a:r>
            <a:r>
              <a:rPr lang="it-IT" sz="2400" dirty="0">
                <a:latin typeface="Arial Unicode MS" pitchFamily="34" charset="-128"/>
              </a:rPr>
              <a:t>:</a:t>
            </a:r>
          </a:p>
          <a:p>
            <a:pPr marL="914400" lvl="1" indent="-457200" defTabSz="762000">
              <a:buClr>
                <a:srgbClr val="C00000"/>
              </a:buClr>
              <a:buFontTx/>
              <a:buChar char="−"/>
            </a:pPr>
            <a:r>
              <a:rPr lang="it-IT" sz="2400" b="0" dirty="0" smtClean="0">
                <a:latin typeface="Arial" charset="0"/>
              </a:rPr>
              <a:t>per </a:t>
            </a:r>
            <a:r>
              <a:rPr lang="it-IT" sz="2400" b="0" dirty="0">
                <a:latin typeface="Arial" charset="0"/>
              </a:rPr>
              <a:t>la diagnosi di rinite professionale</a:t>
            </a:r>
          </a:p>
          <a:p>
            <a:pPr marL="914400" lvl="1" indent="-457200" defTabSz="762000">
              <a:buClr>
                <a:srgbClr val="C00000"/>
              </a:buClr>
              <a:buFontTx/>
              <a:buChar char="−"/>
            </a:pPr>
            <a:r>
              <a:rPr lang="it-IT" sz="2400" b="0" dirty="0" smtClean="0">
                <a:latin typeface="Arial Unicode MS" pitchFamily="34" charset="-128"/>
              </a:rPr>
              <a:t>quando </a:t>
            </a:r>
            <a:r>
              <a:rPr lang="it-IT" sz="2400" b="0" dirty="0">
                <a:latin typeface="Arial Unicode MS" pitchFamily="34" charset="-128"/>
              </a:rPr>
              <a:t>esistono discrepanze tra la storia clinica e </a:t>
            </a:r>
            <a:r>
              <a:rPr lang="it-IT" sz="2400" b="0" dirty="0" smtClean="0">
                <a:latin typeface="Arial Unicode MS" pitchFamily="34" charset="-128"/>
              </a:rPr>
              <a:t>i risultati </a:t>
            </a:r>
            <a:r>
              <a:rPr lang="it-IT" sz="2400" b="0" dirty="0">
                <a:latin typeface="Arial Unicode MS" pitchFamily="34" charset="-128"/>
              </a:rPr>
              <a:t>dei test </a:t>
            </a:r>
            <a:r>
              <a:rPr lang="it-IT" sz="2400" b="0" dirty="0" smtClean="0">
                <a:latin typeface="Arial Unicode MS" pitchFamily="34" charset="-128"/>
              </a:rPr>
              <a:t>diagnostici </a:t>
            </a:r>
          </a:p>
          <a:p>
            <a:pPr marL="914400" lvl="1" indent="-457200" defTabSz="762000">
              <a:buClr>
                <a:srgbClr val="C00000"/>
              </a:buClr>
              <a:buFontTx/>
              <a:buChar char="−"/>
            </a:pPr>
            <a:r>
              <a:rPr lang="it-IT" sz="2400" b="0" dirty="0" smtClean="0">
                <a:latin typeface="Arial Unicode MS" pitchFamily="34" charset="-128"/>
              </a:rPr>
              <a:t>nei </a:t>
            </a:r>
            <a:r>
              <a:rPr lang="it-IT" sz="2400" b="0" dirty="0">
                <a:latin typeface="Arial Unicode MS" pitchFamily="34" charset="-128"/>
              </a:rPr>
              <a:t>casi dubbi, per la scelta dell’allergene per l’ITS</a:t>
            </a:r>
          </a:p>
          <a:p>
            <a:pPr marL="457200" indent="-457200" defTabSz="762000">
              <a:buClr>
                <a:srgbClr val="C00000"/>
              </a:buClr>
              <a:buFont typeface="+mj-lt"/>
              <a:buAutoNum type="arabicPeriod"/>
            </a:pPr>
            <a:r>
              <a:rPr lang="it-IT" sz="2400" dirty="0" smtClean="0">
                <a:solidFill>
                  <a:srgbClr val="C00000"/>
                </a:solidFill>
                <a:latin typeface="Arial Unicode MS" pitchFamily="34" charset="-128"/>
              </a:rPr>
              <a:t>Aspirina-Lisina</a:t>
            </a:r>
            <a:r>
              <a:rPr lang="it-IT" sz="2400" dirty="0">
                <a:latin typeface="Arial Unicode MS" pitchFamily="34" charset="-128"/>
              </a:rPr>
              <a:t>: </a:t>
            </a:r>
            <a:r>
              <a:rPr lang="it-IT" sz="2400" dirty="0" smtClean="0">
                <a:latin typeface="Arial Unicode MS" pitchFamily="34" charset="-128"/>
              </a:rPr>
              <a:t/>
            </a:r>
            <a:br>
              <a:rPr lang="it-IT" sz="2400" dirty="0" smtClean="0">
                <a:latin typeface="Arial Unicode MS" pitchFamily="34" charset="-128"/>
              </a:rPr>
            </a:br>
            <a:r>
              <a:rPr lang="it-IT" sz="2400" b="0" dirty="0" smtClean="0">
                <a:latin typeface="Arial Unicode MS" pitchFamily="34" charset="-128"/>
              </a:rPr>
              <a:t>la </a:t>
            </a:r>
            <a:r>
              <a:rPr lang="it-IT" sz="2400" b="0" dirty="0">
                <a:latin typeface="Arial Unicode MS" pitchFamily="34" charset="-128"/>
              </a:rPr>
              <a:t>provocazione nasale è suggerita come sostituto del challenge orale. Tuttavia se il test nasale è negativo, la provocazione orale è comunque necessaria</a:t>
            </a:r>
          </a:p>
          <a:p>
            <a:pPr marL="457200" indent="-457200" defTabSz="762000">
              <a:buClr>
                <a:srgbClr val="C00000"/>
              </a:buClr>
              <a:buFont typeface="+mj-lt"/>
              <a:buAutoNum type="arabicPeriod"/>
            </a:pPr>
            <a:r>
              <a:rPr lang="it-IT" sz="2400" dirty="0" smtClean="0">
                <a:solidFill>
                  <a:srgbClr val="C00000"/>
                </a:solidFill>
                <a:latin typeface="Arial Unicode MS" pitchFamily="34" charset="-128"/>
              </a:rPr>
              <a:t>Reattività aspecifica</a:t>
            </a:r>
            <a:r>
              <a:rPr lang="it-IT" sz="2400" dirty="0" smtClean="0">
                <a:latin typeface="Arial Unicode MS" pitchFamily="34" charset="-128"/>
              </a:rPr>
              <a:t>: </a:t>
            </a:r>
            <a:br>
              <a:rPr lang="it-IT" sz="2400" dirty="0" smtClean="0">
                <a:latin typeface="Arial Unicode MS" pitchFamily="34" charset="-128"/>
              </a:rPr>
            </a:br>
            <a:r>
              <a:rPr lang="it-IT" sz="2400" b="0" dirty="0" smtClean="0">
                <a:latin typeface="Arial Unicode MS" pitchFamily="34" charset="-128"/>
              </a:rPr>
              <a:t>I </a:t>
            </a:r>
            <a:r>
              <a:rPr lang="it-IT" sz="2400" b="0" dirty="0">
                <a:latin typeface="Arial Unicode MS" pitchFamily="34" charset="-128"/>
              </a:rPr>
              <a:t>test aspecifici (istamina, </a:t>
            </a:r>
            <a:r>
              <a:rPr lang="it-IT" sz="2400" b="0" dirty="0" err="1">
                <a:latin typeface="Arial Unicode MS" pitchFamily="34" charset="-128"/>
              </a:rPr>
              <a:t>metacolina</a:t>
            </a:r>
            <a:r>
              <a:rPr lang="it-IT" sz="2400" b="0" dirty="0">
                <a:latin typeface="Arial Unicode MS" pitchFamily="34" charset="-128"/>
              </a:rPr>
              <a:t>, </a:t>
            </a:r>
            <a:r>
              <a:rPr lang="it-IT" sz="2400" b="0" dirty="0" err="1">
                <a:latin typeface="Arial Unicode MS" pitchFamily="34" charset="-128"/>
              </a:rPr>
              <a:t>capsaicina</a:t>
            </a:r>
            <a:r>
              <a:rPr lang="it-IT" sz="2400" b="0" dirty="0">
                <a:latin typeface="Arial Unicode MS" pitchFamily="34" charset="-128"/>
              </a:rPr>
              <a:t>, aria fredda) non sono necessari nella pratica di routine, ma possono essere utili a scopi di ricerca.</a:t>
            </a:r>
          </a:p>
        </p:txBody>
      </p:sp>
      <p:sp>
        <p:nvSpPr>
          <p:cNvPr id="6" name="Titolo 5"/>
          <p:cNvSpPr>
            <a:spLocks noGrp="1"/>
          </p:cNvSpPr>
          <p:nvPr>
            <p:ph type="title"/>
          </p:nvPr>
        </p:nvSpPr>
        <p:spPr/>
        <p:txBody>
          <a:bodyPr/>
          <a:lstStyle/>
          <a:p>
            <a:r>
              <a:rPr lang="it-IT" smtClean="0"/>
              <a:t>Indicazioni al test di provocazione nasale</a:t>
            </a:r>
            <a:br>
              <a:rPr lang="it-IT" smtClean="0"/>
            </a:b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25</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9"/>
          <p:cNvSpPr>
            <a:spLocks noChangeShapeType="1"/>
          </p:cNvSpPr>
          <p:nvPr/>
        </p:nvSpPr>
        <p:spPr bwMode="auto">
          <a:xfrm>
            <a:off x="4445000" y="2495083"/>
            <a:ext cx="25400" cy="1797050"/>
          </a:xfrm>
          <a:prstGeom prst="line">
            <a:avLst/>
          </a:prstGeom>
          <a:noFill/>
          <a:ln w="57150">
            <a:solidFill>
              <a:schemeClr val="tx1"/>
            </a:solidFill>
            <a:round/>
            <a:headEnd/>
            <a:tailEnd type="triangle" w="med" len="med"/>
          </a:ln>
        </p:spPr>
        <p:txBody>
          <a:bodyPr/>
          <a:lstStyle/>
          <a:p>
            <a:endParaRPr lang="it-IT"/>
          </a:p>
        </p:txBody>
      </p:sp>
      <p:sp>
        <p:nvSpPr>
          <p:cNvPr id="34820" name="Text Box 6"/>
          <p:cNvSpPr txBox="1">
            <a:spLocks noChangeArrowheads="1"/>
          </p:cNvSpPr>
          <p:nvPr/>
        </p:nvSpPr>
        <p:spPr bwMode="auto">
          <a:xfrm>
            <a:off x="1947863" y="918696"/>
            <a:ext cx="4714875" cy="519112"/>
          </a:xfrm>
          <a:prstGeom prst="rect">
            <a:avLst/>
          </a:prstGeom>
          <a:noFill/>
          <a:ln w="12700">
            <a:noFill/>
            <a:miter lim="800000"/>
            <a:headEnd/>
            <a:tailEnd/>
          </a:ln>
        </p:spPr>
        <p:txBody>
          <a:bodyPr wrap="none">
            <a:spAutoFit/>
          </a:bodyPr>
          <a:lstStyle/>
          <a:p>
            <a:pPr algn="ctr"/>
            <a:r>
              <a:rPr lang="it-IT" sz="2800">
                <a:latin typeface="Arial" charset="0"/>
              </a:rPr>
              <a:t>Anamnesi/Esame obiettivo</a:t>
            </a:r>
          </a:p>
        </p:txBody>
      </p:sp>
      <p:sp>
        <p:nvSpPr>
          <p:cNvPr id="34821" name="Rectangle 7"/>
          <p:cNvSpPr>
            <a:spLocks noChangeArrowheads="1"/>
          </p:cNvSpPr>
          <p:nvPr/>
        </p:nvSpPr>
        <p:spPr bwMode="auto">
          <a:xfrm>
            <a:off x="1638300" y="4454058"/>
            <a:ext cx="5446713" cy="519113"/>
          </a:xfrm>
          <a:prstGeom prst="rect">
            <a:avLst/>
          </a:prstGeom>
          <a:noFill/>
          <a:ln w="12700">
            <a:noFill/>
            <a:miter lim="800000"/>
            <a:headEnd/>
            <a:tailEnd/>
          </a:ln>
        </p:spPr>
        <p:txBody>
          <a:bodyPr>
            <a:spAutoFit/>
          </a:bodyPr>
          <a:lstStyle/>
          <a:p>
            <a:pPr algn="ctr"/>
            <a:r>
              <a:rPr lang="it-IT" sz="2800">
                <a:solidFill>
                  <a:srgbClr val="FF3300"/>
                </a:solidFill>
                <a:latin typeface="Arial" charset="0"/>
              </a:rPr>
              <a:t>Spirometria</a:t>
            </a:r>
            <a:r>
              <a:rPr lang="it-IT" sz="2400">
                <a:solidFill>
                  <a:srgbClr val="FF3300"/>
                </a:solidFill>
                <a:latin typeface="Arial" charset="0"/>
              </a:rPr>
              <a:t>   </a:t>
            </a:r>
          </a:p>
        </p:txBody>
      </p:sp>
      <p:sp>
        <p:nvSpPr>
          <p:cNvPr id="34822" name="Text Box 8"/>
          <p:cNvSpPr txBox="1">
            <a:spLocks noChangeArrowheads="1"/>
          </p:cNvSpPr>
          <p:nvPr/>
        </p:nvSpPr>
        <p:spPr bwMode="auto">
          <a:xfrm>
            <a:off x="2668588" y="2917358"/>
            <a:ext cx="3579812" cy="469900"/>
          </a:xfrm>
          <a:prstGeom prst="rect">
            <a:avLst/>
          </a:prstGeom>
          <a:solidFill>
            <a:srgbClr val="C0C0C0"/>
          </a:solidFill>
          <a:ln w="12700">
            <a:solidFill>
              <a:schemeClr val="tx1"/>
            </a:solidFill>
            <a:miter lim="800000"/>
            <a:headEnd/>
            <a:tailEnd/>
          </a:ln>
        </p:spPr>
        <p:txBody>
          <a:bodyPr wrap="none">
            <a:spAutoFit/>
          </a:bodyPr>
          <a:lstStyle/>
          <a:p>
            <a:r>
              <a:rPr lang="it-IT" sz="2400">
                <a:latin typeface="Arial" charset="0"/>
              </a:rPr>
              <a:t>Se positivi o suggestivi</a:t>
            </a:r>
          </a:p>
        </p:txBody>
      </p:sp>
      <p:sp>
        <p:nvSpPr>
          <p:cNvPr id="34823" name="Text Box 10"/>
          <p:cNvSpPr txBox="1">
            <a:spLocks noChangeArrowheads="1"/>
          </p:cNvSpPr>
          <p:nvPr/>
        </p:nvSpPr>
        <p:spPr bwMode="auto">
          <a:xfrm>
            <a:off x="1284288" y="4568358"/>
            <a:ext cx="1092200" cy="317500"/>
          </a:xfrm>
          <a:prstGeom prst="rect">
            <a:avLst/>
          </a:prstGeom>
          <a:solidFill>
            <a:srgbClr val="C0C0C0"/>
          </a:solidFill>
          <a:ln w="12700">
            <a:solidFill>
              <a:schemeClr val="tx1"/>
            </a:solidFill>
            <a:miter lim="800000"/>
            <a:headEnd/>
            <a:tailEnd/>
          </a:ln>
        </p:spPr>
        <p:txBody>
          <a:bodyPr wrap="none">
            <a:spAutoFit/>
          </a:bodyPr>
          <a:lstStyle/>
          <a:p>
            <a:r>
              <a:rPr lang="it-IT" sz="1400">
                <a:latin typeface="Arial" charset="0"/>
              </a:rPr>
              <a:t>ostruzione</a:t>
            </a:r>
          </a:p>
        </p:txBody>
      </p:sp>
      <p:sp>
        <p:nvSpPr>
          <p:cNvPr id="34824" name="Text Box 11"/>
          <p:cNvSpPr txBox="1">
            <a:spLocks noChangeArrowheads="1"/>
          </p:cNvSpPr>
          <p:nvPr/>
        </p:nvSpPr>
        <p:spPr bwMode="auto">
          <a:xfrm>
            <a:off x="6308725" y="4542958"/>
            <a:ext cx="887413" cy="317500"/>
          </a:xfrm>
          <a:prstGeom prst="rect">
            <a:avLst/>
          </a:prstGeom>
          <a:solidFill>
            <a:srgbClr val="C0C0C0"/>
          </a:solidFill>
          <a:ln w="12700">
            <a:solidFill>
              <a:schemeClr val="tx1"/>
            </a:solidFill>
            <a:miter lim="800000"/>
            <a:headEnd/>
            <a:tailEnd/>
          </a:ln>
        </p:spPr>
        <p:txBody>
          <a:bodyPr wrap="none">
            <a:spAutoFit/>
          </a:bodyPr>
          <a:lstStyle/>
          <a:p>
            <a:r>
              <a:rPr lang="it-IT" sz="1400">
                <a:latin typeface="Arial" charset="0"/>
              </a:rPr>
              <a:t>normale</a:t>
            </a:r>
          </a:p>
        </p:txBody>
      </p:sp>
      <p:sp>
        <p:nvSpPr>
          <p:cNvPr id="34825" name="Line 12"/>
          <p:cNvSpPr>
            <a:spLocks noChangeShapeType="1"/>
          </p:cNvSpPr>
          <p:nvPr/>
        </p:nvSpPr>
        <p:spPr bwMode="auto">
          <a:xfrm flipH="1">
            <a:off x="2528888" y="4689008"/>
            <a:ext cx="695325" cy="0"/>
          </a:xfrm>
          <a:prstGeom prst="line">
            <a:avLst/>
          </a:prstGeom>
          <a:noFill/>
          <a:ln w="28575">
            <a:solidFill>
              <a:schemeClr val="tx1"/>
            </a:solidFill>
            <a:round/>
            <a:headEnd/>
            <a:tailEnd type="triangle" w="med" len="med"/>
          </a:ln>
        </p:spPr>
        <p:txBody>
          <a:bodyPr/>
          <a:lstStyle/>
          <a:p>
            <a:endParaRPr lang="it-IT"/>
          </a:p>
        </p:txBody>
      </p:sp>
      <p:sp>
        <p:nvSpPr>
          <p:cNvPr id="34826" name="Line 13"/>
          <p:cNvSpPr>
            <a:spLocks noChangeShapeType="1"/>
          </p:cNvSpPr>
          <p:nvPr/>
        </p:nvSpPr>
        <p:spPr bwMode="auto">
          <a:xfrm>
            <a:off x="5505450" y="4693771"/>
            <a:ext cx="682625" cy="0"/>
          </a:xfrm>
          <a:prstGeom prst="line">
            <a:avLst/>
          </a:prstGeom>
          <a:noFill/>
          <a:ln w="28575">
            <a:solidFill>
              <a:schemeClr val="tx1"/>
            </a:solidFill>
            <a:round/>
            <a:headEnd/>
            <a:tailEnd type="triangle" w="med" len="med"/>
          </a:ln>
        </p:spPr>
        <p:txBody>
          <a:bodyPr/>
          <a:lstStyle/>
          <a:p>
            <a:endParaRPr lang="it-IT"/>
          </a:p>
        </p:txBody>
      </p:sp>
      <p:sp>
        <p:nvSpPr>
          <p:cNvPr id="34827" name="Text Box 14"/>
          <p:cNvSpPr txBox="1">
            <a:spLocks noChangeArrowheads="1"/>
          </p:cNvSpPr>
          <p:nvPr/>
        </p:nvSpPr>
        <p:spPr bwMode="auto">
          <a:xfrm>
            <a:off x="996950" y="5424021"/>
            <a:ext cx="1600200" cy="530225"/>
          </a:xfrm>
          <a:prstGeom prst="rect">
            <a:avLst/>
          </a:prstGeom>
          <a:solidFill>
            <a:schemeClr val="tx2"/>
          </a:solidFill>
          <a:ln w="12700">
            <a:solidFill>
              <a:schemeClr val="tx1"/>
            </a:solidFill>
            <a:miter lim="800000"/>
            <a:headEnd/>
            <a:tailEnd/>
          </a:ln>
        </p:spPr>
        <p:txBody>
          <a:bodyPr wrap="none">
            <a:spAutoFit/>
          </a:bodyPr>
          <a:lstStyle/>
          <a:p>
            <a:pPr algn="ctr"/>
            <a:r>
              <a:rPr lang="it-IT" sz="1400">
                <a:latin typeface="Arial" charset="0"/>
              </a:rPr>
              <a:t>TEST DI</a:t>
            </a:r>
          </a:p>
          <a:p>
            <a:pPr algn="ctr"/>
            <a:r>
              <a:rPr lang="it-IT" sz="1400">
                <a:latin typeface="Arial" charset="0"/>
              </a:rPr>
              <a:t>REVERSIBILITA’</a:t>
            </a:r>
          </a:p>
        </p:txBody>
      </p:sp>
      <p:sp>
        <p:nvSpPr>
          <p:cNvPr id="34828" name="Text Box 15"/>
          <p:cNvSpPr txBox="1">
            <a:spLocks noChangeArrowheads="1"/>
          </p:cNvSpPr>
          <p:nvPr/>
        </p:nvSpPr>
        <p:spPr bwMode="auto">
          <a:xfrm>
            <a:off x="6032500" y="5487521"/>
            <a:ext cx="1639888" cy="742950"/>
          </a:xfrm>
          <a:prstGeom prst="rect">
            <a:avLst/>
          </a:prstGeom>
          <a:solidFill>
            <a:schemeClr val="tx2"/>
          </a:solidFill>
          <a:ln w="12700">
            <a:solidFill>
              <a:schemeClr val="tx1"/>
            </a:solidFill>
            <a:miter lim="800000"/>
            <a:headEnd/>
            <a:tailEnd/>
          </a:ln>
        </p:spPr>
        <p:txBody>
          <a:bodyPr wrap="none">
            <a:spAutoFit/>
          </a:bodyPr>
          <a:lstStyle/>
          <a:p>
            <a:pPr algn="ctr"/>
            <a:r>
              <a:rPr lang="it-IT" sz="1400">
                <a:latin typeface="Arial" charset="0"/>
              </a:rPr>
              <a:t>TEST DI</a:t>
            </a:r>
          </a:p>
          <a:p>
            <a:pPr algn="ctr"/>
            <a:r>
              <a:rPr lang="it-IT" sz="1400">
                <a:latin typeface="Arial" charset="0"/>
              </a:rPr>
              <a:t>PROVOCAZIONE</a:t>
            </a:r>
          </a:p>
          <a:p>
            <a:pPr algn="ctr"/>
            <a:r>
              <a:rPr lang="it-IT" sz="1400">
                <a:latin typeface="Arial" charset="0"/>
              </a:rPr>
              <a:t>ASPECIFICA</a:t>
            </a:r>
          </a:p>
        </p:txBody>
      </p:sp>
      <p:sp>
        <p:nvSpPr>
          <p:cNvPr id="34829" name="Line 16"/>
          <p:cNvSpPr>
            <a:spLocks noChangeShapeType="1"/>
          </p:cNvSpPr>
          <p:nvPr/>
        </p:nvSpPr>
        <p:spPr bwMode="auto">
          <a:xfrm>
            <a:off x="1787525" y="4927133"/>
            <a:ext cx="0" cy="423863"/>
          </a:xfrm>
          <a:prstGeom prst="line">
            <a:avLst/>
          </a:prstGeom>
          <a:noFill/>
          <a:ln w="28575">
            <a:solidFill>
              <a:schemeClr val="tx1"/>
            </a:solidFill>
            <a:round/>
            <a:headEnd/>
            <a:tailEnd type="triangle" w="med" len="med"/>
          </a:ln>
        </p:spPr>
        <p:txBody>
          <a:bodyPr/>
          <a:lstStyle/>
          <a:p>
            <a:endParaRPr lang="it-IT"/>
          </a:p>
        </p:txBody>
      </p:sp>
      <p:sp>
        <p:nvSpPr>
          <p:cNvPr id="34830" name="Line 17"/>
          <p:cNvSpPr>
            <a:spLocks noChangeShapeType="1"/>
          </p:cNvSpPr>
          <p:nvPr/>
        </p:nvSpPr>
        <p:spPr bwMode="auto">
          <a:xfrm>
            <a:off x="6757988" y="4968408"/>
            <a:ext cx="0" cy="423863"/>
          </a:xfrm>
          <a:prstGeom prst="line">
            <a:avLst/>
          </a:prstGeom>
          <a:noFill/>
          <a:ln w="28575">
            <a:solidFill>
              <a:schemeClr val="tx1"/>
            </a:solidFill>
            <a:round/>
            <a:headEnd/>
            <a:tailEnd type="triangle" w="med" len="med"/>
          </a:ln>
        </p:spPr>
        <p:txBody>
          <a:bodyPr/>
          <a:lstStyle/>
          <a:p>
            <a:endParaRPr lang="it-IT"/>
          </a:p>
        </p:txBody>
      </p:sp>
      <p:sp>
        <p:nvSpPr>
          <p:cNvPr id="34831" name="Text Box 20"/>
          <p:cNvSpPr txBox="1">
            <a:spLocks noChangeArrowheads="1"/>
          </p:cNvSpPr>
          <p:nvPr/>
        </p:nvSpPr>
        <p:spPr bwMode="auto">
          <a:xfrm>
            <a:off x="2706688" y="1444158"/>
            <a:ext cx="3736975" cy="942975"/>
          </a:xfrm>
          <a:prstGeom prst="rect">
            <a:avLst/>
          </a:prstGeom>
          <a:noFill/>
          <a:ln w="12700">
            <a:noFill/>
            <a:miter lim="800000"/>
            <a:headEnd/>
            <a:tailEnd/>
          </a:ln>
        </p:spPr>
        <p:txBody>
          <a:bodyPr wrap="none">
            <a:spAutoFit/>
          </a:bodyPr>
          <a:lstStyle/>
          <a:p>
            <a:pPr defTabSz="762000"/>
            <a:r>
              <a:rPr lang="it-IT" sz="1400">
                <a:latin typeface="Arial Unicode MS" pitchFamily="34" charset="-128"/>
              </a:rPr>
              <a:t>Ha mai avuto attacchi di respiro sibilante?</a:t>
            </a:r>
          </a:p>
          <a:p>
            <a:pPr defTabSz="762000"/>
            <a:r>
              <a:rPr lang="it-IT" sz="1400">
                <a:latin typeface="Arial Unicode MS" pitchFamily="34" charset="-128"/>
              </a:rPr>
              <a:t>Ha tosse secca, specialmente notturna?</a:t>
            </a:r>
          </a:p>
          <a:p>
            <a:pPr defTabSz="762000"/>
            <a:r>
              <a:rPr lang="it-IT" sz="1400">
                <a:latin typeface="Arial Unicode MS" pitchFamily="34" charset="-128"/>
              </a:rPr>
              <a:t>Ha tosse o sibili dopo esercizio fisico?</a:t>
            </a:r>
          </a:p>
          <a:p>
            <a:pPr defTabSz="762000"/>
            <a:r>
              <a:rPr lang="it-IT" sz="1400">
                <a:latin typeface="Arial Unicode MS" pitchFamily="34" charset="-128"/>
              </a:rPr>
              <a:t>Ha senso di oppressione al petto?</a:t>
            </a:r>
          </a:p>
        </p:txBody>
      </p:sp>
      <p:sp>
        <p:nvSpPr>
          <p:cNvPr id="18" name="Titolo 17"/>
          <p:cNvSpPr>
            <a:spLocks noGrp="1"/>
          </p:cNvSpPr>
          <p:nvPr>
            <p:ph type="title"/>
          </p:nvPr>
        </p:nvSpPr>
        <p:spPr/>
        <p:txBody>
          <a:bodyPr/>
          <a:lstStyle/>
          <a:p>
            <a:r>
              <a:rPr lang="it-IT" smtClean="0"/>
              <a:t>I PAZIENTI CON RINITE DEVONO SEMPRE ESSERE STUDIATI PER L’EVENTUALE PRESENZA DI ASMA</a:t>
            </a:r>
            <a:br>
              <a:rPr lang="it-IT" smtClean="0"/>
            </a:br>
            <a:endParaRPr lang="it-IT" dirty="0"/>
          </a:p>
        </p:txBody>
      </p:sp>
      <p:sp>
        <p:nvSpPr>
          <p:cNvPr id="16" name="Segnaposto numero diapositiva 15"/>
          <p:cNvSpPr>
            <a:spLocks noGrp="1"/>
          </p:cNvSpPr>
          <p:nvPr>
            <p:ph type="sldNum" sz="quarter" idx="4"/>
          </p:nvPr>
        </p:nvSpPr>
        <p:spPr/>
        <p:txBody>
          <a:bodyPr/>
          <a:lstStyle/>
          <a:p>
            <a:fld id="{727900B2-336A-46FE-9A0B-0A54CDA181B0}" type="slidenum">
              <a:rPr lang="it-IT" smtClean="0"/>
              <a:pPr/>
              <a:t>26</a:t>
            </a:fld>
            <a:endParaRPr lang="it-IT" dirty="0"/>
          </a:p>
        </p:txBody>
      </p:sp>
      <p:sp>
        <p:nvSpPr>
          <p:cNvPr id="17" name="Segnaposto piè di pagina 1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18"/>
          <p:cNvSpPr>
            <a:spLocks noGrp="1"/>
          </p:cNvSpPr>
          <p:nvPr>
            <p:ph type="title"/>
          </p:nvPr>
        </p:nvSpPr>
        <p:spPr/>
        <p:txBody>
          <a:bodyPr/>
          <a:lstStyle/>
          <a:p>
            <a:r>
              <a:rPr lang="it-IT" smtClean="0"/>
              <a:t>ANALISI DEL PROCESSO ASSISTENZIALE PER IL MMG</a:t>
            </a:r>
            <a:br>
              <a:rPr lang="it-IT" smtClean="0"/>
            </a:br>
            <a:endParaRPr lang="it-IT" dirty="0"/>
          </a:p>
        </p:txBody>
      </p:sp>
      <p:sp>
        <p:nvSpPr>
          <p:cNvPr id="17" name="Segnaposto numero diapositiva 16"/>
          <p:cNvSpPr>
            <a:spLocks noGrp="1"/>
          </p:cNvSpPr>
          <p:nvPr>
            <p:ph type="sldNum" sz="quarter" idx="4"/>
          </p:nvPr>
        </p:nvSpPr>
        <p:spPr/>
        <p:txBody>
          <a:bodyPr/>
          <a:lstStyle/>
          <a:p>
            <a:fld id="{727900B2-336A-46FE-9A0B-0A54CDA181B0}" type="slidenum">
              <a:rPr lang="it-IT" smtClean="0"/>
              <a:pPr/>
              <a:t>27</a:t>
            </a:fld>
            <a:endParaRPr lang="it-IT" dirty="0"/>
          </a:p>
        </p:txBody>
      </p:sp>
      <p:sp>
        <p:nvSpPr>
          <p:cNvPr id="18" name="Segnaposto piè di pagina 17"/>
          <p:cNvSpPr>
            <a:spLocks noGrp="1"/>
          </p:cNvSpPr>
          <p:nvPr>
            <p:ph type="ftr" sz="quarter" idx="3"/>
          </p:nvPr>
        </p:nvSpPr>
        <p:spPr/>
        <p:txBody>
          <a:bodyPr/>
          <a:lstStyle/>
          <a:p>
            <a:r>
              <a:rPr lang="it-IT" smtClean="0"/>
              <a:t>© 2011 PROGETTO LIBRA • www.progetto-aria.it •</a:t>
            </a:r>
            <a:endParaRPr lang="it-IT" dirty="0"/>
          </a:p>
        </p:txBody>
      </p:sp>
      <p:sp>
        <p:nvSpPr>
          <p:cNvPr id="31746" name="Rectangle 3"/>
          <p:cNvSpPr>
            <a:spLocks noGrp="1" noChangeArrowheads="1"/>
          </p:cNvSpPr>
          <p:nvPr>
            <p:ph type="subTitle" idx="4294967295"/>
          </p:nvPr>
        </p:nvSpPr>
        <p:spPr bwMode="auto">
          <a:xfrm>
            <a:off x="0" y="1458913"/>
            <a:ext cx="2808288" cy="544512"/>
          </a:xfrm>
          <a:prstGeom prst="rect">
            <a:avLst/>
          </a:prstGeom>
          <a:noFill/>
          <a:ln>
            <a:miter lim="800000"/>
            <a:headEnd/>
            <a:tailEnd/>
          </a:ln>
        </p:spPr>
        <p:txBody>
          <a:bodyPr lIns="45720" rIns="45720"/>
          <a:lstStyle/>
          <a:p>
            <a:pPr marL="0" indent="0" algn="ctr" defTabSz="912813" eaLnBrk="1" hangingPunct="1">
              <a:lnSpc>
                <a:spcPct val="90000"/>
              </a:lnSpc>
              <a:buFontTx/>
              <a:buNone/>
            </a:pPr>
            <a:r>
              <a:rPr lang="it-IT" sz="1600" b="1" dirty="0" err="1" smtClean="0">
                <a:solidFill>
                  <a:srgbClr val="C00000"/>
                </a:solidFill>
                <a:latin typeface="Arial" charset="0"/>
              </a:rPr>
              <a:t>Rinitico</a:t>
            </a:r>
            <a:r>
              <a:rPr lang="it-IT" sz="1600" b="1" dirty="0" smtClean="0">
                <a:solidFill>
                  <a:srgbClr val="C00000"/>
                </a:solidFill>
                <a:latin typeface="Arial" charset="0"/>
              </a:rPr>
              <a:t> con sintomi</a:t>
            </a:r>
          </a:p>
        </p:txBody>
      </p:sp>
      <p:sp>
        <p:nvSpPr>
          <p:cNvPr id="31747" name="AutoShape 4"/>
          <p:cNvSpPr>
            <a:spLocks noChangeArrowheads="1"/>
          </p:cNvSpPr>
          <p:nvPr/>
        </p:nvSpPr>
        <p:spPr bwMode="auto">
          <a:xfrm>
            <a:off x="3435350" y="935032"/>
            <a:ext cx="3000375" cy="360362"/>
          </a:xfrm>
          <a:prstGeom prst="roundRect">
            <a:avLst>
              <a:gd name="adj" fmla="val 16667"/>
            </a:avLst>
          </a:prstGeom>
          <a:solidFill>
            <a:srgbClr val="26C8AD"/>
          </a:solidFill>
          <a:ln w="9525">
            <a:solidFill>
              <a:schemeClr val="tx1"/>
            </a:solidFill>
            <a:round/>
            <a:headEnd/>
            <a:tailEnd/>
          </a:ln>
        </p:spPr>
        <p:txBody>
          <a:bodyPr wrap="none" anchor="ctr"/>
          <a:lstStyle/>
          <a:p>
            <a:pPr algn="ctr"/>
            <a:r>
              <a:rPr lang="it-IT" sz="2400">
                <a:latin typeface="Arial" charset="0"/>
              </a:rPr>
              <a:t>Rinite nota</a:t>
            </a:r>
            <a:endParaRPr lang="en-US" sz="2400">
              <a:latin typeface="Arial" charset="0"/>
            </a:endParaRPr>
          </a:p>
        </p:txBody>
      </p:sp>
      <p:cxnSp>
        <p:nvCxnSpPr>
          <p:cNvPr id="31748" name="AutoShape 9"/>
          <p:cNvCxnSpPr>
            <a:cxnSpLocks noChangeShapeType="1"/>
          </p:cNvCxnSpPr>
          <p:nvPr/>
        </p:nvCxnSpPr>
        <p:spPr bwMode="auto">
          <a:xfrm>
            <a:off x="1589314" y="3592286"/>
            <a:ext cx="6124349" cy="4983"/>
          </a:xfrm>
          <a:prstGeom prst="straightConnector1">
            <a:avLst/>
          </a:prstGeom>
          <a:noFill/>
          <a:ln w="9525">
            <a:solidFill>
              <a:srgbClr val="C00000"/>
            </a:solidFill>
            <a:round/>
            <a:headEnd/>
            <a:tailEnd/>
          </a:ln>
        </p:spPr>
      </p:cxnSp>
      <p:sp>
        <p:nvSpPr>
          <p:cNvPr id="31749" name="AutoShape 4"/>
          <p:cNvSpPr>
            <a:spLocks noChangeArrowheads="1"/>
          </p:cNvSpPr>
          <p:nvPr/>
        </p:nvSpPr>
        <p:spPr bwMode="auto">
          <a:xfrm>
            <a:off x="3457575" y="6116632"/>
            <a:ext cx="2857500" cy="360362"/>
          </a:xfrm>
          <a:prstGeom prst="roundRect">
            <a:avLst>
              <a:gd name="adj" fmla="val 16667"/>
            </a:avLst>
          </a:prstGeom>
          <a:solidFill>
            <a:srgbClr val="26C8AD"/>
          </a:solidFill>
          <a:ln w="9525">
            <a:solidFill>
              <a:schemeClr val="tx1"/>
            </a:solidFill>
            <a:round/>
            <a:headEnd/>
            <a:tailEnd/>
          </a:ln>
        </p:spPr>
        <p:txBody>
          <a:bodyPr wrap="none" anchor="ctr"/>
          <a:lstStyle/>
          <a:p>
            <a:pPr algn="ctr"/>
            <a:r>
              <a:rPr lang="it-IT" sz="2400">
                <a:latin typeface="Arial" charset="0"/>
              </a:rPr>
              <a:t>Rinite non nota</a:t>
            </a:r>
            <a:endParaRPr lang="en-US" sz="2400">
              <a:latin typeface="Arial" charset="0"/>
            </a:endParaRPr>
          </a:p>
        </p:txBody>
      </p:sp>
      <p:sp>
        <p:nvSpPr>
          <p:cNvPr id="31750" name="Rectangle 3"/>
          <p:cNvSpPr>
            <a:spLocks noChangeArrowheads="1"/>
          </p:cNvSpPr>
          <p:nvPr/>
        </p:nvSpPr>
        <p:spPr bwMode="auto">
          <a:xfrm>
            <a:off x="4940300" y="1458907"/>
            <a:ext cx="3486150" cy="1752600"/>
          </a:xfrm>
          <a:prstGeom prst="rect">
            <a:avLst/>
          </a:prstGeom>
          <a:noFill/>
          <a:ln w="9525">
            <a:noFill/>
            <a:miter lim="800000"/>
            <a:headEnd/>
            <a:tailEnd/>
          </a:ln>
        </p:spPr>
        <p:txBody>
          <a:bodyPr lIns="45720" rIns="45720"/>
          <a:lstStyle/>
          <a:p>
            <a:pPr algn="ctr" defTabSz="912813">
              <a:lnSpc>
                <a:spcPct val="90000"/>
              </a:lnSpc>
              <a:spcBef>
                <a:spcPct val="20000"/>
              </a:spcBef>
            </a:pPr>
            <a:r>
              <a:rPr lang="it-IT" sz="1400" dirty="0" err="1">
                <a:solidFill>
                  <a:srgbClr val="C00000"/>
                </a:solidFill>
                <a:latin typeface="Arial" charset="0"/>
              </a:rPr>
              <a:t>Rinitico</a:t>
            </a:r>
            <a:r>
              <a:rPr lang="it-IT" sz="1400" dirty="0">
                <a:solidFill>
                  <a:srgbClr val="C00000"/>
                </a:solidFill>
                <a:latin typeface="Arial" charset="0"/>
              </a:rPr>
              <a:t> noto che NON lamenta sintomi:</a:t>
            </a:r>
          </a:p>
          <a:p>
            <a:pPr algn="ctr" defTabSz="912813">
              <a:lnSpc>
                <a:spcPct val="90000"/>
              </a:lnSpc>
              <a:spcBef>
                <a:spcPct val="20000"/>
              </a:spcBef>
            </a:pPr>
            <a:r>
              <a:rPr lang="it-IT" sz="1400" dirty="0">
                <a:solidFill>
                  <a:srgbClr val="C00000"/>
                </a:solidFill>
                <a:latin typeface="Arial" charset="0"/>
              </a:rPr>
              <a:t>(Viene in studio per altre ragioni )</a:t>
            </a:r>
            <a:endParaRPr lang="en-US" sz="1400" dirty="0">
              <a:solidFill>
                <a:srgbClr val="C00000"/>
              </a:solidFill>
              <a:latin typeface="Arial" charset="0"/>
            </a:endParaRPr>
          </a:p>
        </p:txBody>
      </p:sp>
      <p:sp>
        <p:nvSpPr>
          <p:cNvPr id="31751" name="Rectangle 3"/>
          <p:cNvSpPr>
            <a:spLocks noChangeArrowheads="1"/>
          </p:cNvSpPr>
          <p:nvPr/>
        </p:nvSpPr>
        <p:spPr bwMode="auto">
          <a:xfrm>
            <a:off x="1047750" y="3805232"/>
            <a:ext cx="3805238" cy="558800"/>
          </a:xfrm>
          <a:prstGeom prst="rect">
            <a:avLst/>
          </a:prstGeom>
          <a:noFill/>
          <a:ln w="9525">
            <a:noFill/>
            <a:miter lim="800000"/>
            <a:headEnd/>
            <a:tailEnd/>
          </a:ln>
        </p:spPr>
        <p:txBody>
          <a:bodyPr lIns="45720" rIns="45720"/>
          <a:lstStyle/>
          <a:p>
            <a:pPr algn="ctr" defTabSz="912813">
              <a:lnSpc>
                <a:spcPct val="90000"/>
              </a:lnSpc>
              <a:spcBef>
                <a:spcPct val="20000"/>
              </a:spcBef>
            </a:pPr>
            <a:r>
              <a:rPr lang="it-IT" sz="1400" dirty="0" err="1">
                <a:solidFill>
                  <a:srgbClr val="C00000"/>
                </a:solidFill>
                <a:latin typeface="Arial" charset="0"/>
              </a:rPr>
              <a:t>Rinitico</a:t>
            </a:r>
            <a:r>
              <a:rPr lang="it-IT" sz="1400" dirty="0">
                <a:solidFill>
                  <a:srgbClr val="C00000"/>
                </a:solidFill>
                <a:latin typeface="Arial" charset="0"/>
              </a:rPr>
              <a:t>  non noto che </a:t>
            </a:r>
          </a:p>
          <a:p>
            <a:pPr algn="ctr" defTabSz="912813">
              <a:lnSpc>
                <a:spcPct val="90000"/>
              </a:lnSpc>
              <a:spcBef>
                <a:spcPct val="20000"/>
              </a:spcBef>
            </a:pPr>
            <a:r>
              <a:rPr lang="it-IT" sz="1400" dirty="0">
                <a:solidFill>
                  <a:srgbClr val="C00000"/>
                </a:solidFill>
                <a:latin typeface="Arial" charset="0"/>
              </a:rPr>
              <a:t>lamenta sintomi rinite-correlabili</a:t>
            </a:r>
          </a:p>
        </p:txBody>
      </p:sp>
      <p:sp>
        <p:nvSpPr>
          <p:cNvPr id="31752" name="Rectangle 3"/>
          <p:cNvSpPr>
            <a:spLocks noChangeArrowheads="1"/>
          </p:cNvSpPr>
          <p:nvPr/>
        </p:nvSpPr>
        <p:spPr bwMode="auto">
          <a:xfrm>
            <a:off x="5187950" y="3830632"/>
            <a:ext cx="3805238" cy="711200"/>
          </a:xfrm>
          <a:prstGeom prst="rect">
            <a:avLst/>
          </a:prstGeom>
          <a:noFill/>
          <a:ln w="9525">
            <a:noFill/>
            <a:miter lim="800000"/>
            <a:headEnd/>
            <a:tailEnd/>
          </a:ln>
        </p:spPr>
        <p:txBody>
          <a:bodyPr lIns="45720" rIns="45720"/>
          <a:lstStyle/>
          <a:p>
            <a:pPr algn="ctr" defTabSz="912813">
              <a:lnSpc>
                <a:spcPct val="80000"/>
              </a:lnSpc>
              <a:spcBef>
                <a:spcPct val="20000"/>
              </a:spcBef>
            </a:pPr>
            <a:r>
              <a:rPr lang="it-IT" sz="1400" dirty="0" err="1">
                <a:solidFill>
                  <a:srgbClr val="C00000"/>
                </a:solidFill>
                <a:latin typeface="Arial" charset="0"/>
              </a:rPr>
              <a:t>Rinitico</a:t>
            </a:r>
            <a:r>
              <a:rPr lang="it-IT" sz="1400" dirty="0">
                <a:solidFill>
                  <a:srgbClr val="C00000"/>
                </a:solidFill>
                <a:latin typeface="Arial" charset="0"/>
              </a:rPr>
              <a:t> non noto asintomatico</a:t>
            </a:r>
          </a:p>
        </p:txBody>
      </p:sp>
      <p:sp>
        <p:nvSpPr>
          <p:cNvPr id="31753" name="Line 9"/>
          <p:cNvSpPr>
            <a:spLocks noChangeShapeType="1"/>
          </p:cNvSpPr>
          <p:nvPr/>
        </p:nvSpPr>
        <p:spPr bwMode="auto">
          <a:xfrm flipV="1">
            <a:off x="4873625" y="1316032"/>
            <a:ext cx="0" cy="4724400"/>
          </a:xfrm>
          <a:prstGeom prst="line">
            <a:avLst/>
          </a:prstGeom>
          <a:noFill/>
          <a:ln w="12700">
            <a:solidFill>
              <a:srgbClr val="C00000"/>
            </a:solidFill>
            <a:round/>
            <a:headEnd/>
            <a:tailEnd/>
          </a:ln>
          <a:effectLst/>
        </p:spPr>
        <p:txBody>
          <a:bodyPr/>
          <a:lstStyle/>
          <a:p>
            <a:endParaRPr lang="it-IT"/>
          </a:p>
        </p:txBody>
      </p:sp>
      <p:sp>
        <p:nvSpPr>
          <p:cNvPr id="31754" name="Rectangle 10"/>
          <p:cNvSpPr>
            <a:spLocks noChangeArrowheads="1"/>
          </p:cNvSpPr>
          <p:nvPr/>
        </p:nvSpPr>
        <p:spPr bwMode="auto">
          <a:xfrm>
            <a:off x="536348" y="3441694"/>
            <a:ext cx="1031875" cy="336550"/>
          </a:xfrm>
          <a:prstGeom prst="rect">
            <a:avLst/>
          </a:prstGeom>
          <a:noFill/>
          <a:ln w="12700">
            <a:noFill/>
            <a:miter lim="800000"/>
            <a:headEnd/>
            <a:tailEnd/>
          </a:ln>
          <a:effectLst/>
        </p:spPr>
        <p:txBody>
          <a:bodyPr wrap="none">
            <a:spAutoFit/>
          </a:bodyPr>
          <a:lstStyle/>
          <a:p>
            <a:r>
              <a:rPr lang="it-IT" sz="1600" dirty="0">
                <a:latin typeface="Arial" charset="0"/>
              </a:rPr>
              <a:t>SINTOMI</a:t>
            </a:r>
          </a:p>
        </p:txBody>
      </p:sp>
      <p:sp>
        <p:nvSpPr>
          <p:cNvPr id="31755" name="Rectangle 11"/>
          <p:cNvSpPr>
            <a:spLocks noChangeArrowheads="1"/>
          </p:cNvSpPr>
          <p:nvPr/>
        </p:nvSpPr>
        <p:spPr bwMode="auto">
          <a:xfrm>
            <a:off x="7732713" y="3430582"/>
            <a:ext cx="1393825" cy="336550"/>
          </a:xfrm>
          <a:prstGeom prst="rect">
            <a:avLst/>
          </a:prstGeom>
          <a:noFill/>
          <a:ln w="12700">
            <a:noFill/>
            <a:miter lim="800000"/>
            <a:headEnd/>
            <a:tailEnd/>
          </a:ln>
          <a:effectLst/>
        </p:spPr>
        <p:txBody>
          <a:bodyPr wrap="none">
            <a:spAutoFit/>
          </a:bodyPr>
          <a:lstStyle/>
          <a:p>
            <a:pPr algn="ctr"/>
            <a:r>
              <a:rPr lang="it-IT" sz="1600">
                <a:latin typeface="Arial" charset="0"/>
              </a:rPr>
              <a:t>NO SINTOMI</a:t>
            </a:r>
          </a:p>
        </p:txBody>
      </p:sp>
      <p:sp>
        <p:nvSpPr>
          <p:cNvPr id="31756" name="Rectangle 12"/>
          <p:cNvSpPr>
            <a:spLocks noChangeArrowheads="1"/>
          </p:cNvSpPr>
          <p:nvPr/>
        </p:nvSpPr>
        <p:spPr bwMode="auto">
          <a:xfrm>
            <a:off x="1568450" y="1839907"/>
            <a:ext cx="4572000" cy="1616075"/>
          </a:xfrm>
          <a:prstGeom prst="rect">
            <a:avLst/>
          </a:prstGeom>
          <a:noFill/>
          <a:ln w="12700">
            <a:noFill/>
            <a:miter lim="800000"/>
            <a:headEnd/>
            <a:tailEnd/>
          </a:ln>
          <a:effectLst/>
        </p:spPr>
        <p:txBody>
          <a:bodyPr>
            <a:spAutoFit/>
          </a:bodyPr>
          <a:lstStyle/>
          <a:p>
            <a:pPr eaLnBrk="0" hangingPunct="0">
              <a:spcBef>
                <a:spcPct val="50000"/>
              </a:spcBef>
              <a:buClr>
                <a:srgbClr val="C00000"/>
              </a:buClr>
              <a:buFontTx/>
              <a:buChar char="•"/>
            </a:pPr>
            <a:r>
              <a:rPr lang="it-IT" sz="1000" dirty="0">
                <a:latin typeface="Arial" charset="0"/>
                <a:cs typeface="Times New Roman" pitchFamily="18" charset="0"/>
              </a:rPr>
              <a:t>Verificare la diagnosi e lo stadio di gravità</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Verificare la profilassi ambientale  se possibile</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Distinguere il mancato controllo dei sintomi </a:t>
            </a:r>
          </a:p>
          <a:p>
            <a:pPr eaLnBrk="0" hangingPunct="0">
              <a:spcBef>
                <a:spcPct val="50000"/>
              </a:spcBef>
              <a:buClr>
                <a:srgbClr val="C00000"/>
              </a:buClr>
            </a:pPr>
            <a:r>
              <a:rPr lang="it-IT" sz="1000" dirty="0">
                <a:latin typeface="Arial" charset="0"/>
                <a:cs typeface="Times New Roman" pitchFamily="18" charset="0"/>
              </a:rPr>
              <a:t> dall’insorgenza di nuove sensibilizzazioni </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Re-impostare il trattamento</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Rivedere il piano di cura complessivo</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Consiglio sul fumo</a:t>
            </a:r>
          </a:p>
        </p:txBody>
      </p:sp>
      <p:sp>
        <p:nvSpPr>
          <p:cNvPr id="31757" name="Rectangle 13"/>
          <p:cNvSpPr>
            <a:spLocks noChangeArrowheads="1"/>
          </p:cNvSpPr>
          <p:nvPr/>
        </p:nvSpPr>
        <p:spPr bwMode="auto">
          <a:xfrm>
            <a:off x="4972050" y="2000244"/>
            <a:ext cx="3886200" cy="930275"/>
          </a:xfrm>
          <a:prstGeom prst="rect">
            <a:avLst/>
          </a:prstGeom>
          <a:noFill/>
          <a:ln w="12700">
            <a:noFill/>
            <a:miter lim="800000"/>
            <a:headEnd/>
            <a:tailEnd/>
          </a:ln>
          <a:effectLst/>
        </p:spPr>
        <p:txBody>
          <a:bodyPr>
            <a:spAutoFit/>
          </a:bodyPr>
          <a:lstStyle/>
          <a:p>
            <a:pPr eaLnBrk="0" hangingPunct="0">
              <a:spcBef>
                <a:spcPct val="50000"/>
              </a:spcBef>
              <a:buClr>
                <a:srgbClr val="C00000"/>
              </a:buClr>
              <a:buFontTx/>
              <a:buChar char="•"/>
            </a:pPr>
            <a:r>
              <a:rPr lang="it-IT" sz="1000" dirty="0">
                <a:latin typeface="Arial" charset="0"/>
                <a:cs typeface="Times New Roman" pitchFamily="18" charset="0"/>
              </a:rPr>
              <a:t>Verificare lo stato di effettiva stabilità della malattia </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Verificare la avvenuta </a:t>
            </a:r>
            <a:r>
              <a:rPr lang="it-IT" sz="1000" dirty="0" err="1">
                <a:latin typeface="Arial" charset="0"/>
                <a:cs typeface="Times New Roman" pitchFamily="18" charset="0"/>
              </a:rPr>
              <a:t>stadiazione</a:t>
            </a:r>
            <a:r>
              <a:rPr lang="it-IT" sz="1000" dirty="0">
                <a:latin typeface="Arial" charset="0"/>
                <a:cs typeface="Times New Roman" pitchFamily="18" charset="0"/>
              </a:rPr>
              <a:t> del paziente</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Verificare l’avvenuta effettuazione di spirometria</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Consiglio sul fumo, eventuale invio ad un centro antifumo </a:t>
            </a:r>
          </a:p>
        </p:txBody>
      </p:sp>
      <p:sp>
        <p:nvSpPr>
          <p:cNvPr id="31758" name="Rectangle 14"/>
          <p:cNvSpPr>
            <a:spLocks noChangeArrowheads="1"/>
          </p:cNvSpPr>
          <p:nvPr/>
        </p:nvSpPr>
        <p:spPr bwMode="auto">
          <a:xfrm>
            <a:off x="1504950" y="4440232"/>
            <a:ext cx="3200400" cy="1082675"/>
          </a:xfrm>
          <a:prstGeom prst="rect">
            <a:avLst/>
          </a:prstGeom>
          <a:noFill/>
          <a:ln w="12700">
            <a:noFill/>
            <a:miter lim="800000"/>
            <a:headEnd/>
            <a:tailEnd/>
          </a:ln>
          <a:effectLst/>
        </p:spPr>
        <p:txBody>
          <a:bodyPr>
            <a:spAutoFit/>
          </a:bodyPr>
          <a:lstStyle/>
          <a:p>
            <a:pPr eaLnBrk="0" hangingPunct="0">
              <a:spcBef>
                <a:spcPct val="50000"/>
              </a:spcBef>
              <a:buClr>
                <a:srgbClr val="C00000"/>
              </a:buClr>
              <a:buFontTx/>
              <a:buChar char="•"/>
            </a:pPr>
            <a:r>
              <a:rPr lang="it-IT" sz="1000" dirty="0">
                <a:latin typeface="Arial" charset="0"/>
                <a:cs typeface="Times New Roman" pitchFamily="18" charset="0"/>
              </a:rPr>
              <a:t>Confermare/escludere un sospetto diagnostico</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Prescrivere se necessario un trattamento </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Impostare un piano di gestione sul </a:t>
            </a:r>
            <a:r>
              <a:rPr lang="it-IT" sz="1000" dirty="0" err="1">
                <a:latin typeface="Arial" charset="0"/>
                <a:cs typeface="Times New Roman" pitchFamily="18" charset="0"/>
              </a:rPr>
              <a:t>medio-lungo</a:t>
            </a:r>
            <a:r>
              <a:rPr lang="it-IT" sz="1000" dirty="0">
                <a:latin typeface="Arial" charset="0"/>
                <a:cs typeface="Times New Roman" pitchFamily="18" charset="0"/>
              </a:rPr>
              <a:t> periodo</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Consiglio sul fumo</a:t>
            </a:r>
          </a:p>
        </p:txBody>
      </p:sp>
      <p:sp>
        <p:nvSpPr>
          <p:cNvPr id="31759" name="Rectangle 15"/>
          <p:cNvSpPr>
            <a:spLocks noChangeArrowheads="1"/>
          </p:cNvSpPr>
          <p:nvPr/>
        </p:nvSpPr>
        <p:spPr bwMode="auto">
          <a:xfrm>
            <a:off x="5014913" y="4208457"/>
            <a:ext cx="4129087" cy="1616075"/>
          </a:xfrm>
          <a:prstGeom prst="rect">
            <a:avLst/>
          </a:prstGeom>
          <a:noFill/>
          <a:ln w="12700">
            <a:noFill/>
            <a:miter lim="800000"/>
            <a:headEnd/>
            <a:tailEnd/>
          </a:ln>
          <a:effectLst/>
        </p:spPr>
        <p:txBody>
          <a:bodyPr>
            <a:spAutoFit/>
          </a:bodyPr>
          <a:lstStyle/>
          <a:p>
            <a:pPr eaLnBrk="0" hangingPunct="0">
              <a:spcBef>
                <a:spcPct val="50000"/>
              </a:spcBef>
              <a:buClr>
                <a:srgbClr val="C00000"/>
              </a:buClr>
              <a:buFontTx/>
              <a:buChar char="•"/>
            </a:pPr>
            <a:r>
              <a:rPr lang="it-IT" sz="1000" dirty="0">
                <a:latin typeface="Arial" charset="0"/>
                <a:cs typeface="Times New Roman" pitchFamily="18" charset="0"/>
              </a:rPr>
              <a:t>Verificare l’esistenza di condizioni di rischio  (familiarità) </a:t>
            </a:r>
            <a:endParaRPr lang="it-IT" sz="1000" dirty="0">
              <a:latin typeface="Arial" charset="0"/>
            </a:endParaRPr>
          </a:p>
          <a:p>
            <a:pPr eaLnBrk="0" hangingPunct="0">
              <a:spcBef>
                <a:spcPct val="50000"/>
              </a:spcBef>
              <a:buClr>
                <a:srgbClr val="C00000"/>
              </a:buClr>
              <a:buFontTx/>
              <a:buChar char="•"/>
            </a:pPr>
            <a:r>
              <a:rPr lang="it-IT" sz="1000" dirty="0">
                <a:latin typeface="Arial" charset="0"/>
                <a:cs typeface="Times New Roman" pitchFamily="18" charset="0"/>
              </a:rPr>
              <a:t>Se paziente asmatico </a:t>
            </a:r>
            <a:r>
              <a:rPr lang="it-IT" sz="1000" i="1" dirty="0">
                <a:latin typeface="Arial" charset="0"/>
                <a:cs typeface="Times New Roman" pitchFamily="18" charset="0"/>
              </a:rPr>
              <a:t>e/o allergico </a:t>
            </a:r>
            <a:r>
              <a:rPr lang="it-IT" sz="1000" dirty="0">
                <a:latin typeface="Arial" charset="0"/>
                <a:cs typeface="Times New Roman" pitchFamily="18" charset="0"/>
              </a:rPr>
              <a:t>valutare la compresenza </a:t>
            </a:r>
          </a:p>
          <a:p>
            <a:pPr eaLnBrk="0" hangingPunct="0">
              <a:spcBef>
                <a:spcPct val="50000"/>
              </a:spcBef>
              <a:buClr>
                <a:srgbClr val="C00000"/>
              </a:buClr>
            </a:pPr>
            <a:r>
              <a:rPr lang="it-IT" sz="1000" dirty="0">
                <a:latin typeface="Arial" charset="0"/>
                <a:cs typeface="Times New Roman" pitchFamily="18" charset="0"/>
              </a:rPr>
              <a:t> di sintomi </a:t>
            </a:r>
            <a:r>
              <a:rPr lang="it-IT" sz="1000" dirty="0" err="1">
                <a:latin typeface="Arial" charset="0"/>
                <a:cs typeface="Times New Roman" pitchFamily="18" charset="0"/>
              </a:rPr>
              <a:t>rinitici</a:t>
            </a:r>
            <a:endParaRPr lang="it-IT" sz="1000" dirty="0">
              <a:latin typeface="Arial" charset="0"/>
            </a:endParaRPr>
          </a:p>
          <a:p>
            <a:pPr eaLnBrk="0" hangingPunct="0">
              <a:spcBef>
                <a:spcPct val="50000"/>
              </a:spcBef>
              <a:buClr>
                <a:srgbClr val="C00000"/>
              </a:buClr>
              <a:buFont typeface="Arial" charset="0"/>
              <a:buChar char="•"/>
            </a:pPr>
            <a:r>
              <a:rPr lang="it-IT" sz="1000" dirty="0">
                <a:latin typeface="Arial" charset="0"/>
                <a:cs typeface="Times New Roman" pitchFamily="18" charset="0"/>
              </a:rPr>
              <a:t>Ricercare fattori di rischio con domande specifiche relative a: </a:t>
            </a:r>
            <a:endParaRPr lang="it-IT" sz="1000" dirty="0">
              <a:latin typeface="Arial" charset="0"/>
            </a:endParaRPr>
          </a:p>
          <a:p>
            <a:pPr lvl="1" eaLnBrk="0" hangingPunct="0">
              <a:spcBef>
                <a:spcPct val="50000"/>
              </a:spcBef>
              <a:buClr>
                <a:srgbClr val="C00000"/>
              </a:buClr>
              <a:buFont typeface="Wingdings" pitchFamily="2" charset="2"/>
              <a:buChar char="§"/>
            </a:pPr>
            <a:r>
              <a:rPr lang="it-IT" sz="1000" dirty="0">
                <a:latin typeface="Arial" charset="0"/>
                <a:cs typeface="Times New Roman" pitchFamily="18" charset="0"/>
              </a:rPr>
              <a:t>Fattori ambientali</a:t>
            </a:r>
          </a:p>
          <a:p>
            <a:pPr lvl="1" eaLnBrk="0" hangingPunct="0">
              <a:spcBef>
                <a:spcPct val="50000"/>
              </a:spcBef>
              <a:buClr>
                <a:srgbClr val="C00000"/>
              </a:buClr>
              <a:buFont typeface="Wingdings" pitchFamily="2" charset="2"/>
              <a:buChar char="§"/>
            </a:pPr>
            <a:r>
              <a:rPr lang="it-IT" sz="1000" dirty="0">
                <a:latin typeface="Arial" charset="0"/>
                <a:cs typeface="Times New Roman" pitchFamily="18" charset="0"/>
              </a:rPr>
              <a:t>Fattori individuali (essenzialmente familiarità </a:t>
            </a:r>
            <a:r>
              <a:rPr lang="it-IT" sz="1000" dirty="0" smtClean="0">
                <a:latin typeface="Arial" charset="0"/>
                <a:cs typeface="Times New Roman" pitchFamily="18" charset="0"/>
              </a:rPr>
              <a:t> e </a:t>
            </a:r>
            <a:r>
              <a:rPr lang="it-IT" sz="1000" dirty="0">
                <a:latin typeface="Arial" charset="0"/>
                <a:cs typeface="Times New Roman" pitchFamily="18" charset="0"/>
              </a:rPr>
              <a:t>storia clinica infantile)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clrChange>
              <a:clrFrom>
                <a:srgbClr val="FFFFFF"/>
              </a:clrFrom>
              <a:clrTo>
                <a:srgbClr val="FFFFFF">
                  <a:alpha val="0"/>
                </a:srgbClr>
              </a:clrTo>
            </a:clrChange>
          </a:blip>
          <a:srcRect l="3841" r="3737"/>
          <a:stretch>
            <a:fillRect/>
          </a:stretch>
        </p:blipFill>
        <p:spPr bwMode="auto">
          <a:xfrm>
            <a:off x="177800" y="842963"/>
            <a:ext cx="8767763" cy="5842000"/>
          </a:xfrm>
          <a:prstGeom prst="rect">
            <a:avLst/>
          </a:prstGeom>
          <a:noFill/>
          <a:ln w="9525">
            <a:noFill/>
            <a:miter lim="800000"/>
            <a:headEnd/>
            <a:tailEnd/>
          </a:ln>
          <a:effectLst/>
        </p:spPr>
      </p:pic>
      <p:sp>
        <p:nvSpPr>
          <p:cNvPr id="35843" name="Rectangle 3"/>
          <p:cNvSpPr>
            <a:spLocks noChangeArrowheads="1"/>
          </p:cNvSpPr>
          <p:nvPr/>
        </p:nvSpPr>
        <p:spPr bwMode="auto">
          <a:xfrm>
            <a:off x="2566988" y="1765300"/>
            <a:ext cx="6096000" cy="554038"/>
          </a:xfrm>
          <a:prstGeom prst="rect">
            <a:avLst/>
          </a:prstGeom>
          <a:noFill/>
          <a:ln w="28575">
            <a:solidFill>
              <a:srgbClr val="C00000"/>
            </a:solidFill>
            <a:miter lim="800000"/>
            <a:headEnd/>
            <a:tailEnd/>
          </a:ln>
          <a:effectLst/>
        </p:spPr>
        <p:txBody>
          <a:bodyPr wrap="none" anchor="ctr"/>
          <a:lstStyle/>
          <a:p>
            <a:endParaRPr lang="it-IT" sz="2400"/>
          </a:p>
        </p:txBody>
      </p:sp>
      <p:sp>
        <p:nvSpPr>
          <p:cNvPr id="35844" name="Text Box 5"/>
          <p:cNvSpPr txBox="1">
            <a:spLocks noChangeArrowheads="1"/>
          </p:cNvSpPr>
          <p:nvPr/>
        </p:nvSpPr>
        <p:spPr bwMode="auto">
          <a:xfrm>
            <a:off x="4897438" y="3171825"/>
            <a:ext cx="1376362" cy="290513"/>
          </a:xfrm>
          <a:prstGeom prst="rect">
            <a:avLst/>
          </a:prstGeom>
          <a:noFill/>
          <a:ln w="9525">
            <a:noFill/>
            <a:miter lim="800000"/>
            <a:headEnd/>
            <a:tailEnd/>
          </a:ln>
          <a:effectLst/>
        </p:spPr>
        <p:txBody>
          <a:bodyPr>
            <a:spAutoFit/>
          </a:bodyPr>
          <a:lstStyle/>
          <a:p>
            <a:r>
              <a:rPr lang="it-IT" sz="1300">
                <a:solidFill>
                  <a:srgbClr val="000099"/>
                </a:solidFill>
                <a:latin typeface="Arial Unicode MS" pitchFamily="34" charset="-128"/>
              </a:rPr>
              <a:t>Churg-Strauss.</a:t>
            </a:r>
          </a:p>
        </p:txBody>
      </p:sp>
      <p:sp>
        <p:nvSpPr>
          <p:cNvPr id="8" name="Titolo 7"/>
          <p:cNvSpPr>
            <a:spLocks noGrp="1"/>
          </p:cNvSpPr>
          <p:nvPr>
            <p:ph type="title"/>
          </p:nvPr>
        </p:nvSpPr>
        <p:spPr/>
        <p:txBody>
          <a:bodyPr/>
          <a:lstStyle/>
          <a:p>
            <a:r>
              <a:rPr lang="it-IT" smtClean="0"/>
              <a:t>CLASSIFICAZIONE GENERALE DELLE RINOPATIE</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28</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825500" y="2251075"/>
            <a:ext cx="7980363" cy="2563813"/>
          </a:xfrm>
          <a:prstGeom prst="rect">
            <a:avLst/>
          </a:prstGeom>
          <a:noFill/>
          <a:ln w="9525">
            <a:noFill/>
            <a:miter lim="800000"/>
            <a:headEnd/>
            <a:tailEnd/>
          </a:ln>
        </p:spPr>
        <p:txBody>
          <a:bodyPr>
            <a:spAutoFit/>
          </a:bodyPr>
          <a:lstStyle/>
          <a:p>
            <a:r>
              <a:rPr lang="it-IT" sz="1800" dirty="0">
                <a:solidFill>
                  <a:srgbClr val="C00000"/>
                </a:solidFill>
                <a:latin typeface="Arial Unicode MS" pitchFamily="34" charset="-128"/>
                <a:cs typeface="Arial" charset="0"/>
              </a:rPr>
              <a:t>SCUAD: Severe </a:t>
            </a:r>
            <a:r>
              <a:rPr lang="it-IT" sz="1800" dirty="0" err="1">
                <a:solidFill>
                  <a:srgbClr val="C00000"/>
                </a:solidFill>
                <a:latin typeface="Arial Unicode MS" pitchFamily="34" charset="-128"/>
                <a:cs typeface="Arial" charset="0"/>
              </a:rPr>
              <a:t>Chronic</a:t>
            </a:r>
            <a:r>
              <a:rPr lang="it-IT" sz="1800" dirty="0">
                <a:solidFill>
                  <a:srgbClr val="C00000"/>
                </a:solidFill>
                <a:latin typeface="Arial Unicode MS" pitchFamily="34" charset="-128"/>
                <a:cs typeface="Arial" charset="0"/>
              </a:rPr>
              <a:t> Upper </a:t>
            </a:r>
            <a:r>
              <a:rPr lang="it-IT" sz="1800" dirty="0" err="1">
                <a:solidFill>
                  <a:srgbClr val="C00000"/>
                </a:solidFill>
                <a:latin typeface="Arial Unicode MS" pitchFamily="34" charset="-128"/>
                <a:cs typeface="Arial" charset="0"/>
              </a:rPr>
              <a:t>Respiratory</a:t>
            </a:r>
            <a:r>
              <a:rPr lang="it-IT" sz="1800" dirty="0">
                <a:solidFill>
                  <a:srgbClr val="C00000"/>
                </a:solidFill>
                <a:latin typeface="Arial Unicode MS" pitchFamily="34" charset="-128"/>
                <a:cs typeface="Arial" charset="0"/>
              </a:rPr>
              <a:t> </a:t>
            </a:r>
            <a:r>
              <a:rPr lang="it-IT" sz="1800" dirty="0" err="1">
                <a:solidFill>
                  <a:srgbClr val="C00000"/>
                </a:solidFill>
                <a:latin typeface="Arial Unicode MS" pitchFamily="34" charset="-128"/>
                <a:cs typeface="Arial" charset="0"/>
              </a:rPr>
              <a:t>Disease</a:t>
            </a:r>
            <a:endParaRPr lang="it-IT" sz="1800" dirty="0">
              <a:solidFill>
                <a:srgbClr val="C00000"/>
              </a:solidFill>
              <a:latin typeface="Arial Unicode MS" pitchFamily="34" charset="-128"/>
              <a:cs typeface="Arial" charset="0"/>
            </a:endParaRPr>
          </a:p>
          <a:p>
            <a:r>
              <a:rPr lang="it-IT" sz="1800" dirty="0">
                <a:latin typeface="Arial Unicode MS" pitchFamily="34" charset="-128"/>
                <a:cs typeface="Arial" charset="0"/>
              </a:rPr>
              <a:t>Si definisce SCUAD ogni condizione di rinite  che rimanga non controllata nonostante la terapia farmacologica massimale secondo linee guida.</a:t>
            </a:r>
          </a:p>
          <a:p>
            <a:r>
              <a:rPr lang="it-IT" sz="1800" dirty="0">
                <a:latin typeface="Arial Unicode MS" pitchFamily="34" charset="-128"/>
                <a:cs typeface="Arial" charset="0"/>
              </a:rPr>
              <a:t>Rientrano tra le SCUAD alcuni casi di</a:t>
            </a:r>
          </a:p>
          <a:p>
            <a:pPr>
              <a:buFontTx/>
              <a:buChar char="-"/>
            </a:pPr>
            <a:r>
              <a:rPr lang="it-IT" sz="1800" dirty="0">
                <a:latin typeface="Arial Unicode MS" pitchFamily="34" charset="-128"/>
                <a:cs typeface="Arial" charset="0"/>
              </a:rPr>
              <a:t> rinite allergica</a:t>
            </a:r>
          </a:p>
          <a:p>
            <a:pPr>
              <a:buFontTx/>
              <a:buChar char="-"/>
            </a:pPr>
            <a:r>
              <a:rPr lang="it-IT" sz="1800" dirty="0">
                <a:latin typeface="Arial Unicode MS" pitchFamily="34" charset="-128"/>
                <a:cs typeface="Arial" charset="0"/>
              </a:rPr>
              <a:t> rinite non allergica</a:t>
            </a:r>
          </a:p>
          <a:p>
            <a:pPr>
              <a:buFontTx/>
              <a:buChar char="-"/>
            </a:pPr>
            <a:r>
              <a:rPr lang="it-IT" sz="1800" dirty="0">
                <a:latin typeface="Arial Unicode MS" pitchFamily="34" charset="-128"/>
                <a:cs typeface="Arial" charset="0"/>
              </a:rPr>
              <a:t> rinite con intolleranza all’aspirina</a:t>
            </a:r>
          </a:p>
          <a:p>
            <a:pPr>
              <a:buFontTx/>
              <a:buChar char="-"/>
            </a:pPr>
            <a:r>
              <a:rPr lang="it-IT" sz="1800" dirty="0">
                <a:latin typeface="Arial Unicode MS" pitchFamily="34" charset="-128"/>
                <a:cs typeface="Arial" charset="0"/>
              </a:rPr>
              <a:t> </a:t>
            </a:r>
            <a:r>
              <a:rPr lang="it-IT" sz="1800" dirty="0" err="1">
                <a:latin typeface="Arial Unicode MS" pitchFamily="34" charset="-128"/>
                <a:cs typeface="Arial" charset="0"/>
              </a:rPr>
              <a:t>rinosinusite</a:t>
            </a:r>
            <a:r>
              <a:rPr lang="it-IT" sz="1800" dirty="0">
                <a:latin typeface="Arial Unicode MS" pitchFamily="34" charset="-128"/>
                <a:cs typeface="Arial" charset="0"/>
              </a:rPr>
              <a:t> cronica (con/senza poliposi)</a:t>
            </a:r>
          </a:p>
          <a:p>
            <a:pPr>
              <a:buFontTx/>
              <a:buChar char="-"/>
            </a:pPr>
            <a:r>
              <a:rPr lang="it-IT" sz="1800" dirty="0">
                <a:latin typeface="Arial Unicode MS" pitchFamily="34" charset="-128"/>
                <a:cs typeface="Arial" charset="0"/>
              </a:rPr>
              <a:t> rinite occupazionale</a:t>
            </a:r>
          </a:p>
        </p:txBody>
      </p:sp>
      <p:pic>
        <p:nvPicPr>
          <p:cNvPr id="36867" name="Picture 3"/>
          <p:cNvPicPr>
            <a:picLocks noChangeAspect="1" noChangeArrowheads="1"/>
          </p:cNvPicPr>
          <p:nvPr/>
        </p:nvPicPr>
        <p:blipFill>
          <a:blip r:embed="rId3" cstate="print"/>
          <a:srcRect/>
          <a:stretch>
            <a:fillRect/>
          </a:stretch>
        </p:blipFill>
        <p:spPr bwMode="auto">
          <a:xfrm>
            <a:off x="954088" y="292100"/>
            <a:ext cx="6872287" cy="1647825"/>
          </a:xfrm>
          <a:prstGeom prst="rect">
            <a:avLst/>
          </a:prstGeom>
          <a:noFill/>
          <a:ln w="9525">
            <a:noFill/>
            <a:miter lim="800000"/>
            <a:headEnd/>
            <a:tailEnd/>
          </a:ln>
          <a:effectLst>
            <a:outerShdw dist="107763" dir="13500000" algn="ctr" rotWithShape="0">
              <a:srgbClr val="990099">
                <a:alpha val="50000"/>
              </a:srgbClr>
            </a:outerShdw>
          </a:effectLst>
        </p:spPr>
      </p:pic>
      <p:sp>
        <p:nvSpPr>
          <p:cNvPr id="301060" name="Rectangle 4"/>
          <p:cNvSpPr>
            <a:spLocks noChangeArrowheads="1"/>
          </p:cNvSpPr>
          <p:nvPr/>
        </p:nvSpPr>
        <p:spPr bwMode="auto">
          <a:xfrm>
            <a:off x="4333875" y="6100990"/>
            <a:ext cx="4464050" cy="366713"/>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a:spAutoFit/>
          </a:bodyPr>
          <a:lstStyle/>
          <a:p>
            <a:pPr>
              <a:defRPr/>
            </a:pPr>
            <a:r>
              <a:rPr lang="it-IT" sz="1800" b="0">
                <a:latin typeface="Arial" pitchFamily="34" charset="0"/>
                <a:cs typeface="Arial" pitchFamily="34" charset="0"/>
              </a:rPr>
              <a:t>(J Allergy Clin Immunol 2009;124:428-33.)</a:t>
            </a:r>
          </a:p>
        </p:txBody>
      </p:sp>
      <p:sp>
        <p:nvSpPr>
          <p:cNvPr id="1973254" name="Text Box 6"/>
          <p:cNvSpPr txBox="1">
            <a:spLocks noChangeArrowheads="1"/>
          </p:cNvSpPr>
          <p:nvPr/>
        </p:nvSpPr>
        <p:spPr bwMode="auto">
          <a:xfrm>
            <a:off x="1125538" y="5265738"/>
            <a:ext cx="6911975" cy="466725"/>
          </a:xfrm>
          <a:prstGeom prst="rect">
            <a:avLst/>
          </a:prstGeom>
          <a:noFill/>
          <a:ln w="9525">
            <a:solidFill>
              <a:srgbClr val="C00000"/>
            </a:solidFill>
            <a:miter lim="800000"/>
            <a:headEnd/>
            <a:tailEnd/>
          </a:ln>
          <a:effectLst>
            <a:prstShdw prst="shdw13" dist="53882" dir="13500000">
              <a:srgbClr val="993D00">
                <a:alpha val="50000"/>
              </a:srgbClr>
            </a:prstShdw>
          </a:effectLst>
        </p:spPr>
        <p:txBody>
          <a:bodyPr wrap="none">
            <a:spAutoFit/>
          </a:bodyPr>
          <a:lstStyle/>
          <a:p>
            <a:r>
              <a:rPr lang="it-IT" sz="2400" b="0" dirty="0">
                <a:solidFill>
                  <a:srgbClr val="C00000"/>
                </a:solidFill>
                <a:latin typeface="Arial" charset="0"/>
                <a:cs typeface="Arial" charset="0"/>
              </a:rPr>
              <a:t>STRATEGIE TERAPEUTICHE DIFFERENZIATE</a:t>
            </a:r>
            <a:r>
              <a:rPr lang="it-IT" sz="2400" b="0" dirty="0">
                <a:solidFill>
                  <a:srgbClr val="FF0000"/>
                </a:solidFill>
                <a:latin typeface="Arial" charset="0"/>
                <a:cs typeface="Arial" charset="0"/>
              </a:rPr>
              <a:t> </a:t>
            </a:r>
          </a:p>
        </p:txBody>
      </p:sp>
      <p:sp>
        <p:nvSpPr>
          <p:cNvPr id="6" name="Segnaposto numero diapositiva 5"/>
          <p:cNvSpPr>
            <a:spLocks noGrp="1"/>
          </p:cNvSpPr>
          <p:nvPr>
            <p:ph type="sldNum" sz="quarter" idx="4"/>
          </p:nvPr>
        </p:nvSpPr>
        <p:spPr/>
        <p:txBody>
          <a:bodyPr/>
          <a:lstStyle/>
          <a:p>
            <a:fld id="{727900B2-336A-46FE-9A0B-0A54CDA181B0}" type="slidenum">
              <a:rPr lang="it-IT" smtClean="0"/>
              <a:pPr/>
              <a:t>29</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325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57200" y="1284514"/>
            <a:ext cx="8229600" cy="4841649"/>
          </a:xfrm>
        </p:spPr>
        <p:txBody>
          <a:bodyPr/>
          <a:lstStyle/>
          <a:p>
            <a:r>
              <a:rPr lang="it-IT" sz="2400" dirty="0" smtClean="0"/>
              <a:t>La rinite allergica è un problema sanitario globale che colpisce dal 5 al 35 % della popolazione  </a:t>
            </a:r>
          </a:p>
          <a:p>
            <a:r>
              <a:rPr lang="it-IT" sz="2400" dirty="0" smtClean="0"/>
              <a:t>	La sua prevalenza è in aumento </a:t>
            </a:r>
          </a:p>
          <a:p>
            <a:r>
              <a:rPr lang="it-IT" sz="2400" dirty="0" smtClean="0"/>
              <a:t>	Pur non essendo una malattia grave, la rinite influisce sulla vita sociale ed altera le prestazioni scolastiche e lavorative </a:t>
            </a:r>
          </a:p>
          <a:p>
            <a:r>
              <a:rPr lang="it-IT" sz="2400" dirty="0" smtClean="0"/>
              <a:t>I costi socio sanitari sono rilevanti  </a:t>
            </a:r>
          </a:p>
          <a:p>
            <a:r>
              <a:rPr lang="it-IT" sz="2400" dirty="0" smtClean="0"/>
              <a:t>La rinite si associa spesso all’asma e costituisce fattore di rischio per la sua insorgenza. Alla rinite si associano numerose </a:t>
            </a:r>
            <a:r>
              <a:rPr lang="it-IT" sz="2400" dirty="0" err="1" smtClean="0"/>
              <a:t>co-morbilità</a:t>
            </a:r>
            <a:endParaRPr lang="it-IT" sz="2400" dirty="0" smtClean="0"/>
          </a:p>
          <a:p>
            <a:r>
              <a:rPr lang="it-IT" sz="2400" dirty="0" smtClean="0"/>
              <a:t>La divulgazione e l’applicazione delle linee guida sono in grado di migliorare la gestione dei pazienti. </a:t>
            </a:r>
            <a:endParaRPr lang="it-IT" sz="2400" dirty="0" smtClean="0"/>
          </a:p>
        </p:txBody>
      </p:sp>
      <p:sp>
        <p:nvSpPr>
          <p:cNvPr id="5" name="Titolo 4"/>
          <p:cNvSpPr>
            <a:spLocks noGrp="1"/>
          </p:cNvSpPr>
          <p:nvPr>
            <p:ph type="title"/>
          </p:nvPr>
        </p:nvSpPr>
        <p:spPr/>
        <p:txBody>
          <a:bodyPr/>
          <a:lstStyle/>
          <a:p>
            <a:r>
              <a:rPr lang="it-IT" smtClean="0"/>
              <a:t> Le ragioni per creare linee guida per la gestione della rinite allergica </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3</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Oval 5"/>
          <p:cNvSpPr>
            <a:spLocks noChangeArrowheads="1"/>
          </p:cNvSpPr>
          <p:nvPr/>
        </p:nvSpPr>
        <p:spPr bwMode="auto">
          <a:xfrm>
            <a:off x="3225800" y="2371725"/>
            <a:ext cx="4259263" cy="2955925"/>
          </a:xfrm>
          <a:prstGeom prst="ellipse">
            <a:avLst/>
          </a:prstGeom>
          <a:gradFill rotWithShape="1">
            <a:gsLst>
              <a:gs pos="0">
                <a:srgbClr val="FF3300">
                  <a:alpha val="48000"/>
                </a:srgbClr>
              </a:gs>
              <a:gs pos="100000">
                <a:srgbClr val="761800">
                  <a:alpha val="28998"/>
                </a:srgbClr>
              </a:gs>
            </a:gsLst>
            <a:lin ang="5400000" scaled="1"/>
          </a:gradFill>
          <a:ln w="38100">
            <a:solidFill>
              <a:srgbClr val="FF0000"/>
            </a:solidFill>
            <a:round/>
            <a:headEnd/>
            <a:tailEnd/>
          </a:ln>
        </p:spPr>
        <p:txBody>
          <a:bodyPr wrap="none" anchor="ctr"/>
          <a:lstStyle/>
          <a:p>
            <a:endParaRPr lang="en-US" sz="2400"/>
          </a:p>
        </p:txBody>
      </p:sp>
      <p:sp>
        <p:nvSpPr>
          <p:cNvPr id="38916" name="Text Box 6"/>
          <p:cNvSpPr txBox="1">
            <a:spLocks noChangeArrowheads="1"/>
          </p:cNvSpPr>
          <p:nvPr/>
        </p:nvSpPr>
        <p:spPr bwMode="auto">
          <a:xfrm>
            <a:off x="4027488" y="3352800"/>
            <a:ext cx="2554287" cy="1066800"/>
          </a:xfrm>
          <a:prstGeom prst="rect">
            <a:avLst/>
          </a:prstGeom>
          <a:noFill/>
          <a:ln w="12700">
            <a:noFill/>
            <a:miter lim="800000"/>
            <a:headEnd/>
            <a:tailEnd/>
          </a:ln>
        </p:spPr>
        <p:txBody>
          <a:bodyPr wrap="none">
            <a:spAutoFit/>
          </a:bodyPr>
          <a:lstStyle/>
          <a:p>
            <a:r>
              <a:rPr lang="it-IT">
                <a:solidFill>
                  <a:srgbClr val="FFFFFF"/>
                </a:solidFill>
                <a:latin typeface="Arial" charset="0"/>
              </a:rPr>
              <a:t>RINITE</a:t>
            </a:r>
          </a:p>
          <a:p>
            <a:r>
              <a:rPr lang="it-IT">
                <a:solidFill>
                  <a:srgbClr val="FFFFFF"/>
                </a:solidFill>
                <a:latin typeface="Arial" charset="0"/>
              </a:rPr>
              <a:t>ALLERGICA</a:t>
            </a:r>
          </a:p>
        </p:txBody>
      </p:sp>
      <p:sp>
        <p:nvSpPr>
          <p:cNvPr id="207879" name="Oval 7"/>
          <p:cNvSpPr>
            <a:spLocks noChangeArrowheads="1"/>
          </p:cNvSpPr>
          <p:nvPr/>
        </p:nvSpPr>
        <p:spPr bwMode="auto">
          <a:xfrm>
            <a:off x="2509838" y="1506538"/>
            <a:ext cx="3263900" cy="1581150"/>
          </a:xfrm>
          <a:prstGeom prst="ellipse">
            <a:avLst/>
          </a:prstGeom>
          <a:gradFill rotWithShape="1">
            <a:gsLst>
              <a:gs pos="0">
                <a:schemeClr val="bg1">
                  <a:alpha val="41000"/>
                </a:schemeClr>
              </a:gs>
              <a:gs pos="100000">
                <a:schemeClr val="bg1">
                  <a:gamma/>
                  <a:shade val="46275"/>
                  <a:invGamma/>
                  <a:alpha val="23000"/>
                </a:schemeClr>
              </a:gs>
            </a:gsLst>
            <a:lin ang="5400000" scaled="1"/>
          </a:gradFill>
          <a:ln w="38100">
            <a:solidFill>
              <a:srgbClr val="0000FF"/>
            </a:solidFill>
            <a:round/>
            <a:headEnd/>
            <a:tailEnd/>
          </a:ln>
          <a:effectLst/>
        </p:spPr>
        <p:txBody>
          <a:bodyPr wrap="none" anchor="ctr"/>
          <a:lstStyle/>
          <a:p>
            <a:pPr>
              <a:defRPr/>
            </a:pPr>
            <a:endParaRPr lang="it-IT" sz="2400"/>
          </a:p>
        </p:txBody>
      </p:sp>
      <p:sp>
        <p:nvSpPr>
          <p:cNvPr id="38918" name="Text Box 8"/>
          <p:cNvSpPr txBox="1">
            <a:spLocks noChangeArrowheads="1"/>
          </p:cNvSpPr>
          <p:nvPr/>
        </p:nvSpPr>
        <p:spPr bwMode="auto">
          <a:xfrm>
            <a:off x="3541713" y="2033588"/>
            <a:ext cx="1082675" cy="457200"/>
          </a:xfrm>
          <a:prstGeom prst="rect">
            <a:avLst/>
          </a:prstGeom>
          <a:noFill/>
          <a:ln w="12700">
            <a:noFill/>
            <a:miter lim="800000"/>
            <a:headEnd/>
            <a:tailEnd/>
          </a:ln>
        </p:spPr>
        <p:txBody>
          <a:bodyPr wrap="none">
            <a:spAutoFit/>
          </a:bodyPr>
          <a:lstStyle/>
          <a:p>
            <a:r>
              <a:rPr lang="it-IT" sz="2400">
                <a:solidFill>
                  <a:srgbClr val="FFFFFF"/>
                </a:solidFill>
                <a:latin typeface="Arial" charset="0"/>
              </a:rPr>
              <a:t>ASMA</a:t>
            </a:r>
          </a:p>
        </p:txBody>
      </p:sp>
      <p:sp>
        <p:nvSpPr>
          <p:cNvPr id="207881" name="Oval 9"/>
          <p:cNvSpPr>
            <a:spLocks noChangeArrowheads="1"/>
          </p:cNvSpPr>
          <p:nvPr/>
        </p:nvSpPr>
        <p:spPr bwMode="auto">
          <a:xfrm>
            <a:off x="1285875" y="3059113"/>
            <a:ext cx="2660650" cy="1514475"/>
          </a:xfrm>
          <a:prstGeom prst="ellipse">
            <a:avLst/>
          </a:prstGeom>
          <a:gradFill rotWithShape="1">
            <a:gsLst>
              <a:gs pos="0">
                <a:schemeClr val="hlink">
                  <a:alpha val="42000"/>
                </a:schemeClr>
              </a:gs>
              <a:gs pos="100000">
                <a:schemeClr val="hlink">
                  <a:gamma/>
                  <a:shade val="46275"/>
                  <a:invGamma/>
                  <a:alpha val="27000"/>
                </a:schemeClr>
              </a:gs>
            </a:gsLst>
            <a:lin ang="5400000" scaled="1"/>
          </a:gradFill>
          <a:ln w="38100">
            <a:solidFill>
              <a:srgbClr val="009900"/>
            </a:solidFill>
            <a:round/>
            <a:headEnd/>
            <a:tailEnd/>
          </a:ln>
          <a:effectLst/>
        </p:spPr>
        <p:txBody>
          <a:bodyPr wrap="none" anchor="ctr"/>
          <a:lstStyle/>
          <a:p>
            <a:pPr>
              <a:defRPr/>
            </a:pPr>
            <a:endParaRPr lang="it-IT" sz="2400"/>
          </a:p>
        </p:txBody>
      </p:sp>
      <p:sp>
        <p:nvSpPr>
          <p:cNvPr id="38920" name="Text Box 10"/>
          <p:cNvSpPr txBox="1">
            <a:spLocks noChangeArrowheads="1"/>
          </p:cNvSpPr>
          <p:nvPr/>
        </p:nvSpPr>
        <p:spPr bwMode="auto">
          <a:xfrm>
            <a:off x="1449388" y="3500438"/>
            <a:ext cx="2484437" cy="609600"/>
          </a:xfrm>
          <a:prstGeom prst="rect">
            <a:avLst/>
          </a:prstGeom>
          <a:noFill/>
          <a:ln w="12700">
            <a:noFill/>
            <a:miter lim="800000"/>
            <a:headEnd/>
            <a:tailEnd/>
          </a:ln>
        </p:spPr>
        <p:txBody>
          <a:bodyPr wrap="none">
            <a:spAutoFit/>
          </a:bodyPr>
          <a:lstStyle/>
          <a:p>
            <a:r>
              <a:rPr lang="it-IT" sz="2000">
                <a:latin typeface="Arial" charset="0"/>
              </a:rPr>
              <a:t>RINOSINUSITE</a:t>
            </a:r>
          </a:p>
          <a:p>
            <a:r>
              <a:rPr lang="it-IT" sz="1400">
                <a:latin typeface="Arial" charset="0"/>
              </a:rPr>
              <a:t>(con/senza poliposi nasale)</a:t>
            </a:r>
          </a:p>
        </p:txBody>
      </p:sp>
      <p:sp>
        <p:nvSpPr>
          <p:cNvPr id="207883" name="Oval 11"/>
          <p:cNvSpPr>
            <a:spLocks noChangeArrowheads="1"/>
          </p:cNvSpPr>
          <p:nvPr/>
        </p:nvSpPr>
        <p:spPr bwMode="auto">
          <a:xfrm>
            <a:off x="5768975" y="2368550"/>
            <a:ext cx="2778125" cy="1273175"/>
          </a:xfrm>
          <a:prstGeom prst="ellipse">
            <a:avLst/>
          </a:prstGeom>
          <a:gradFill rotWithShape="1">
            <a:gsLst>
              <a:gs pos="0">
                <a:schemeClr val="accent2">
                  <a:alpha val="42000"/>
                </a:schemeClr>
              </a:gs>
              <a:gs pos="100000">
                <a:schemeClr val="accent2">
                  <a:gamma/>
                  <a:shade val="46275"/>
                  <a:invGamma/>
                  <a:alpha val="23000"/>
                </a:schemeClr>
              </a:gs>
            </a:gsLst>
            <a:lin ang="5400000" scaled="1"/>
          </a:gradFill>
          <a:ln w="38100">
            <a:solidFill>
              <a:srgbClr val="FF9933"/>
            </a:solidFill>
            <a:round/>
            <a:headEnd/>
            <a:tailEnd/>
          </a:ln>
          <a:effectLst/>
        </p:spPr>
        <p:txBody>
          <a:bodyPr wrap="none" anchor="ctr"/>
          <a:lstStyle/>
          <a:p>
            <a:pPr>
              <a:defRPr/>
            </a:pPr>
            <a:endParaRPr lang="it-IT" sz="2400"/>
          </a:p>
        </p:txBody>
      </p:sp>
      <p:sp>
        <p:nvSpPr>
          <p:cNvPr id="38922" name="Text Box 12"/>
          <p:cNvSpPr txBox="1">
            <a:spLocks noChangeArrowheads="1"/>
          </p:cNvSpPr>
          <p:nvPr/>
        </p:nvSpPr>
        <p:spPr bwMode="auto">
          <a:xfrm>
            <a:off x="6434138" y="2725738"/>
            <a:ext cx="1774825" cy="336550"/>
          </a:xfrm>
          <a:prstGeom prst="rect">
            <a:avLst/>
          </a:prstGeom>
          <a:noFill/>
          <a:ln w="12700">
            <a:noFill/>
            <a:miter lim="800000"/>
            <a:headEnd/>
            <a:tailEnd/>
          </a:ln>
        </p:spPr>
        <p:txBody>
          <a:bodyPr wrap="none">
            <a:spAutoFit/>
          </a:bodyPr>
          <a:lstStyle/>
          <a:p>
            <a:r>
              <a:rPr lang="it-IT" sz="1600">
                <a:latin typeface="Arial" charset="0"/>
              </a:rPr>
              <a:t>CONGIUNTIVITE</a:t>
            </a:r>
          </a:p>
        </p:txBody>
      </p:sp>
      <p:sp>
        <p:nvSpPr>
          <p:cNvPr id="38923" name="Oval 13"/>
          <p:cNvSpPr>
            <a:spLocks noChangeArrowheads="1"/>
          </p:cNvSpPr>
          <p:nvPr/>
        </p:nvSpPr>
        <p:spPr bwMode="auto">
          <a:xfrm>
            <a:off x="5915025" y="4652963"/>
            <a:ext cx="1631950" cy="1352550"/>
          </a:xfrm>
          <a:prstGeom prst="ellipse">
            <a:avLst/>
          </a:prstGeom>
          <a:gradFill rotWithShape="1">
            <a:gsLst>
              <a:gs pos="0">
                <a:srgbClr val="C0C0C0">
                  <a:alpha val="50000"/>
                </a:srgbClr>
              </a:gs>
              <a:gs pos="100000">
                <a:srgbClr val="595959">
                  <a:alpha val="29999"/>
                </a:srgbClr>
              </a:gs>
            </a:gsLst>
            <a:lin ang="5400000" scaled="1"/>
          </a:gradFill>
          <a:ln w="38100">
            <a:solidFill>
              <a:schemeClr val="bg2"/>
            </a:solidFill>
            <a:round/>
            <a:headEnd/>
            <a:tailEnd/>
          </a:ln>
        </p:spPr>
        <p:txBody>
          <a:bodyPr wrap="none" anchor="ctr"/>
          <a:lstStyle/>
          <a:p>
            <a:endParaRPr lang="en-US" sz="2400"/>
          </a:p>
        </p:txBody>
      </p:sp>
      <p:sp>
        <p:nvSpPr>
          <p:cNvPr id="38924" name="Text Box 14"/>
          <p:cNvSpPr txBox="1">
            <a:spLocks noChangeArrowheads="1"/>
          </p:cNvSpPr>
          <p:nvPr/>
        </p:nvSpPr>
        <p:spPr bwMode="auto">
          <a:xfrm>
            <a:off x="6259513" y="5233988"/>
            <a:ext cx="931862" cy="396875"/>
          </a:xfrm>
          <a:prstGeom prst="rect">
            <a:avLst/>
          </a:prstGeom>
          <a:noFill/>
          <a:ln w="12700">
            <a:noFill/>
            <a:miter lim="800000"/>
            <a:headEnd/>
            <a:tailEnd/>
          </a:ln>
        </p:spPr>
        <p:txBody>
          <a:bodyPr wrap="none">
            <a:spAutoFit/>
          </a:bodyPr>
          <a:lstStyle/>
          <a:p>
            <a:r>
              <a:rPr lang="it-IT" sz="2000">
                <a:latin typeface="Arial" charset="0"/>
              </a:rPr>
              <a:t>OTITE</a:t>
            </a:r>
          </a:p>
        </p:txBody>
      </p:sp>
      <p:sp>
        <p:nvSpPr>
          <p:cNvPr id="38925" name="Oval 16"/>
          <p:cNvSpPr>
            <a:spLocks noChangeArrowheads="1"/>
          </p:cNvSpPr>
          <p:nvPr/>
        </p:nvSpPr>
        <p:spPr bwMode="auto">
          <a:xfrm>
            <a:off x="2052638" y="4622800"/>
            <a:ext cx="2738437" cy="1358900"/>
          </a:xfrm>
          <a:prstGeom prst="ellipse">
            <a:avLst/>
          </a:prstGeom>
          <a:solidFill>
            <a:schemeClr val="tx2">
              <a:alpha val="41960"/>
            </a:schemeClr>
          </a:solidFill>
          <a:ln w="38100">
            <a:solidFill>
              <a:srgbClr val="009900"/>
            </a:solidFill>
            <a:round/>
            <a:headEnd/>
            <a:tailEnd/>
          </a:ln>
        </p:spPr>
        <p:txBody>
          <a:bodyPr wrap="none" anchor="ctr"/>
          <a:lstStyle/>
          <a:p>
            <a:pPr algn="ctr" defTabSz="762000"/>
            <a:endParaRPr lang="en-US" sz="2400">
              <a:solidFill>
                <a:schemeClr val="tx2"/>
              </a:solidFill>
            </a:endParaRPr>
          </a:p>
        </p:txBody>
      </p:sp>
      <p:sp>
        <p:nvSpPr>
          <p:cNvPr id="38926" name="Text Box 17"/>
          <p:cNvSpPr txBox="1">
            <a:spLocks noChangeArrowheads="1"/>
          </p:cNvSpPr>
          <p:nvPr/>
        </p:nvSpPr>
        <p:spPr bwMode="auto">
          <a:xfrm>
            <a:off x="2324100" y="5081588"/>
            <a:ext cx="1965325" cy="701675"/>
          </a:xfrm>
          <a:prstGeom prst="rect">
            <a:avLst/>
          </a:prstGeom>
          <a:noFill/>
          <a:ln w="12700">
            <a:noFill/>
            <a:miter lim="800000"/>
            <a:headEnd/>
            <a:tailEnd/>
          </a:ln>
        </p:spPr>
        <p:txBody>
          <a:bodyPr wrap="none">
            <a:spAutoFit/>
          </a:bodyPr>
          <a:lstStyle/>
          <a:p>
            <a:r>
              <a:rPr lang="it-IT" sz="2000">
                <a:latin typeface="Arial" charset="0"/>
              </a:rPr>
              <a:t>DISTURBI DEL</a:t>
            </a:r>
          </a:p>
          <a:p>
            <a:r>
              <a:rPr lang="it-IT" sz="2000">
                <a:latin typeface="Arial" charset="0"/>
              </a:rPr>
              <a:t>SONNO</a:t>
            </a:r>
          </a:p>
        </p:txBody>
      </p:sp>
      <p:sp>
        <p:nvSpPr>
          <p:cNvPr id="38927" name="Oval 18"/>
          <p:cNvSpPr>
            <a:spLocks noChangeArrowheads="1"/>
          </p:cNvSpPr>
          <p:nvPr/>
        </p:nvSpPr>
        <p:spPr bwMode="auto">
          <a:xfrm>
            <a:off x="3965575" y="5180013"/>
            <a:ext cx="1631950" cy="1352550"/>
          </a:xfrm>
          <a:prstGeom prst="ellipse">
            <a:avLst/>
          </a:prstGeom>
          <a:gradFill rotWithShape="1">
            <a:gsLst>
              <a:gs pos="0">
                <a:srgbClr val="C0C0C0">
                  <a:alpha val="50000"/>
                </a:srgbClr>
              </a:gs>
              <a:gs pos="100000">
                <a:srgbClr val="595959">
                  <a:alpha val="29999"/>
                </a:srgbClr>
              </a:gs>
            </a:gsLst>
            <a:lin ang="5400000" scaled="1"/>
          </a:gradFill>
          <a:ln w="38100">
            <a:solidFill>
              <a:schemeClr val="bg2"/>
            </a:solidFill>
            <a:round/>
            <a:headEnd/>
            <a:tailEnd/>
          </a:ln>
        </p:spPr>
        <p:txBody>
          <a:bodyPr wrap="none" anchor="ctr"/>
          <a:lstStyle/>
          <a:p>
            <a:pPr algn="ctr" defTabSz="762000"/>
            <a:r>
              <a:rPr lang="it-IT" sz="1800">
                <a:latin typeface="Arial Unicode MS" pitchFamily="34" charset="-128"/>
              </a:rPr>
              <a:t>Ipertrofia</a:t>
            </a:r>
          </a:p>
          <a:p>
            <a:pPr algn="ctr" defTabSz="762000"/>
            <a:r>
              <a:rPr lang="it-IT" sz="1800">
                <a:latin typeface="Arial Unicode MS" pitchFamily="34" charset="-128"/>
              </a:rPr>
              <a:t>adenoidea</a:t>
            </a:r>
          </a:p>
        </p:txBody>
      </p:sp>
      <p:sp>
        <p:nvSpPr>
          <p:cNvPr id="38928" name="Oval 16"/>
          <p:cNvSpPr>
            <a:spLocks noChangeArrowheads="1"/>
          </p:cNvSpPr>
          <p:nvPr/>
        </p:nvSpPr>
        <p:spPr bwMode="auto">
          <a:xfrm>
            <a:off x="7210425" y="3789363"/>
            <a:ext cx="1655763" cy="1008062"/>
          </a:xfrm>
          <a:prstGeom prst="ellipse">
            <a:avLst/>
          </a:prstGeom>
          <a:solidFill>
            <a:schemeClr val="tx2"/>
          </a:solidFill>
          <a:ln w="12700">
            <a:solidFill>
              <a:schemeClr val="bg2"/>
            </a:solidFill>
            <a:round/>
            <a:headEnd/>
            <a:tailEnd/>
          </a:ln>
          <a:effectLst/>
        </p:spPr>
        <p:txBody>
          <a:bodyPr wrap="none" anchor="ctr"/>
          <a:lstStyle/>
          <a:p>
            <a:endParaRPr lang="it-IT" sz="2400"/>
          </a:p>
        </p:txBody>
      </p:sp>
      <p:sp>
        <p:nvSpPr>
          <p:cNvPr id="38929" name="Text Box 17"/>
          <p:cNvSpPr txBox="1">
            <a:spLocks noChangeArrowheads="1"/>
          </p:cNvSpPr>
          <p:nvPr/>
        </p:nvSpPr>
        <p:spPr bwMode="auto">
          <a:xfrm>
            <a:off x="7366000" y="4005263"/>
            <a:ext cx="1584325" cy="517525"/>
          </a:xfrm>
          <a:prstGeom prst="rect">
            <a:avLst/>
          </a:prstGeom>
          <a:noFill/>
          <a:ln w="12700">
            <a:noFill/>
            <a:miter lim="800000"/>
            <a:headEnd/>
            <a:tailEnd/>
          </a:ln>
          <a:effectLst/>
        </p:spPr>
        <p:txBody>
          <a:bodyPr>
            <a:spAutoFit/>
          </a:bodyPr>
          <a:lstStyle/>
          <a:p>
            <a:r>
              <a:rPr lang="it-IT" sz="1400">
                <a:latin typeface="Arial" charset="0"/>
              </a:rPr>
              <a:t>Alterazioni</a:t>
            </a:r>
          </a:p>
          <a:p>
            <a:r>
              <a:rPr lang="it-IT" sz="1400">
                <a:latin typeface="Arial" charset="0"/>
              </a:rPr>
              <a:t>maxillo-facciali</a:t>
            </a:r>
          </a:p>
        </p:txBody>
      </p:sp>
      <p:sp>
        <p:nvSpPr>
          <p:cNvPr id="20" name="Titolo 19"/>
          <p:cNvSpPr>
            <a:spLocks noGrp="1"/>
          </p:cNvSpPr>
          <p:nvPr>
            <p:ph type="title"/>
          </p:nvPr>
        </p:nvSpPr>
        <p:spPr/>
        <p:txBody>
          <a:bodyPr/>
          <a:lstStyle/>
          <a:p>
            <a:r>
              <a:rPr lang="it-IT" smtClean="0"/>
              <a:t>PRINCIPALI COMORBILITA’</a:t>
            </a:r>
            <a:br>
              <a:rPr lang="it-IT" smtClean="0"/>
            </a:br>
            <a:endParaRPr lang="it-IT" dirty="0"/>
          </a:p>
        </p:txBody>
      </p:sp>
      <p:sp>
        <p:nvSpPr>
          <p:cNvPr id="18" name="Segnaposto numero diapositiva 17"/>
          <p:cNvSpPr>
            <a:spLocks noGrp="1"/>
          </p:cNvSpPr>
          <p:nvPr>
            <p:ph type="sldNum" sz="quarter" idx="4"/>
          </p:nvPr>
        </p:nvSpPr>
        <p:spPr/>
        <p:txBody>
          <a:bodyPr/>
          <a:lstStyle/>
          <a:p>
            <a:fld id="{727900B2-336A-46FE-9A0B-0A54CDA181B0}" type="slidenum">
              <a:rPr lang="it-IT" smtClean="0"/>
              <a:pPr/>
              <a:t>30</a:t>
            </a:fld>
            <a:endParaRPr lang="it-IT" dirty="0"/>
          </a:p>
        </p:txBody>
      </p:sp>
      <p:sp>
        <p:nvSpPr>
          <p:cNvPr id="19" name="Segnaposto piè di pagina 1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831850" y="1735138"/>
            <a:ext cx="8094663" cy="4524315"/>
          </a:xfrm>
          <a:prstGeom prst="rect">
            <a:avLst/>
          </a:prstGeom>
          <a:noFill/>
          <a:ln w="12700">
            <a:noFill/>
            <a:miter lim="800000"/>
            <a:headEnd/>
            <a:tailEnd/>
          </a:ln>
        </p:spPr>
        <p:txBody>
          <a:bodyPr>
            <a:spAutoFit/>
          </a:bodyPr>
          <a:lstStyle/>
          <a:p>
            <a:pPr defTabSz="762000">
              <a:buClr>
                <a:srgbClr val="C00000"/>
              </a:buClr>
              <a:buFontTx/>
              <a:buChar char="•"/>
            </a:pPr>
            <a:r>
              <a:rPr lang="it-IT" sz="2400" b="0" dirty="0">
                <a:latin typeface="Arial Unicode MS" pitchFamily="34" charset="-128"/>
              </a:rPr>
              <a:t> Circa il 40% dei </a:t>
            </a:r>
            <a:r>
              <a:rPr lang="it-IT" sz="2400" b="0" dirty="0" err="1">
                <a:latin typeface="Arial Unicode MS" pitchFamily="34" charset="-128"/>
              </a:rPr>
              <a:t>rinitici</a:t>
            </a:r>
            <a:r>
              <a:rPr lang="it-IT" sz="2400" b="0" dirty="0">
                <a:latin typeface="Arial Unicode MS" pitchFamily="34" charset="-128"/>
              </a:rPr>
              <a:t> persistenti ha anche asma e la rinite è quasi sempre presente nell’asma allergica.</a:t>
            </a:r>
          </a:p>
          <a:p>
            <a:pPr defTabSz="762000">
              <a:buClr>
                <a:srgbClr val="C00000"/>
              </a:buClr>
              <a:buFontTx/>
              <a:buChar char="•"/>
            </a:pPr>
            <a:r>
              <a:rPr lang="it-IT" sz="2400" b="0" dirty="0">
                <a:latin typeface="Arial Unicode MS" pitchFamily="34" charset="-128"/>
              </a:rPr>
              <a:t>La congiuntivite allergica è una </a:t>
            </a:r>
            <a:r>
              <a:rPr lang="it-IT" sz="2400" b="0" dirty="0" err="1">
                <a:latin typeface="Arial Unicode MS" pitchFamily="34" charset="-128"/>
              </a:rPr>
              <a:t>comorbilità</a:t>
            </a:r>
            <a:r>
              <a:rPr lang="it-IT" sz="2400" b="0" dirty="0">
                <a:latin typeface="Arial Unicode MS" pitchFamily="34" charset="-128"/>
              </a:rPr>
              <a:t> frequente nella rinite allergica. La congiuntivite  primaverile (</a:t>
            </a:r>
            <a:r>
              <a:rPr lang="it-IT" sz="2400" b="0" dirty="0" err="1">
                <a:latin typeface="Arial Unicode MS" pitchFamily="34" charset="-128"/>
              </a:rPr>
              <a:t>vernal</a:t>
            </a:r>
            <a:r>
              <a:rPr lang="it-IT" sz="2400" b="0" dirty="0">
                <a:latin typeface="Arial Unicode MS" pitchFamily="34" charset="-128"/>
              </a:rPr>
              <a:t> </a:t>
            </a:r>
            <a:r>
              <a:rPr lang="it-IT" sz="2400" b="0" dirty="0" err="1">
                <a:latin typeface="Arial Unicode MS" pitchFamily="34" charset="-128"/>
              </a:rPr>
              <a:t>conjunctivitis</a:t>
            </a:r>
            <a:r>
              <a:rPr lang="it-IT" sz="2400" b="0" dirty="0">
                <a:latin typeface="Arial Unicode MS" pitchFamily="34" charset="-128"/>
              </a:rPr>
              <a:t>) e la </a:t>
            </a:r>
            <a:r>
              <a:rPr lang="it-IT" sz="2400" b="0" dirty="0" err="1">
                <a:latin typeface="Arial Unicode MS" pitchFamily="34" charset="-128"/>
              </a:rPr>
              <a:t>cherato-congiuntivite</a:t>
            </a:r>
            <a:r>
              <a:rPr lang="it-IT" sz="2400" b="0" dirty="0">
                <a:latin typeface="Arial Unicode MS" pitchFamily="34" charset="-128"/>
              </a:rPr>
              <a:t> atopica non sono associate a reazione </a:t>
            </a:r>
            <a:r>
              <a:rPr lang="it-IT" sz="2400" b="0" dirty="0" err="1">
                <a:latin typeface="Arial Unicode MS" pitchFamily="34" charset="-128"/>
              </a:rPr>
              <a:t>IgE</a:t>
            </a:r>
            <a:r>
              <a:rPr lang="it-IT" sz="2400" b="0" dirty="0">
                <a:latin typeface="Arial Unicode MS" pitchFamily="34" charset="-128"/>
              </a:rPr>
              <a:t> mediata.</a:t>
            </a:r>
          </a:p>
          <a:p>
            <a:pPr defTabSz="762000">
              <a:buClr>
                <a:srgbClr val="C00000"/>
              </a:buClr>
              <a:buFontTx/>
              <a:buChar char="•"/>
            </a:pPr>
            <a:r>
              <a:rPr lang="it-IT" sz="2400" b="0" dirty="0">
                <a:latin typeface="Arial Unicode MS" pitchFamily="34" charset="-128"/>
              </a:rPr>
              <a:t> I seni paranasali possono essere coinvolti nel corso di reazione allergica, ma il ruolo dell’allergia come causa della </a:t>
            </a:r>
            <a:r>
              <a:rPr lang="it-IT" sz="2400" b="0" dirty="0" err="1">
                <a:latin typeface="Arial Unicode MS" pitchFamily="34" charset="-128"/>
              </a:rPr>
              <a:t>rinosinusite</a:t>
            </a:r>
            <a:r>
              <a:rPr lang="it-IT" sz="2400" b="0" dirty="0">
                <a:latin typeface="Arial Unicode MS" pitchFamily="34" charset="-128"/>
              </a:rPr>
              <a:t> non è accertato.</a:t>
            </a:r>
          </a:p>
          <a:p>
            <a:pPr defTabSz="762000">
              <a:buClr>
                <a:srgbClr val="C00000"/>
              </a:buClr>
              <a:buFontTx/>
              <a:buChar char="•"/>
            </a:pPr>
            <a:r>
              <a:rPr lang="it-IT" sz="2400" b="0" dirty="0">
                <a:latin typeface="Arial Unicode MS" pitchFamily="34" charset="-128"/>
              </a:rPr>
              <a:t>La rinite allergica e l’asma, insieme alla </a:t>
            </a:r>
            <a:r>
              <a:rPr lang="it-IT" sz="2400" b="0" dirty="0" err="1">
                <a:latin typeface="Arial Unicode MS" pitchFamily="34" charset="-128"/>
              </a:rPr>
              <a:t>rinosinusite</a:t>
            </a:r>
            <a:r>
              <a:rPr lang="it-IT" sz="2400" b="0" dirty="0">
                <a:latin typeface="Arial Unicode MS" pitchFamily="34" charset="-128"/>
              </a:rPr>
              <a:t> rientrano tra le cause di tosse cronica.</a:t>
            </a:r>
          </a:p>
          <a:p>
            <a:pPr defTabSz="762000"/>
            <a:endParaRPr lang="it-IT" sz="2400" b="0" dirty="0">
              <a:latin typeface="Arial Unicode MS" pitchFamily="34" charset="-128"/>
            </a:endParaRPr>
          </a:p>
        </p:txBody>
      </p:sp>
      <p:sp>
        <p:nvSpPr>
          <p:cNvPr id="9" name="Titolo 8"/>
          <p:cNvSpPr>
            <a:spLocks noGrp="1"/>
          </p:cNvSpPr>
          <p:nvPr>
            <p:ph type="title"/>
          </p:nvPr>
        </p:nvSpPr>
        <p:spPr/>
        <p:txBody>
          <a:bodyPr/>
          <a:lstStyle/>
          <a:p>
            <a:r>
              <a:rPr lang="it-IT" smtClean="0"/>
              <a:t>Comorbilità</a:t>
            </a:r>
            <a:br>
              <a:rPr lang="it-IT" smtClean="0"/>
            </a:b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31</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Image"/>
          <p:cNvPicPr>
            <a:picLocks noChangeAspect="1" noChangeArrowheads="1"/>
          </p:cNvPicPr>
          <p:nvPr/>
        </p:nvPicPr>
        <p:blipFill>
          <a:blip r:embed="rId2" cstate="print"/>
          <a:srcRect/>
          <a:stretch>
            <a:fillRect/>
          </a:stretch>
        </p:blipFill>
        <p:spPr bwMode="auto">
          <a:xfrm>
            <a:off x="1271588" y="2159680"/>
            <a:ext cx="6546850" cy="4413250"/>
          </a:xfrm>
          <a:prstGeom prst="rect">
            <a:avLst/>
          </a:prstGeom>
          <a:noFill/>
          <a:ln w="9525">
            <a:noFill/>
            <a:miter lim="800000"/>
            <a:headEnd/>
            <a:tailEnd/>
          </a:ln>
        </p:spPr>
      </p:pic>
      <p:sp>
        <p:nvSpPr>
          <p:cNvPr id="40964" name="Rectangle 4"/>
          <p:cNvSpPr>
            <a:spLocks noChangeArrowheads="1"/>
          </p:cNvSpPr>
          <p:nvPr/>
        </p:nvSpPr>
        <p:spPr bwMode="auto">
          <a:xfrm>
            <a:off x="749300" y="815975"/>
            <a:ext cx="8051800" cy="1311275"/>
          </a:xfrm>
          <a:prstGeom prst="rect">
            <a:avLst/>
          </a:prstGeom>
          <a:noFill/>
          <a:ln w="12700">
            <a:noFill/>
            <a:miter lim="800000"/>
            <a:headEnd/>
            <a:tailEnd/>
          </a:ln>
          <a:effectLst/>
        </p:spPr>
        <p:txBody>
          <a:bodyPr>
            <a:spAutoFit/>
          </a:bodyPr>
          <a:lstStyle/>
          <a:p>
            <a:r>
              <a:rPr lang="en-GB" sz="2000">
                <a:latin typeface="Arial Unicode MS" pitchFamily="34" charset="-128"/>
                <a:cs typeface="Times New Roman" pitchFamily="18" charset="0"/>
              </a:rPr>
              <a:t>Allergica acuta (AAC), Stagionale (SAC), Perenne (PAC)</a:t>
            </a:r>
          </a:p>
          <a:p>
            <a:r>
              <a:rPr lang="en-GB" sz="2000">
                <a:latin typeface="Arial Unicode MS" pitchFamily="34" charset="-128"/>
                <a:cs typeface="Times New Roman" pitchFamily="18" charset="0"/>
              </a:rPr>
              <a:t>Cheratocongiuntivite primaverile o vernal (VKC)</a:t>
            </a:r>
          </a:p>
          <a:p>
            <a:r>
              <a:rPr lang="en-GB" sz="2000">
                <a:latin typeface="Arial Unicode MS" pitchFamily="34" charset="-128"/>
                <a:cs typeface="Times New Roman" pitchFamily="18" charset="0"/>
              </a:rPr>
              <a:t>Cheratocongiuntivite atopica (AKC)</a:t>
            </a:r>
          </a:p>
          <a:p>
            <a:r>
              <a:rPr lang="en-GB" sz="2000">
                <a:latin typeface="Arial Unicode MS" pitchFamily="34" charset="-128"/>
                <a:cs typeface="Times New Roman" pitchFamily="18" charset="0"/>
              </a:rPr>
              <a:t>Congiuntivite gigantopapillare (GPC)</a:t>
            </a:r>
            <a:endParaRPr lang="it-IT" sz="2000">
              <a:latin typeface="Arial Unicode MS" pitchFamily="34" charset="-128"/>
              <a:cs typeface="Times New Roman" pitchFamily="18" charset="0"/>
            </a:endParaRPr>
          </a:p>
        </p:txBody>
      </p:sp>
      <p:sp>
        <p:nvSpPr>
          <p:cNvPr id="7" name="Titolo 6"/>
          <p:cNvSpPr>
            <a:spLocks noGrp="1"/>
          </p:cNvSpPr>
          <p:nvPr>
            <p:ph type="title"/>
          </p:nvPr>
        </p:nvSpPr>
        <p:spPr/>
        <p:txBody>
          <a:bodyPr/>
          <a:lstStyle/>
          <a:p>
            <a:r>
              <a:rPr lang="it-IT" smtClean="0"/>
              <a:t>CONGIUNTIVITE</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32</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228600" y="2120900"/>
            <a:ext cx="8915400" cy="3362325"/>
          </a:xfrm>
          <a:prstGeom prst="rect">
            <a:avLst/>
          </a:prstGeom>
          <a:noFill/>
          <a:ln w="9525">
            <a:noFill/>
            <a:miter lim="800000"/>
            <a:headEnd/>
            <a:tailEnd/>
          </a:ln>
          <a:effectLst/>
        </p:spPr>
        <p:txBody>
          <a:bodyPr wrap="none" anchor="ctr"/>
          <a:lstStyle/>
          <a:p>
            <a:pPr algn="just"/>
            <a:r>
              <a:rPr lang="en-GB" sz="1600">
                <a:latin typeface="Arial Unicode MS" pitchFamily="34" charset="-128"/>
                <a:cs typeface="Times New Roman" pitchFamily="18" charset="0"/>
              </a:rPr>
              <a:t>Sintomi			        	        +			    +++	</a:t>
            </a:r>
          </a:p>
          <a:p>
            <a:pPr algn="just"/>
            <a:r>
              <a:rPr lang="en-GB" sz="1600">
                <a:latin typeface="Arial Unicode MS" pitchFamily="34" charset="-128"/>
                <a:cs typeface="Times New Roman" pitchFamily="18" charset="0"/>
              </a:rPr>
              <a:t>Segni				        +			    +++</a:t>
            </a:r>
          </a:p>
          <a:p>
            <a:pPr algn="just"/>
            <a:r>
              <a:rPr lang="en-GB" sz="1600">
                <a:latin typeface="Arial Unicode MS" pitchFamily="34" charset="-128"/>
                <a:cs typeface="Times New Roman" pitchFamily="18" charset="0"/>
              </a:rPr>
              <a:t>			      (vasodilatazione/edema)	             (proliferazione)</a:t>
            </a:r>
          </a:p>
          <a:p>
            <a:pPr algn="just"/>
            <a:r>
              <a:rPr lang="en-GB" sz="1600">
                <a:latin typeface="Arial Unicode MS" pitchFamily="34" charset="-128"/>
                <a:cs typeface="Times New Roman" pitchFamily="18" charset="0"/>
              </a:rPr>
              <a:t>Interessamento corneale     		        - 			    +</a:t>
            </a:r>
          </a:p>
          <a:p>
            <a:pPr algn="just"/>
            <a:r>
              <a:rPr lang="en-GB" sz="1600">
                <a:latin typeface="Arial Unicode MS" pitchFamily="34" charset="-128"/>
                <a:cs typeface="Times New Roman" pitchFamily="18" charset="0"/>
              </a:rPr>
              <a:t>Malattia preferenz.associata		      Rinite		    	    Eczema, asma</a:t>
            </a:r>
          </a:p>
          <a:p>
            <a:pPr algn="just"/>
            <a:r>
              <a:rPr lang="en-GB" sz="1600">
                <a:latin typeface="Arial Unicode MS" pitchFamily="34" charset="-128"/>
                <a:cs typeface="Times New Roman" pitchFamily="18" charset="0"/>
              </a:rPr>
              <a:t>IgE totali	         			        +  			    ++/+++</a:t>
            </a:r>
          </a:p>
          <a:p>
            <a:pPr algn="just"/>
            <a:r>
              <a:rPr lang="en-GB" sz="1600">
                <a:latin typeface="Arial Unicode MS" pitchFamily="34" charset="-128"/>
                <a:cs typeface="Times New Roman" pitchFamily="18" charset="0"/>
              </a:rPr>
              <a:t>IgE specifiche	 		        ++ 			    +/-</a:t>
            </a:r>
          </a:p>
          <a:p>
            <a:pPr algn="just"/>
            <a:r>
              <a:rPr lang="en-GB" sz="1600">
                <a:latin typeface="Arial Unicode MS" pitchFamily="34" charset="-128"/>
                <a:cs typeface="Times New Roman" pitchFamily="18" charset="0"/>
              </a:rPr>
              <a:t>Eosinofili			       	        -/+ 			    ++/+++</a:t>
            </a:r>
          </a:p>
          <a:p>
            <a:pPr algn="just"/>
            <a:r>
              <a:rPr lang="en-GB" sz="1600">
                <a:latin typeface="Arial Unicode MS" pitchFamily="34" charset="-128"/>
                <a:cs typeface="Times New Roman" pitchFamily="18" charset="0"/>
              </a:rPr>
              <a:t>Reattività congiunt. non-specifica                   +/-			    +/++	</a:t>
            </a:r>
          </a:p>
          <a:p>
            <a:pPr algn="just"/>
            <a:r>
              <a:rPr lang="en-GB" sz="1600">
                <a:latin typeface="Arial Unicode MS" pitchFamily="34" charset="-128"/>
                <a:cs typeface="Times New Roman" pitchFamily="18" charset="0"/>
              </a:rPr>
              <a:t>Risposta a terapia antiallergica                    ++/+++ 		     -/+</a:t>
            </a:r>
            <a:endParaRPr lang="it-IT" sz="1200">
              <a:latin typeface="Arial Unicode MS" pitchFamily="34" charset="-128"/>
            </a:endParaRPr>
          </a:p>
          <a:p>
            <a:pPr algn="just"/>
            <a:endParaRPr lang="it-IT" sz="1600">
              <a:latin typeface="Arial Unicode MS" pitchFamily="34" charset="-128"/>
            </a:endParaRPr>
          </a:p>
        </p:txBody>
      </p:sp>
      <p:sp>
        <p:nvSpPr>
          <p:cNvPr id="41988" name="Rectangle 4"/>
          <p:cNvSpPr>
            <a:spLocks noChangeArrowheads="1"/>
          </p:cNvSpPr>
          <p:nvPr/>
        </p:nvSpPr>
        <p:spPr bwMode="auto">
          <a:xfrm>
            <a:off x="6657975" y="1685925"/>
            <a:ext cx="1250950" cy="366713"/>
          </a:xfrm>
          <a:prstGeom prst="rect">
            <a:avLst/>
          </a:prstGeom>
          <a:noFill/>
          <a:ln w="9525">
            <a:noFill/>
            <a:miter lim="800000"/>
            <a:headEnd/>
            <a:tailEnd/>
          </a:ln>
          <a:effectLst/>
        </p:spPr>
        <p:txBody>
          <a:bodyPr wrap="none">
            <a:spAutoFit/>
          </a:bodyPr>
          <a:lstStyle/>
          <a:p>
            <a:r>
              <a:rPr lang="it-IT" sz="1800">
                <a:latin typeface="Arial Unicode MS" pitchFamily="34" charset="-128"/>
              </a:rPr>
              <a:t>AKC, VKC</a:t>
            </a:r>
          </a:p>
        </p:txBody>
      </p:sp>
      <p:sp>
        <p:nvSpPr>
          <p:cNvPr id="41989" name="Rectangle 5"/>
          <p:cNvSpPr>
            <a:spLocks noChangeArrowheads="1"/>
          </p:cNvSpPr>
          <p:nvPr/>
        </p:nvSpPr>
        <p:spPr bwMode="auto">
          <a:xfrm>
            <a:off x="3771900" y="1608138"/>
            <a:ext cx="1524000" cy="533400"/>
          </a:xfrm>
          <a:prstGeom prst="rect">
            <a:avLst/>
          </a:prstGeom>
          <a:noFill/>
          <a:ln w="9525">
            <a:noFill/>
            <a:miter lim="800000"/>
            <a:headEnd/>
            <a:tailEnd/>
          </a:ln>
          <a:effectLst/>
        </p:spPr>
        <p:txBody>
          <a:bodyPr wrap="none" anchor="ctr"/>
          <a:lstStyle/>
          <a:p>
            <a:pPr algn="ctr"/>
            <a:r>
              <a:rPr lang="it-IT" sz="1800">
                <a:latin typeface="Arial Unicode MS" pitchFamily="34" charset="-128"/>
              </a:rPr>
              <a:t>SAC, PAC</a:t>
            </a:r>
            <a:endParaRPr lang="it-IT" sz="2400" b="0">
              <a:latin typeface="Arial Unicode MS" pitchFamily="34" charset="-128"/>
            </a:endParaRPr>
          </a:p>
        </p:txBody>
      </p:sp>
      <p:grpSp>
        <p:nvGrpSpPr>
          <p:cNvPr id="41990" name="Group 8"/>
          <p:cNvGrpSpPr>
            <a:grpSpLocks/>
          </p:cNvGrpSpPr>
          <p:nvPr/>
        </p:nvGrpSpPr>
        <p:grpSpPr bwMode="auto">
          <a:xfrm>
            <a:off x="319088" y="1531938"/>
            <a:ext cx="8078787" cy="685800"/>
            <a:chOff x="521" y="1445"/>
            <a:chExt cx="5376" cy="432"/>
          </a:xfrm>
        </p:grpSpPr>
        <p:sp>
          <p:nvSpPr>
            <p:cNvPr id="41991" name="Line 6"/>
            <p:cNvSpPr>
              <a:spLocks noChangeShapeType="1"/>
            </p:cNvSpPr>
            <p:nvPr/>
          </p:nvSpPr>
          <p:spPr bwMode="auto">
            <a:xfrm>
              <a:off x="521" y="1877"/>
              <a:ext cx="5376" cy="0"/>
            </a:xfrm>
            <a:prstGeom prst="line">
              <a:avLst/>
            </a:prstGeom>
            <a:noFill/>
            <a:ln w="9525">
              <a:solidFill>
                <a:schemeClr val="bg1"/>
              </a:solidFill>
              <a:round/>
              <a:headEnd/>
              <a:tailEnd/>
            </a:ln>
            <a:effectLst/>
          </p:spPr>
          <p:txBody>
            <a:bodyPr/>
            <a:lstStyle/>
            <a:p>
              <a:endParaRPr lang="it-IT"/>
            </a:p>
          </p:txBody>
        </p:sp>
        <p:sp>
          <p:nvSpPr>
            <p:cNvPr id="41992" name="Line 7"/>
            <p:cNvSpPr>
              <a:spLocks noChangeShapeType="1"/>
            </p:cNvSpPr>
            <p:nvPr/>
          </p:nvSpPr>
          <p:spPr bwMode="auto">
            <a:xfrm>
              <a:off x="521" y="1445"/>
              <a:ext cx="5376" cy="0"/>
            </a:xfrm>
            <a:prstGeom prst="line">
              <a:avLst/>
            </a:prstGeom>
            <a:noFill/>
            <a:ln w="9525">
              <a:solidFill>
                <a:schemeClr val="bg1"/>
              </a:solidFill>
              <a:round/>
              <a:headEnd/>
              <a:tailEnd/>
            </a:ln>
            <a:effectLst/>
          </p:spPr>
          <p:txBody>
            <a:bodyPr/>
            <a:lstStyle/>
            <a:p>
              <a:endParaRPr lang="it-IT"/>
            </a:p>
          </p:txBody>
        </p:sp>
      </p:grpSp>
      <p:sp>
        <p:nvSpPr>
          <p:cNvPr id="11" name="Titolo 10"/>
          <p:cNvSpPr>
            <a:spLocks noGrp="1"/>
          </p:cNvSpPr>
          <p:nvPr>
            <p:ph type="title"/>
          </p:nvPr>
        </p:nvSpPr>
        <p:spPr/>
        <p:txBody>
          <a:bodyPr/>
          <a:lstStyle/>
          <a:p>
            <a:r>
              <a:rPr lang="it-IT" smtClean="0"/>
              <a:t>Cheratocongiuntivite atopica e primaverile (AKC e VKC) </a:t>
            </a:r>
            <a:br>
              <a:rPr lang="it-IT" smtClean="0"/>
            </a:br>
            <a:r>
              <a:rPr lang="it-IT" smtClean="0"/>
              <a:t>vs congiuntivite allergica stagionale e perenne (SAC e PAC) </a:t>
            </a:r>
            <a:br>
              <a:rPr lang="it-IT" smtClean="0"/>
            </a:br>
            <a:endParaRPr lang="it-IT" dirty="0"/>
          </a:p>
        </p:txBody>
      </p:sp>
      <p:sp>
        <p:nvSpPr>
          <p:cNvPr id="9" name="Segnaposto numero diapositiva 8"/>
          <p:cNvSpPr>
            <a:spLocks noGrp="1"/>
          </p:cNvSpPr>
          <p:nvPr>
            <p:ph type="sldNum" sz="quarter" idx="4"/>
          </p:nvPr>
        </p:nvSpPr>
        <p:spPr/>
        <p:txBody>
          <a:bodyPr/>
          <a:lstStyle/>
          <a:p>
            <a:fld id="{727900B2-336A-46FE-9A0B-0A54CDA181B0}" type="slidenum">
              <a:rPr lang="it-IT" smtClean="0"/>
              <a:pPr/>
              <a:t>33</a:t>
            </a:fld>
            <a:endParaRPr lang="it-IT" dirty="0"/>
          </a:p>
        </p:txBody>
      </p:sp>
      <p:sp>
        <p:nvSpPr>
          <p:cNvPr id="10" name="Segnaposto piè di pagina 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1"/>
          <p:cNvSpPr txBox="1">
            <a:spLocks noChangeArrowheads="1"/>
          </p:cNvSpPr>
          <p:nvPr/>
        </p:nvSpPr>
        <p:spPr bwMode="auto">
          <a:xfrm>
            <a:off x="890588" y="1293813"/>
            <a:ext cx="7350125" cy="4524315"/>
          </a:xfrm>
          <a:prstGeom prst="rect">
            <a:avLst/>
          </a:prstGeom>
          <a:noFill/>
          <a:ln w="9525">
            <a:noFill/>
            <a:miter lim="800000"/>
            <a:headEnd/>
            <a:tailEnd/>
          </a:ln>
        </p:spPr>
        <p:txBody>
          <a:bodyPr>
            <a:spAutoFit/>
          </a:bodyPr>
          <a:lstStyle/>
          <a:p>
            <a:r>
              <a:rPr lang="it-IT" sz="2400" dirty="0">
                <a:solidFill>
                  <a:srgbClr val="C00000"/>
                </a:solidFill>
                <a:latin typeface="Arial" charset="0"/>
              </a:rPr>
              <a:t>RINOSINUSITE (E POLIPOSI): </a:t>
            </a:r>
            <a:r>
              <a:rPr lang="it-IT" sz="2400" dirty="0">
                <a:solidFill>
                  <a:schemeClr val="bg1"/>
                </a:solidFill>
                <a:latin typeface="Arial" charset="0"/>
              </a:rPr>
              <a:t>Patologia infiammatoria del naso e seni paranasali</a:t>
            </a:r>
          </a:p>
          <a:p>
            <a:endParaRPr lang="it-IT" sz="2400" dirty="0">
              <a:solidFill>
                <a:schemeClr val="bg1"/>
              </a:solidFill>
              <a:latin typeface="Arial" charset="0"/>
            </a:endParaRPr>
          </a:p>
          <a:p>
            <a:pPr marL="457200" indent="-457200">
              <a:buClr>
                <a:srgbClr val="C00000"/>
              </a:buClr>
              <a:buFont typeface="+mj-lt"/>
              <a:buAutoNum type="arabicParenR"/>
            </a:pPr>
            <a:r>
              <a:rPr lang="it-IT" sz="2400" dirty="0" smtClean="0">
                <a:solidFill>
                  <a:schemeClr val="bg1"/>
                </a:solidFill>
                <a:latin typeface="Arial" charset="0"/>
              </a:rPr>
              <a:t>Poiché </a:t>
            </a:r>
            <a:r>
              <a:rPr lang="it-IT" sz="2400" dirty="0">
                <a:solidFill>
                  <a:schemeClr val="bg1"/>
                </a:solidFill>
                <a:latin typeface="Arial" charset="0"/>
              </a:rPr>
              <a:t>sinusite e rinite spesso coesistono, il termine sinusite andrebbe sostituito con quello di </a:t>
            </a:r>
            <a:r>
              <a:rPr lang="it-IT" sz="2400" dirty="0" err="1">
                <a:solidFill>
                  <a:schemeClr val="bg1"/>
                </a:solidFill>
                <a:latin typeface="Arial" charset="0"/>
              </a:rPr>
              <a:t>rinosinusite</a:t>
            </a:r>
            <a:r>
              <a:rPr lang="it-IT" sz="2400" dirty="0">
                <a:solidFill>
                  <a:schemeClr val="bg1"/>
                </a:solidFill>
                <a:latin typeface="Arial" charset="0"/>
              </a:rPr>
              <a:t> (acuta ≤ 12 settimane, cronica &gt; 12 settimane)</a:t>
            </a:r>
          </a:p>
          <a:p>
            <a:pPr marL="457200" indent="-457200">
              <a:buClr>
                <a:srgbClr val="C00000"/>
              </a:buClr>
              <a:buFont typeface="+mj-lt"/>
              <a:buAutoNum type="arabicParenR"/>
            </a:pPr>
            <a:r>
              <a:rPr lang="it-IT" sz="2400" dirty="0" smtClean="0">
                <a:solidFill>
                  <a:schemeClr val="bg1"/>
                </a:solidFill>
                <a:latin typeface="Arial" charset="0"/>
              </a:rPr>
              <a:t>La </a:t>
            </a:r>
            <a:r>
              <a:rPr lang="it-IT" sz="2400" dirty="0">
                <a:solidFill>
                  <a:schemeClr val="bg1"/>
                </a:solidFill>
                <a:latin typeface="Arial" charset="0"/>
              </a:rPr>
              <a:t>poliposi è considerata un sottogruppo della </a:t>
            </a:r>
            <a:r>
              <a:rPr lang="it-IT" sz="2400" dirty="0" err="1">
                <a:solidFill>
                  <a:schemeClr val="bg1"/>
                </a:solidFill>
                <a:latin typeface="Arial" charset="0"/>
              </a:rPr>
              <a:t>rinosinusite</a:t>
            </a:r>
            <a:r>
              <a:rPr lang="it-IT" sz="2400" dirty="0">
                <a:solidFill>
                  <a:schemeClr val="bg1"/>
                </a:solidFill>
                <a:latin typeface="Arial" charset="0"/>
              </a:rPr>
              <a:t> cronica </a:t>
            </a:r>
          </a:p>
          <a:p>
            <a:pPr marL="457200" indent="-457200">
              <a:buClr>
                <a:srgbClr val="C00000"/>
              </a:buClr>
              <a:buFont typeface="+mj-lt"/>
              <a:buAutoNum type="arabicParenR"/>
            </a:pPr>
            <a:r>
              <a:rPr lang="it-IT" sz="2400" dirty="0" smtClean="0">
                <a:solidFill>
                  <a:schemeClr val="bg1"/>
                </a:solidFill>
                <a:latin typeface="Arial" charset="0"/>
              </a:rPr>
              <a:t>Poiché </a:t>
            </a:r>
            <a:r>
              <a:rPr lang="it-IT" sz="2400" dirty="0">
                <a:solidFill>
                  <a:schemeClr val="bg1"/>
                </a:solidFill>
                <a:latin typeface="Arial" charset="0"/>
              </a:rPr>
              <a:t>la rinite infettiva spesso coinvolge i seni paranasali, in pratica rientra nel capitolo delle </a:t>
            </a:r>
            <a:r>
              <a:rPr lang="it-IT" sz="2400" dirty="0" err="1">
                <a:solidFill>
                  <a:schemeClr val="bg1"/>
                </a:solidFill>
                <a:latin typeface="Arial" charset="0"/>
              </a:rPr>
              <a:t>rinosinusiti</a:t>
            </a:r>
            <a:r>
              <a:rPr lang="it-IT" sz="2400" dirty="0">
                <a:solidFill>
                  <a:schemeClr val="bg1"/>
                </a:solidFill>
                <a:latin typeface="Arial" charset="0"/>
              </a:rPr>
              <a:t> acute.</a:t>
            </a:r>
            <a:endParaRPr lang="it-IT" sz="2400"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34</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rrowheads="1"/>
          </p:cNvPicPr>
          <p:nvPr/>
        </p:nvPicPr>
        <p:blipFill>
          <a:blip r:embed="rId3" cstate="print"/>
          <a:srcRect/>
          <a:stretch>
            <a:fillRect/>
          </a:stretch>
        </p:blipFill>
        <p:spPr bwMode="auto">
          <a:xfrm>
            <a:off x="677404" y="4074415"/>
            <a:ext cx="1765300" cy="1941513"/>
          </a:xfrm>
          <a:prstGeom prst="rect">
            <a:avLst/>
          </a:prstGeom>
          <a:noFill/>
          <a:ln w="12700">
            <a:noFill/>
            <a:miter lim="800000"/>
            <a:headEnd/>
            <a:tailEnd/>
          </a:ln>
        </p:spPr>
      </p:pic>
      <p:sp>
        <p:nvSpPr>
          <p:cNvPr id="44036" name="Text Box 9"/>
          <p:cNvSpPr txBox="1">
            <a:spLocks noChangeArrowheads="1"/>
          </p:cNvSpPr>
          <p:nvPr/>
        </p:nvSpPr>
        <p:spPr bwMode="auto">
          <a:xfrm>
            <a:off x="567866" y="1320103"/>
            <a:ext cx="3851275" cy="2677656"/>
          </a:xfrm>
          <a:prstGeom prst="rect">
            <a:avLst/>
          </a:prstGeom>
          <a:noFill/>
          <a:ln w="12700">
            <a:noFill/>
            <a:miter lim="800000"/>
            <a:headEnd/>
            <a:tailEnd/>
          </a:ln>
        </p:spPr>
        <p:txBody>
          <a:bodyPr>
            <a:spAutoFit/>
          </a:bodyPr>
          <a:lstStyle/>
          <a:p>
            <a:r>
              <a:rPr lang="it-IT" sz="2400" dirty="0">
                <a:solidFill>
                  <a:srgbClr val="C00000"/>
                </a:solidFill>
                <a:latin typeface="Arial" charset="0"/>
              </a:rPr>
              <a:t>ALMENO due o più SINTOMI, di cui almeno uno di:</a:t>
            </a:r>
            <a:endParaRPr lang="it-IT" sz="2400" u="sng" dirty="0">
              <a:solidFill>
                <a:srgbClr val="C00000"/>
              </a:solidFill>
              <a:latin typeface="Arial" charset="0"/>
            </a:endParaRPr>
          </a:p>
          <a:p>
            <a:pPr marL="457200" indent="-457200">
              <a:buClr>
                <a:srgbClr val="C00000"/>
              </a:buClr>
              <a:buFont typeface="+mj-lt"/>
              <a:buAutoNum type="alphaLcParenR"/>
            </a:pPr>
            <a:r>
              <a:rPr lang="it-IT" sz="2400" dirty="0" smtClean="0">
                <a:latin typeface="Arial" charset="0"/>
              </a:rPr>
              <a:t>ostruzione </a:t>
            </a:r>
            <a:r>
              <a:rPr lang="it-IT" sz="2400" dirty="0">
                <a:latin typeface="Arial" charset="0"/>
              </a:rPr>
              <a:t>nasale </a:t>
            </a:r>
            <a:r>
              <a:rPr lang="it-IT" sz="2400" dirty="0" smtClean="0">
                <a:latin typeface="Arial" charset="0"/>
              </a:rPr>
              <a:t>e/o rinorrea </a:t>
            </a:r>
            <a:r>
              <a:rPr lang="it-IT" sz="2400" dirty="0">
                <a:latin typeface="Arial" charset="0"/>
              </a:rPr>
              <a:t>ant. o post. </a:t>
            </a:r>
          </a:p>
          <a:p>
            <a:pPr marL="457200" indent="-457200">
              <a:buClr>
                <a:srgbClr val="C00000"/>
              </a:buClr>
              <a:buFont typeface="+mj-lt"/>
              <a:buAutoNum type="alphaLcParenR"/>
            </a:pPr>
            <a:r>
              <a:rPr lang="it-IT" sz="2400" dirty="0" smtClean="0">
                <a:latin typeface="Arial" charset="0"/>
              </a:rPr>
              <a:t>ipo-anosmia </a:t>
            </a:r>
            <a:r>
              <a:rPr lang="it-IT" sz="2400" dirty="0">
                <a:latin typeface="Arial" charset="0"/>
              </a:rPr>
              <a:t>e/o dolore facciale</a:t>
            </a:r>
          </a:p>
        </p:txBody>
      </p:sp>
      <p:sp>
        <p:nvSpPr>
          <p:cNvPr id="44037" name="Text Box 10"/>
          <p:cNvSpPr txBox="1">
            <a:spLocks noChangeArrowheads="1"/>
          </p:cNvSpPr>
          <p:nvPr/>
        </p:nvSpPr>
        <p:spPr bwMode="auto">
          <a:xfrm>
            <a:off x="4471529" y="1413765"/>
            <a:ext cx="4552950" cy="3416320"/>
          </a:xfrm>
          <a:prstGeom prst="rect">
            <a:avLst/>
          </a:prstGeom>
          <a:noFill/>
          <a:ln w="12700">
            <a:noFill/>
            <a:miter lim="800000"/>
            <a:headEnd/>
            <a:tailEnd/>
          </a:ln>
        </p:spPr>
        <p:txBody>
          <a:bodyPr>
            <a:spAutoFit/>
          </a:bodyPr>
          <a:lstStyle/>
          <a:p>
            <a:r>
              <a:rPr lang="it-IT" sz="2400" dirty="0">
                <a:solidFill>
                  <a:srgbClr val="C00000"/>
                </a:solidFill>
                <a:latin typeface="Arial" charset="0"/>
              </a:rPr>
              <a:t>ED EVIDENZA ENDOSCOPICA </a:t>
            </a:r>
            <a:r>
              <a:rPr lang="it-IT" sz="2400" dirty="0" err="1">
                <a:solidFill>
                  <a:srgbClr val="C00000"/>
                </a:solidFill>
                <a:latin typeface="Arial" charset="0"/>
              </a:rPr>
              <a:t>DI</a:t>
            </a:r>
            <a:r>
              <a:rPr lang="it-IT" sz="2400" dirty="0">
                <a:solidFill>
                  <a:srgbClr val="C00000"/>
                </a:solidFill>
                <a:latin typeface="Arial" charset="0"/>
              </a:rPr>
              <a:t>:</a:t>
            </a:r>
          </a:p>
          <a:p>
            <a:pPr>
              <a:buClr>
                <a:srgbClr val="C00000"/>
              </a:buClr>
              <a:buFont typeface="Arial" pitchFamily="34" charset="0"/>
              <a:buChar char="•"/>
            </a:pPr>
            <a:r>
              <a:rPr lang="it-IT" sz="2000" dirty="0" smtClean="0">
                <a:latin typeface="Arial" charset="0"/>
              </a:rPr>
              <a:t> </a:t>
            </a:r>
            <a:r>
              <a:rPr lang="it-IT" sz="2000" dirty="0">
                <a:latin typeface="Arial" charset="0"/>
              </a:rPr>
              <a:t>poliposi e/o</a:t>
            </a:r>
          </a:p>
          <a:p>
            <a:pPr>
              <a:buClr>
                <a:srgbClr val="C00000"/>
              </a:buClr>
              <a:buFont typeface="Arial" pitchFamily="34" charset="0"/>
              <a:buChar char="•"/>
            </a:pPr>
            <a:r>
              <a:rPr lang="it-IT" sz="2000" dirty="0" smtClean="0">
                <a:latin typeface="Arial" charset="0"/>
              </a:rPr>
              <a:t> </a:t>
            </a:r>
            <a:r>
              <a:rPr lang="it-IT" sz="2000" dirty="0">
                <a:latin typeface="Arial" charset="0"/>
              </a:rPr>
              <a:t>scolo purulento dal meato medio e/o</a:t>
            </a:r>
          </a:p>
          <a:p>
            <a:pPr>
              <a:buClr>
                <a:srgbClr val="C00000"/>
              </a:buClr>
              <a:buFont typeface="Arial" pitchFamily="34" charset="0"/>
              <a:buChar char="•"/>
            </a:pPr>
            <a:r>
              <a:rPr lang="it-IT" sz="2000" dirty="0" smtClean="0">
                <a:latin typeface="Arial" charset="0"/>
              </a:rPr>
              <a:t> </a:t>
            </a:r>
            <a:r>
              <a:rPr lang="it-IT" sz="2000" dirty="0">
                <a:latin typeface="Arial" charset="0"/>
              </a:rPr>
              <a:t>edema </a:t>
            </a:r>
            <a:r>
              <a:rPr lang="it-IT" sz="2000" dirty="0" err="1">
                <a:latin typeface="Arial" charset="0"/>
              </a:rPr>
              <a:t>mucosale</a:t>
            </a:r>
            <a:r>
              <a:rPr lang="it-IT" sz="2000" dirty="0">
                <a:latin typeface="Arial" charset="0"/>
              </a:rPr>
              <a:t> nel meato medio</a:t>
            </a:r>
          </a:p>
          <a:p>
            <a:endParaRPr lang="it-IT" sz="2400" dirty="0">
              <a:solidFill>
                <a:srgbClr val="FF0000"/>
              </a:solidFill>
              <a:latin typeface="Arial" charset="0"/>
            </a:endParaRPr>
          </a:p>
          <a:p>
            <a:r>
              <a:rPr lang="it-IT" sz="2400" dirty="0">
                <a:solidFill>
                  <a:srgbClr val="C00000"/>
                </a:solidFill>
                <a:latin typeface="Arial" charset="0"/>
              </a:rPr>
              <a:t>E/O EVIDENZA TC </a:t>
            </a:r>
            <a:r>
              <a:rPr lang="it-IT" sz="2400" dirty="0" err="1">
                <a:solidFill>
                  <a:srgbClr val="C00000"/>
                </a:solidFill>
                <a:latin typeface="Arial" charset="0"/>
              </a:rPr>
              <a:t>DI</a:t>
            </a:r>
            <a:r>
              <a:rPr lang="it-IT" sz="2400" dirty="0">
                <a:solidFill>
                  <a:srgbClr val="C00000"/>
                </a:solidFill>
                <a:latin typeface="Arial" charset="0"/>
              </a:rPr>
              <a:t>: </a:t>
            </a:r>
          </a:p>
          <a:p>
            <a:pPr>
              <a:buClr>
                <a:srgbClr val="C00000"/>
              </a:buClr>
              <a:buFont typeface="Arial" pitchFamily="34" charset="0"/>
              <a:buChar char="•"/>
            </a:pPr>
            <a:r>
              <a:rPr lang="it-IT" sz="2000" dirty="0" smtClean="0">
                <a:latin typeface="Arial" charset="0"/>
              </a:rPr>
              <a:t> </a:t>
            </a:r>
            <a:r>
              <a:rPr lang="it-IT" sz="2000" dirty="0">
                <a:latin typeface="Arial" charset="0"/>
              </a:rPr>
              <a:t>interessamento sinusale od </a:t>
            </a:r>
            <a:r>
              <a:rPr lang="it-IT" sz="2000" dirty="0" err="1" smtClean="0">
                <a:latin typeface="Arial" charset="0"/>
              </a:rPr>
              <a:t>ostio-meatale</a:t>
            </a:r>
            <a:endParaRPr lang="it-IT" sz="2000" dirty="0">
              <a:latin typeface="Arial" charset="0"/>
            </a:endParaRPr>
          </a:p>
        </p:txBody>
      </p:sp>
      <p:sp>
        <p:nvSpPr>
          <p:cNvPr id="44038" name="Text Box 11"/>
          <p:cNvSpPr txBox="1">
            <a:spLocks noChangeArrowheads="1"/>
          </p:cNvSpPr>
          <p:nvPr/>
        </p:nvSpPr>
        <p:spPr bwMode="auto">
          <a:xfrm>
            <a:off x="4446129" y="4915790"/>
            <a:ext cx="3795712" cy="701675"/>
          </a:xfrm>
          <a:prstGeom prst="rect">
            <a:avLst/>
          </a:prstGeom>
          <a:noFill/>
          <a:ln w="12700">
            <a:noFill/>
            <a:miter lim="800000"/>
            <a:headEnd/>
            <a:tailEnd/>
          </a:ln>
        </p:spPr>
        <p:txBody>
          <a:bodyPr wrap="none">
            <a:spAutoFit/>
          </a:bodyPr>
          <a:lstStyle/>
          <a:p>
            <a:r>
              <a:rPr lang="it-IT" sz="2000"/>
              <a:t>Fokkens et al, Allergy 2007</a:t>
            </a:r>
          </a:p>
          <a:p>
            <a:r>
              <a:rPr lang="it-IT" sz="2000"/>
              <a:t>Terapia: EP3OS, Rhinology 2007</a:t>
            </a:r>
          </a:p>
        </p:txBody>
      </p:sp>
      <p:sp>
        <p:nvSpPr>
          <p:cNvPr id="9" name="Titolo 8"/>
          <p:cNvSpPr>
            <a:spLocks noGrp="1"/>
          </p:cNvSpPr>
          <p:nvPr>
            <p:ph type="title"/>
          </p:nvPr>
        </p:nvSpPr>
        <p:spPr/>
        <p:txBody>
          <a:bodyPr/>
          <a:lstStyle/>
          <a:p>
            <a:r>
              <a:rPr lang="it-IT" smtClean="0"/>
              <a:t>RINOSINUSITE (E POLIPOSI): DIAGNOSI</a:t>
            </a:r>
            <a:br>
              <a:rPr lang="it-IT" smtClean="0"/>
            </a:br>
            <a:r>
              <a:rPr lang="it-IT" smtClean="0"/>
              <a:t>La radiografia standard non è raccomandata</a:t>
            </a:r>
            <a:br>
              <a:rPr lang="it-IT" smtClean="0"/>
            </a:br>
            <a:endParaRPr lang="it-IT" dirty="0"/>
          </a:p>
        </p:txBody>
      </p:sp>
      <p:sp>
        <p:nvSpPr>
          <p:cNvPr id="7" name="Segnaposto numero diapositiva 6"/>
          <p:cNvSpPr>
            <a:spLocks noGrp="1"/>
          </p:cNvSpPr>
          <p:nvPr>
            <p:ph type="sldNum" sz="quarter" idx="4"/>
          </p:nvPr>
        </p:nvSpPr>
        <p:spPr/>
        <p:txBody>
          <a:bodyPr/>
          <a:lstStyle/>
          <a:p>
            <a:fld id="{727900B2-336A-46FE-9A0B-0A54CDA181B0}" type="slidenum">
              <a:rPr lang="it-IT" smtClean="0"/>
              <a:pPr/>
              <a:t>35</a:t>
            </a:fld>
            <a:endParaRPr lang="it-IT" dirty="0"/>
          </a:p>
        </p:txBody>
      </p:sp>
      <p:sp>
        <p:nvSpPr>
          <p:cNvPr id="8" name="Segnaposto piè di pagina 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102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69950" y="958859"/>
            <a:ext cx="7208838" cy="992188"/>
          </a:xfrm>
          <a:prstGeom prst="rect">
            <a:avLst/>
          </a:prstGeom>
          <a:noFill/>
          <a:ln w="9525">
            <a:noFill/>
            <a:miter lim="800000"/>
            <a:headEnd/>
            <a:tailEnd/>
          </a:ln>
          <a:effectLst/>
        </p:spPr>
      </p:pic>
      <p:sp>
        <p:nvSpPr>
          <p:cNvPr id="46085" name="Text Box 5"/>
          <p:cNvSpPr txBox="1">
            <a:spLocks noChangeArrowheads="1"/>
          </p:cNvSpPr>
          <p:nvPr/>
        </p:nvSpPr>
        <p:spPr bwMode="auto">
          <a:xfrm>
            <a:off x="917575" y="1973952"/>
            <a:ext cx="7950200" cy="374332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2400" dirty="0">
                <a:latin typeface="Arial Unicode MS" pitchFamily="34" charset="-128"/>
              </a:rPr>
              <a:t>La congestione/ostruzione nasale è la principale responsabile delle alterazioni del sonno nel </a:t>
            </a:r>
            <a:r>
              <a:rPr lang="it-IT" sz="2400" dirty="0" err="1">
                <a:latin typeface="Arial Unicode MS" pitchFamily="34" charset="-128"/>
              </a:rPr>
              <a:t>rinitico</a:t>
            </a:r>
            <a:r>
              <a:rPr lang="it-IT" sz="2400" dirty="0">
                <a:latin typeface="Arial Unicode MS" pitchFamily="34" charset="-128"/>
              </a:rPr>
              <a:t>.</a:t>
            </a:r>
          </a:p>
          <a:p>
            <a:endParaRPr lang="it-IT" sz="2400" dirty="0">
              <a:latin typeface="Arial Unicode MS" pitchFamily="34" charset="-128"/>
            </a:endParaRPr>
          </a:p>
          <a:p>
            <a:r>
              <a:rPr lang="it-IT" sz="2400" dirty="0">
                <a:latin typeface="Arial Unicode MS" pitchFamily="34" charset="-128"/>
              </a:rPr>
              <a:t>Dal 30 al 40% dei </a:t>
            </a:r>
            <a:r>
              <a:rPr lang="it-IT" sz="2400" dirty="0" err="1">
                <a:latin typeface="Arial Unicode MS" pitchFamily="34" charset="-128"/>
              </a:rPr>
              <a:t>rinitici</a:t>
            </a:r>
            <a:r>
              <a:rPr lang="it-IT" sz="2400" dirty="0">
                <a:latin typeface="Arial Unicode MS" pitchFamily="34" charset="-128"/>
              </a:rPr>
              <a:t> ha alterazioni del sonno</a:t>
            </a:r>
          </a:p>
          <a:p>
            <a:endParaRPr lang="it-IT" sz="2400" dirty="0">
              <a:latin typeface="Arial Unicode MS" pitchFamily="34" charset="-128"/>
            </a:endParaRPr>
          </a:p>
          <a:p>
            <a:r>
              <a:rPr lang="it-IT" sz="2400" dirty="0">
                <a:latin typeface="Arial Unicode MS" pitchFamily="34" charset="-128"/>
              </a:rPr>
              <a:t>I principali problemi sono: apnee ostruttive, </a:t>
            </a:r>
            <a:r>
              <a:rPr lang="it-IT" sz="2400" dirty="0" err="1">
                <a:latin typeface="Arial Unicode MS" pitchFamily="34" charset="-128"/>
              </a:rPr>
              <a:t>russamento</a:t>
            </a:r>
            <a:r>
              <a:rPr lang="it-IT" sz="2400" dirty="0">
                <a:latin typeface="Arial Unicode MS" pitchFamily="34" charset="-128"/>
              </a:rPr>
              <a:t>, sonno non ristoratore, risvegli.</a:t>
            </a:r>
          </a:p>
          <a:p>
            <a:endParaRPr lang="it-IT" sz="2400" dirty="0">
              <a:latin typeface="Arial Unicode MS" pitchFamily="34" charset="-128"/>
            </a:endParaRPr>
          </a:p>
          <a:p>
            <a:r>
              <a:rPr lang="it-IT" sz="2400" dirty="0">
                <a:latin typeface="Arial Unicode MS" pitchFamily="34" charset="-128"/>
              </a:rPr>
              <a:t>Le alterazioni del sonno possono causare sonnolenza diurna e ridotta performance lavorativa o scolastica</a:t>
            </a:r>
          </a:p>
        </p:txBody>
      </p:sp>
      <p:sp>
        <p:nvSpPr>
          <p:cNvPr id="46086" name="Text Box 6"/>
          <p:cNvSpPr txBox="1">
            <a:spLocks noChangeArrowheads="1"/>
          </p:cNvSpPr>
          <p:nvPr/>
        </p:nvSpPr>
        <p:spPr bwMode="auto">
          <a:xfrm>
            <a:off x="4822825" y="6038850"/>
            <a:ext cx="3638550" cy="3968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2000" b="0" i="1"/>
              <a:t>Curr Allergy Asthma Report 2010</a:t>
            </a:r>
          </a:p>
        </p:txBody>
      </p:sp>
      <p:sp>
        <p:nvSpPr>
          <p:cNvPr id="5" name="Segnaposto numero diapositiva 4"/>
          <p:cNvSpPr>
            <a:spLocks noGrp="1"/>
          </p:cNvSpPr>
          <p:nvPr>
            <p:ph type="sldNum" sz="quarter" idx="4"/>
          </p:nvPr>
        </p:nvSpPr>
        <p:spPr/>
        <p:txBody>
          <a:bodyPr/>
          <a:lstStyle/>
          <a:p>
            <a:fld id="{727900B2-336A-46FE-9A0B-0A54CDA181B0}" type="slidenum">
              <a:rPr lang="it-IT" smtClean="0"/>
              <a:pPr/>
              <a:t>36</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050"/>
          <p:cNvSpPr txBox="1">
            <a:spLocks noChangeArrowheads="1"/>
          </p:cNvSpPr>
          <p:nvPr/>
        </p:nvSpPr>
        <p:spPr bwMode="auto">
          <a:xfrm>
            <a:off x="10271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6699FF"/>
                </a:solidFill>
                <a:latin typeface="Arial" charset="0"/>
              </a:rPr>
              <a:t>EPIDEMIOLOGIA</a:t>
            </a:r>
          </a:p>
          <a:p>
            <a:r>
              <a:rPr lang="it-IT" sz="4000" dirty="0">
                <a:solidFill>
                  <a:srgbClr val="6699FF"/>
                </a:solidFill>
                <a:latin typeface="Arial" charset="0"/>
              </a:rPr>
              <a:t>CLASSIFICAZIONE</a:t>
            </a:r>
          </a:p>
          <a:p>
            <a:r>
              <a:rPr lang="it-IT" sz="4000" dirty="0">
                <a:solidFill>
                  <a:srgbClr val="6699FF"/>
                </a:solidFill>
                <a:latin typeface="Arial" charset="0"/>
              </a:rPr>
              <a:t>CLINICA E DIAGNOSTICA</a:t>
            </a:r>
          </a:p>
          <a:p>
            <a:r>
              <a:rPr lang="it-IT" sz="4000" dirty="0">
                <a:solidFill>
                  <a:srgbClr val="C00000"/>
                </a:solidFill>
                <a:latin typeface="Arial" charset="0"/>
              </a:rPr>
              <a:t>IMPATTO SULLA </a:t>
            </a:r>
            <a:r>
              <a:rPr lang="it-IT" sz="4000" dirty="0" err="1">
                <a:solidFill>
                  <a:srgbClr val="C00000"/>
                </a:solidFill>
                <a:latin typeface="Arial" charset="0"/>
              </a:rPr>
              <a:t>QoL</a:t>
            </a:r>
            <a:endParaRPr lang="it-IT" sz="4000" dirty="0">
              <a:solidFill>
                <a:srgbClr val="C00000"/>
              </a:solidFill>
              <a:latin typeface="Arial" charset="0"/>
            </a:endParaRPr>
          </a:p>
          <a:p>
            <a:r>
              <a:rPr lang="it-IT" sz="4000" dirty="0">
                <a:solidFill>
                  <a:srgbClr val="6699FF"/>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37</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028"/>
          <p:cNvSpPr txBox="1">
            <a:spLocks noChangeArrowheads="1"/>
          </p:cNvSpPr>
          <p:nvPr/>
        </p:nvSpPr>
        <p:spPr bwMode="auto">
          <a:xfrm>
            <a:off x="862013" y="6165850"/>
            <a:ext cx="3592512" cy="457200"/>
          </a:xfrm>
          <a:prstGeom prst="rect">
            <a:avLst/>
          </a:prstGeom>
          <a:noFill/>
          <a:ln w="12700">
            <a:noFill/>
            <a:miter lim="800000"/>
            <a:headEnd/>
            <a:tailEnd/>
          </a:ln>
        </p:spPr>
        <p:txBody>
          <a:bodyPr wrap="none">
            <a:spAutoFit/>
          </a:bodyPr>
          <a:lstStyle/>
          <a:p>
            <a:pPr defTabSz="762000"/>
            <a:r>
              <a:rPr lang="it-IT" sz="2400" i="1">
                <a:latin typeface="Arial Unicode MS" pitchFamily="34" charset="-128"/>
              </a:rPr>
              <a:t>Braido et al, Allergy 2009</a:t>
            </a:r>
          </a:p>
        </p:txBody>
      </p:sp>
      <p:pic>
        <p:nvPicPr>
          <p:cNvPr id="49155" name="Picture 8" descr="Immagine7"/>
          <p:cNvPicPr preferRelativeResize="0">
            <a:picLocks noChangeAspect="1" noChangeArrowheads="1"/>
          </p:cNvPicPr>
          <p:nvPr/>
        </p:nvPicPr>
        <p:blipFill>
          <a:blip r:embed="rId2" cstate="print"/>
          <a:srcRect/>
          <a:stretch>
            <a:fillRect/>
          </a:stretch>
        </p:blipFill>
        <p:spPr bwMode="auto">
          <a:xfrm>
            <a:off x="723900" y="1171575"/>
            <a:ext cx="5624513" cy="4325938"/>
          </a:xfrm>
          <a:prstGeom prst="rect">
            <a:avLst/>
          </a:prstGeom>
          <a:noFill/>
          <a:ln w="9525">
            <a:noFill/>
            <a:miter lim="800000"/>
            <a:headEnd/>
            <a:tailEnd/>
          </a:ln>
        </p:spPr>
      </p:pic>
      <p:sp>
        <p:nvSpPr>
          <p:cNvPr id="49156" name="Rectangle 12"/>
          <p:cNvSpPr>
            <a:spLocks noChangeArrowheads="1"/>
          </p:cNvSpPr>
          <p:nvPr/>
        </p:nvSpPr>
        <p:spPr bwMode="auto">
          <a:xfrm>
            <a:off x="6350000" y="1395413"/>
            <a:ext cx="2659063" cy="4486275"/>
          </a:xfrm>
          <a:prstGeom prst="rect">
            <a:avLst/>
          </a:prstGeom>
          <a:solidFill>
            <a:srgbClr val="FFFFFF"/>
          </a:solidFill>
          <a:ln w="9525">
            <a:noFill/>
            <a:miter lim="800000"/>
            <a:headEnd/>
            <a:tailEnd/>
          </a:ln>
        </p:spPr>
        <p:txBody>
          <a:bodyPr>
            <a:spAutoFit/>
          </a:bodyPr>
          <a:lstStyle/>
          <a:p>
            <a:pPr eaLnBrk="0" hangingPunct="0">
              <a:spcBef>
                <a:spcPct val="50000"/>
              </a:spcBef>
            </a:pPr>
            <a:r>
              <a:rPr lang="en-US" sz="1800" i="1">
                <a:latin typeface="Arial" charset="0"/>
              </a:rPr>
              <a:t>Tra i pazienti con asma controllato, coloro che presentano sintomi rinitici (T5SS &gt; 3.5) hanno più elevati  punteggi RHINASTHMA (= peggiore QoL)  </a:t>
            </a:r>
            <a:r>
              <a:rPr lang="it-IT" sz="1800" i="1">
                <a:latin typeface="Arial" charset="0"/>
              </a:rPr>
              <a:t>non solo nel fattore UA  (alte vie aeree), ma anche in RAI  (impatto dell’allergopatia respiratoria sulla vita del paziente) e in GS (punteggio globale di QoL)</a:t>
            </a:r>
            <a:endParaRPr lang="it-IT" sz="2000" i="1">
              <a:latin typeface="Arial" charset="0"/>
            </a:endParaRPr>
          </a:p>
        </p:txBody>
      </p:sp>
      <p:sp>
        <p:nvSpPr>
          <p:cNvPr id="8" name="Titolo 7"/>
          <p:cNvSpPr>
            <a:spLocks noGrp="1"/>
          </p:cNvSpPr>
          <p:nvPr>
            <p:ph type="title"/>
          </p:nvPr>
        </p:nvSpPr>
        <p:spPr/>
        <p:txBody>
          <a:bodyPr/>
          <a:lstStyle/>
          <a:p>
            <a:r>
              <a:rPr lang="it-IT" smtClean="0"/>
              <a:t>In che modo la presenza di rinite influenza la QoL nei pazienti  con asma controllato? Studio in real life</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38</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854075" y="917575"/>
            <a:ext cx="8693150" cy="4770537"/>
          </a:xfrm>
          <a:prstGeom prst="rect">
            <a:avLst/>
          </a:prstGeom>
          <a:noFill/>
          <a:ln w="12700">
            <a:noFill/>
            <a:miter lim="800000"/>
            <a:headEnd/>
            <a:tailEnd/>
          </a:ln>
        </p:spPr>
        <p:txBody>
          <a:bodyPr>
            <a:spAutoFit/>
          </a:bodyPr>
          <a:lstStyle/>
          <a:p>
            <a:endParaRPr lang="it-IT" sz="2800" dirty="0">
              <a:solidFill>
                <a:srgbClr val="FF0000"/>
              </a:solidFill>
              <a:latin typeface="Arial" charset="0"/>
            </a:endParaRPr>
          </a:p>
          <a:p>
            <a:pPr>
              <a:buClr>
                <a:srgbClr val="C00000"/>
              </a:buClr>
              <a:buFont typeface="Arial" pitchFamily="34" charset="0"/>
              <a:buChar char="•"/>
            </a:pPr>
            <a:r>
              <a:rPr lang="it-IT" sz="2400" b="0" dirty="0" smtClean="0">
                <a:latin typeface="Arial" charset="0"/>
              </a:rPr>
              <a:t> </a:t>
            </a:r>
            <a:r>
              <a:rPr lang="it-IT" sz="2400" b="0" dirty="0">
                <a:latin typeface="Arial" charset="0"/>
              </a:rPr>
              <a:t>Aumenta il rischio di sviluppare </a:t>
            </a:r>
            <a:r>
              <a:rPr lang="it-IT" sz="2400" b="0" dirty="0" smtClean="0">
                <a:latin typeface="Arial" charset="0"/>
              </a:rPr>
              <a:t>asma </a:t>
            </a:r>
          </a:p>
          <a:p>
            <a:pPr>
              <a:buClr>
                <a:srgbClr val="C00000"/>
              </a:buClr>
              <a:buFont typeface="Arial" pitchFamily="34" charset="0"/>
              <a:buChar char="•"/>
            </a:pPr>
            <a:r>
              <a:rPr lang="it-IT" sz="2400" b="0" dirty="0">
                <a:latin typeface="Arial" charset="0"/>
              </a:rPr>
              <a:t> </a:t>
            </a:r>
            <a:r>
              <a:rPr lang="it-IT" sz="2400" b="0" dirty="0" smtClean="0">
                <a:latin typeface="Arial" charset="0"/>
              </a:rPr>
              <a:t>E</a:t>
            </a:r>
            <a:r>
              <a:rPr lang="it-IT" sz="2400" b="0" dirty="0">
                <a:latin typeface="Arial" charset="0"/>
              </a:rPr>
              <a:t>’ causa di sensibili costi sociosanitari diretti ed </a:t>
            </a:r>
            <a:r>
              <a:rPr lang="it-IT" sz="2400" b="0" dirty="0" smtClean="0">
                <a:latin typeface="Arial" charset="0"/>
              </a:rPr>
              <a:t>indiretti</a:t>
            </a:r>
          </a:p>
          <a:p>
            <a:pPr>
              <a:buClr>
                <a:srgbClr val="C00000"/>
              </a:buClr>
              <a:buFont typeface="Arial" pitchFamily="34" charset="0"/>
              <a:buChar char="•"/>
            </a:pPr>
            <a:r>
              <a:rPr lang="it-IT" sz="2400" b="0" dirty="0">
                <a:latin typeface="Arial" charset="0"/>
              </a:rPr>
              <a:t> </a:t>
            </a:r>
            <a:r>
              <a:rPr lang="it-IT" sz="2400" b="0" dirty="0" smtClean="0">
                <a:latin typeface="Arial" charset="0"/>
              </a:rPr>
              <a:t>Altera </a:t>
            </a:r>
            <a:r>
              <a:rPr lang="it-IT" sz="2400" b="0" dirty="0">
                <a:latin typeface="Arial" charset="0"/>
              </a:rPr>
              <a:t>significativamente la </a:t>
            </a:r>
            <a:r>
              <a:rPr lang="it-IT" sz="2400" dirty="0">
                <a:solidFill>
                  <a:srgbClr val="C00000"/>
                </a:solidFill>
                <a:latin typeface="Arial" charset="0"/>
              </a:rPr>
              <a:t>qualità della vita</a:t>
            </a:r>
            <a:r>
              <a:rPr lang="it-IT" sz="2400" b="0" dirty="0">
                <a:solidFill>
                  <a:srgbClr val="C00000"/>
                </a:solidFill>
                <a:latin typeface="Arial" charset="0"/>
              </a:rPr>
              <a:t> </a:t>
            </a:r>
            <a:r>
              <a:rPr lang="it-IT" sz="2400" b="0" dirty="0">
                <a:latin typeface="Arial" charset="0"/>
              </a:rPr>
              <a:t>(</a:t>
            </a:r>
            <a:r>
              <a:rPr lang="it-IT" sz="2400" b="0" dirty="0" err="1">
                <a:latin typeface="Arial" charset="0"/>
              </a:rPr>
              <a:t>QoL</a:t>
            </a:r>
            <a:r>
              <a:rPr lang="it-IT" sz="2400" b="0" dirty="0">
                <a:latin typeface="Arial" charset="0"/>
              </a:rPr>
              <a:t>) dei </a:t>
            </a:r>
            <a:r>
              <a:rPr lang="it-IT" sz="2400" b="0" dirty="0" smtClean="0">
                <a:latin typeface="Arial" charset="0"/>
              </a:rPr>
              <a:t>pazienti.</a:t>
            </a:r>
          </a:p>
          <a:p>
            <a:pPr>
              <a:buClr>
                <a:srgbClr val="C00000"/>
              </a:buClr>
              <a:buFont typeface="Arial" pitchFamily="34" charset="0"/>
              <a:buChar char="•"/>
            </a:pPr>
            <a:r>
              <a:rPr lang="it-IT" sz="2400" b="0" dirty="0">
                <a:latin typeface="Arial" charset="0"/>
              </a:rPr>
              <a:t> </a:t>
            </a:r>
            <a:r>
              <a:rPr lang="it-IT" sz="2400" b="0" dirty="0" smtClean="0">
                <a:latin typeface="Arial" charset="0"/>
              </a:rPr>
              <a:t>Riduce </a:t>
            </a:r>
            <a:r>
              <a:rPr lang="it-IT" sz="2400" b="0" dirty="0">
                <a:latin typeface="Arial" charset="0"/>
              </a:rPr>
              <a:t>la performance scolastica e </a:t>
            </a:r>
            <a:r>
              <a:rPr lang="it-IT" sz="2400" b="0" dirty="0" smtClean="0">
                <a:latin typeface="Arial" charset="0"/>
              </a:rPr>
              <a:t>lavorativa</a:t>
            </a:r>
          </a:p>
          <a:p>
            <a:pPr>
              <a:buClr>
                <a:srgbClr val="C00000"/>
              </a:buClr>
              <a:buFont typeface="Arial" pitchFamily="34" charset="0"/>
              <a:buChar char="•"/>
            </a:pPr>
            <a:r>
              <a:rPr lang="it-IT" sz="2400" b="0" dirty="0">
                <a:latin typeface="Arial" charset="0"/>
              </a:rPr>
              <a:t> </a:t>
            </a:r>
            <a:r>
              <a:rPr lang="it-IT" sz="2400" b="0" dirty="0" smtClean="0">
                <a:latin typeface="Arial" charset="0"/>
              </a:rPr>
              <a:t>Condiziona l’apprendimento </a:t>
            </a:r>
          </a:p>
          <a:p>
            <a:pPr>
              <a:buClr>
                <a:srgbClr val="C00000"/>
              </a:buClr>
              <a:buFont typeface="Arial" pitchFamily="34" charset="0"/>
              <a:buChar char="•"/>
            </a:pPr>
            <a:r>
              <a:rPr lang="it-IT" sz="2400" b="0" dirty="0">
                <a:latin typeface="Arial" charset="0"/>
              </a:rPr>
              <a:t> </a:t>
            </a:r>
            <a:r>
              <a:rPr lang="it-IT" sz="2400" b="0" dirty="0" smtClean="0">
                <a:latin typeface="Arial" charset="0"/>
              </a:rPr>
              <a:t>Peggiora </a:t>
            </a:r>
            <a:r>
              <a:rPr lang="it-IT" sz="2400" b="0" dirty="0">
                <a:latin typeface="Arial" charset="0"/>
              </a:rPr>
              <a:t>la qualità/quantità del sonno</a:t>
            </a:r>
          </a:p>
          <a:p>
            <a:pPr>
              <a:buClr>
                <a:srgbClr val="C00000"/>
              </a:buClr>
              <a:buFont typeface="Arial" pitchFamily="34" charset="0"/>
              <a:buChar char="•"/>
            </a:pPr>
            <a:endParaRPr lang="it-IT" sz="2400" b="0" dirty="0">
              <a:latin typeface="Arial" charset="0"/>
            </a:endParaRPr>
          </a:p>
          <a:p>
            <a:endParaRPr lang="it-IT" sz="2400" b="0" dirty="0">
              <a:latin typeface="Arial" charset="0"/>
            </a:endParaRPr>
          </a:p>
          <a:p>
            <a:r>
              <a:rPr lang="it-IT" sz="2000" b="0" dirty="0">
                <a:latin typeface="Arial" charset="0"/>
              </a:rPr>
              <a:t>La valutazione della Qualità della Vita è un importante parametro complementare alla clinica e alle misure funzionali per la valutazione </a:t>
            </a:r>
          </a:p>
          <a:p>
            <a:r>
              <a:rPr lang="it-IT" sz="2000" b="0" dirty="0">
                <a:latin typeface="Arial" charset="0"/>
              </a:rPr>
              <a:t>della gravità e dell’eventuale effetto delle terapie </a:t>
            </a:r>
          </a:p>
        </p:txBody>
      </p:sp>
      <p:sp>
        <p:nvSpPr>
          <p:cNvPr id="5" name="Titolo 4"/>
          <p:cNvSpPr>
            <a:spLocks noGrp="1"/>
          </p:cNvSpPr>
          <p:nvPr>
            <p:ph type="title"/>
          </p:nvPr>
        </p:nvSpPr>
        <p:spPr/>
        <p:txBody>
          <a:bodyPr/>
          <a:lstStyle/>
          <a:p>
            <a:r>
              <a:rPr lang="it-IT" smtClean="0"/>
              <a:t>La rinite allergica:</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39</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72882" y="896705"/>
            <a:ext cx="2597150" cy="5859463"/>
          </a:xfrm>
          <a:prstGeom prst="rect">
            <a:avLst/>
          </a:prstGeom>
          <a:noFill/>
          <a:ln w="9525">
            <a:noFill/>
            <a:miter lim="800000"/>
            <a:headEnd/>
            <a:tailEnd/>
          </a:ln>
        </p:spPr>
        <p:txBody>
          <a:bodyPr wrap="none">
            <a:spAutoFit/>
          </a:bodyPr>
          <a:lstStyle/>
          <a:p>
            <a:r>
              <a:rPr lang="it-IT" sz="1800" dirty="0">
                <a:solidFill>
                  <a:srgbClr val="C00000"/>
                </a:solidFill>
                <a:latin typeface="Arial" charset="0"/>
              </a:rPr>
              <a:t>ARGOMENTO</a:t>
            </a:r>
          </a:p>
          <a:p>
            <a:endParaRPr lang="it-IT" sz="1800" dirty="0">
              <a:solidFill>
                <a:srgbClr val="C00000"/>
              </a:solidFill>
              <a:latin typeface="Arial" charset="0"/>
            </a:endParaRPr>
          </a:p>
          <a:p>
            <a:r>
              <a:rPr lang="it-IT" sz="1800" dirty="0">
                <a:solidFill>
                  <a:srgbClr val="C00000"/>
                </a:solidFill>
                <a:latin typeface="Arial" charset="0"/>
              </a:rPr>
              <a:t>- Farmacoterapia </a:t>
            </a:r>
          </a:p>
          <a:p>
            <a:endParaRPr lang="it-IT" sz="1800" dirty="0">
              <a:solidFill>
                <a:srgbClr val="C00000"/>
              </a:solidFill>
              <a:latin typeface="Arial" charset="0"/>
            </a:endParaRPr>
          </a:p>
          <a:p>
            <a:pPr>
              <a:buFontTx/>
              <a:buChar char="-"/>
            </a:pPr>
            <a:r>
              <a:rPr lang="it-IT" sz="1800" dirty="0">
                <a:solidFill>
                  <a:srgbClr val="C00000"/>
                </a:solidFill>
                <a:latin typeface="Arial" charset="0"/>
              </a:rPr>
              <a:t> Controllo ambientale</a:t>
            </a: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Medicine alternative</a:t>
            </a: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Ruolo delle </a:t>
            </a:r>
            <a:r>
              <a:rPr lang="it-IT" sz="1800" dirty="0" err="1">
                <a:solidFill>
                  <a:srgbClr val="C00000"/>
                </a:solidFill>
                <a:latin typeface="Arial" charset="0"/>
              </a:rPr>
              <a:t>IgE</a:t>
            </a:r>
            <a:r>
              <a:rPr lang="it-IT" sz="1800" dirty="0">
                <a:solidFill>
                  <a:srgbClr val="C00000"/>
                </a:solidFill>
                <a:latin typeface="Arial" charset="0"/>
              </a:rPr>
              <a:t> </a:t>
            </a: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ARIA in </a:t>
            </a:r>
            <a:r>
              <a:rPr lang="it-IT" sz="1800" dirty="0" err="1">
                <a:solidFill>
                  <a:srgbClr val="C00000"/>
                </a:solidFill>
                <a:latin typeface="Arial" charset="0"/>
              </a:rPr>
              <a:t>athletes</a:t>
            </a:r>
            <a:endParaRPr lang="it-IT" sz="1800" dirty="0">
              <a:solidFill>
                <a:srgbClr val="C00000"/>
              </a:solidFill>
              <a:latin typeface="Arial" charset="0"/>
            </a:endParaRP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Immunoterapia</a:t>
            </a:r>
          </a:p>
          <a:p>
            <a:pPr>
              <a:buFontTx/>
              <a:buChar char="-"/>
            </a:pPr>
            <a:endParaRPr lang="it-IT" sz="1800" dirty="0">
              <a:solidFill>
                <a:srgbClr val="C00000"/>
              </a:solidFill>
              <a:latin typeface="Arial" charset="0"/>
            </a:endParaRPr>
          </a:p>
          <a:p>
            <a:endParaRPr lang="it-IT" sz="1800" dirty="0">
              <a:solidFill>
                <a:srgbClr val="C00000"/>
              </a:solidFill>
              <a:latin typeface="Arial" charset="0"/>
            </a:endParaRPr>
          </a:p>
          <a:p>
            <a:pPr>
              <a:buFontTx/>
              <a:buChar char="-"/>
            </a:pPr>
            <a:r>
              <a:rPr lang="it-IT" sz="1800" dirty="0">
                <a:solidFill>
                  <a:srgbClr val="C00000"/>
                </a:solidFill>
                <a:latin typeface="Arial" charset="0"/>
              </a:rPr>
              <a:t> Asma e rinite</a:t>
            </a: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Documento ARIA 08</a:t>
            </a:r>
          </a:p>
          <a:p>
            <a:pPr>
              <a:buFontTx/>
              <a:buChar char="-"/>
            </a:pPr>
            <a:endParaRPr lang="it-IT" sz="1800" dirty="0">
              <a:solidFill>
                <a:srgbClr val="C00000"/>
              </a:solidFill>
              <a:latin typeface="Arial" charset="0"/>
            </a:endParaRPr>
          </a:p>
          <a:p>
            <a:pPr>
              <a:buFontTx/>
              <a:buChar char="-"/>
            </a:pPr>
            <a:r>
              <a:rPr lang="it-IT" sz="1800" dirty="0">
                <a:solidFill>
                  <a:srgbClr val="C00000"/>
                </a:solidFill>
                <a:latin typeface="Arial" charset="0"/>
              </a:rPr>
              <a:t> ARIA-GRADE</a:t>
            </a:r>
          </a:p>
          <a:p>
            <a:endParaRPr lang="it-IT" sz="1800" dirty="0">
              <a:solidFill>
                <a:srgbClr val="C00000"/>
              </a:solidFill>
              <a:latin typeface="Arial" charset="0"/>
            </a:endParaRPr>
          </a:p>
        </p:txBody>
      </p:sp>
      <p:sp>
        <p:nvSpPr>
          <p:cNvPr id="4099" name="Rectangle 3"/>
          <p:cNvSpPr>
            <a:spLocks noChangeArrowheads="1"/>
          </p:cNvSpPr>
          <p:nvPr/>
        </p:nvSpPr>
        <p:spPr bwMode="auto">
          <a:xfrm>
            <a:off x="798513" y="0"/>
            <a:ext cx="7272337" cy="701675"/>
          </a:xfrm>
          <a:prstGeom prst="rect">
            <a:avLst/>
          </a:prstGeom>
          <a:noFill/>
          <a:ln w="9525">
            <a:noFill/>
            <a:miter lim="800000"/>
            <a:headEnd/>
            <a:tailEnd/>
          </a:ln>
        </p:spPr>
        <p:txBody>
          <a:bodyPr>
            <a:spAutoFit/>
          </a:bodyPr>
          <a:lstStyle/>
          <a:p>
            <a:r>
              <a:rPr lang="it-IT" sz="2400" dirty="0">
                <a:solidFill>
                  <a:srgbClr val="C00000"/>
                </a:solidFill>
                <a:latin typeface="Arial" charset="0"/>
              </a:rPr>
              <a:t>ARIA: I documenti di aggiornamento pubblicati</a:t>
            </a:r>
          </a:p>
          <a:p>
            <a:r>
              <a:rPr lang="it-IT" sz="1600" dirty="0">
                <a:solidFill>
                  <a:srgbClr val="C00000"/>
                </a:solidFill>
                <a:latin typeface="Arial" charset="0"/>
              </a:rPr>
              <a:t>(in collaborazione con GA2LEN)</a:t>
            </a:r>
          </a:p>
        </p:txBody>
      </p:sp>
      <p:sp>
        <p:nvSpPr>
          <p:cNvPr id="4100" name="Text Box 4"/>
          <p:cNvSpPr txBox="1">
            <a:spLocks noChangeArrowheads="1"/>
          </p:cNvSpPr>
          <p:nvPr/>
        </p:nvSpPr>
        <p:spPr bwMode="auto">
          <a:xfrm>
            <a:off x="3401782" y="896705"/>
            <a:ext cx="1987550" cy="5584825"/>
          </a:xfrm>
          <a:prstGeom prst="rect">
            <a:avLst/>
          </a:prstGeom>
          <a:noFill/>
          <a:ln w="9525">
            <a:noFill/>
            <a:miter lim="800000"/>
            <a:headEnd/>
            <a:tailEnd/>
          </a:ln>
        </p:spPr>
        <p:txBody>
          <a:bodyPr wrap="none">
            <a:spAutoFit/>
          </a:bodyPr>
          <a:lstStyle/>
          <a:p>
            <a:r>
              <a:rPr lang="it-IT" sz="1800">
                <a:solidFill>
                  <a:schemeClr val="bg1"/>
                </a:solidFill>
                <a:latin typeface="Arial" charset="0"/>
              </a:rPr>
              <a:t>RESPONSABILE</a:t>
            </a:r>
          </a:p>
          <a:p>
            <a:endParaRPr lang="it-IT" sz="1800">
              <a:solidFill>
                <a:schemeClr val="bg1"/>
              </a:solidFill>
              <a:latin typeface="Arial" charset="0"/>
            </a:endParaRPr>
          </a:p>
          <a:p>
            <a:r>
              <a:rPr lang="it-IT" sz="1800">
                <a:solidFill>
                  <a:schemeClr val="bg1"/>
                </a:solidFill>
                <a:latin typeface="Arial" charset="0"/>
              </a:rPr>
              <a:t>J.Bousquet</a:t>
            </a:r>
          </a:p>
          <a:p>
            <a:endParaRPr lang="it-IT" sz="1800">
              <a:solidFill>
                <a:schemeClr val="bg1"/>
              </a:solidFill>
              <a:latin typeface="Arial" charset="0"/>
            </a:endParaRPr>
          </a:p>
          <a:p>
            <a:r>
              <a:rPr lang="it-IT" sz="1800">
                <a:solidFill>
                  <a:schemeClr val="bg1"/>
                </a:solidFill>
                <a:latin typeface="Arial" charset="0"/>
              </a:rPr>
              <a:t>A.Custovic</a:t>
            </a:r>
          </a:p>
          <a:p>
            <a:endParaRPr lang="it-IT" sz="1800">
              <a:solidFill>
                <a:schemeClr val="bg1"/>
              </a:solidFill>
              <a:latin typeface="Arial" charset="0"/>
            </a:endParaRPr>
          </a:p>
          <a:p>
            <a:r>
              <a:rPr lang="it-IT" sz="1800">
                <a:solidFill>
                  <a:schemeClr val="bg1"/>
                </a:solidFill>
                <a:latin typeface="Arial" charset="0"/>
              </a:rPr>
              <a:t>G. Passalacqua</a:t>
            </a:r>
          </a:p>
          <a:p>
            <a:endParaRPr lang="it-IT" sz="1800">
              <a:solidFill>
                <a:schemeClr val="bg1"/>
              </a:solidFill>
              <a:latin typeface="Arial" charset="0"/>
            </a:endParaRPr>
          </a:p>
          <a:p>
            <a:r>
              <a:rPr lang="it-IT" sz="1800">
                <a:solidFill>
                  <a:schemeClr val="bg1"/>
                </a:solidFill>
                <a:latin typeface="Arial" charset="0"/>
              </a:rPr>
              <a:t>J. Bousquet</a:t>
            </a:r>
          </a:p>
          <a:p>
            <a:endParaRPr lang="it-IT" sz="1800">
              <a:solidFill>
                <a:schemeClr val="bg1"/>
              </a:solidFill>
              <a:latin typeface="Arial" charset="0"/>
            </a:endParaRPr>
          </a:p>
          <a:p>
            <a:r>
              <a:rPr lang="it-IT" sz="1800">
                <a:solidFill>
                  <a:schemeClr val="bg1"/>
                </a:solidFill>
                <a:latin typeface="Arial" charset="0"/>
              </a:rPr>
              <a:t>S. Bonini</a:t>
            </a:r>
          </a:p>
          <a:p>
            <a:endParaRPr lang="it-IT" sz="1800">
              <a:solidFill>
                <a:schemeClr val="bg1"/>
              </a:solidFill>
              <a:latin typeface="Arial" charset="0"/>
            </a:endParaRPr>
          </a:p>
          <a:p>
            <a:r>
              <a:rPr lang="it-IT" sz="1800">
                <a:solidFill>
                  <a:schemeClr val="bg1"/>
                </a:solidFill>
                <a:latin typeface="Arial" charset="0"/>
              </a:rPr>
              <a:t>G. Passalacqua</a:t>
            </a:r>
          </a:p>
          <a:p>
            <a:r>
              <a:rPr lang="it-IT" sz="1800">
                <a:solidFill>
                  <a:schemeClr val="bg1"/>
                </a:solidFill>
                <a:latin typeface="Arial" charset="0"/>
              </a:rPr>
              <a:t>S. Durham</a:t>
            </a:r>
          </a:p>
          <a:p>
            <a:endParaRPr lang="it-IT" sz="1800">
              <a:solidFill>
                <a:schemeClr val="bg1"/>
              </a:solidFill>
              <a:latin typeface="Arial" charset="0"/>
            </a:endParaRPr>
          </a:p>
          <a:p>
            <a:r>
              <a:rPr lang="it-IT" sz="1800">
                <a:solidFill>
                  <a:schemeClr val="bg1"/>
                </a:solidFill>
                <a:latin typeface="Arial" charset="0"/>
              </a:rPr>
              <a:t>A. Cruz</a:t>
            </a:r>
          </a:p>
          <a:p>
            <a:endParaRPr lang="it-IT" sz="1800">
              <a:solidFill>
                <a:schemeClr val="bg1"/>
              </a:solidFill>
              <a:latin typeface="Arial" charset="0"/>
            </a:endParaRPr>
          </a:p>
          <a:p>
            <a:r>
              <a:rPr lang="it-IT" sz="1800">
                <a:solidFill>
                  <a:schemeClr val="bg1"/>
                </a:solidFill>
                <a:latin typeface="Arial" charset="0"/>
              </a:rPr>
              <a:t>J. Bousquet </a:t>
            </a:r>
          </a:p>
          <a:p>
            <a:endParaRPr lang="it-IT" sz="1800">
              <a:solidFill>
                <a:schemeClr val="bg1"/>
              </a:solidFill>
              <a:latin typeface="Arial" charset="0"/>
            </a:endParaRPr>
          </a:p>
          <a:p>
            <a:r>
              <a:rPr lang="it-IT" sz="1800">
                <a:solidFill>
                  <a:schemeClr val="bg1"/>
                </a:solidFill>
                <a:latin typeface="Arial" charset="0"/>
              </a:rPr>
              <a:t>H. Schunemann</a:t>
            </a:r>
          </a:p>
        </p:txBody>
      </p:sp>
      <p:sp>
        <p:nvSpPr>
          <p:cNvPr id="4101" name="Text Box 5"/>
          <p:cNvSpPr txBox="1">
            <a:spLocks noChangeArrowheads="1"/>
          </p:cNvSpPr>
          <p:nvPr/>
        </p:nvSpPr>
        <p:spPr bwMode="auto">
          <a:xfrm>
            <a:off x="5840182" y="887180"/>
            <a:ext cx="3067050" cy="5584825"/>
          </a:xfrm>
          <a:prstGeom prst="rect">
            <a:avLst/>
          </a:prstGeom>
          <a:noFill/>
          <a:ln w="9525">
            <a:noFill/>
            <a:miter lim="800000"/>
            <a:headEnd/>
            <a:tailEnd/>
          </a:ln>
        </p:spPr>
        <p:txBody>
          <a:bodyPr wrap="none">
            <a:spAutoFit/>
          </a:bodyPr>
          <a:lstStyle/>
          <a:p>
            <a:r>
              <a:rPr lang="it-IT" sz="1800">
                <a:solidFill>
                  <a:schemeClr val="bg1"/>
                </a:solidFill>
                <a:latin typeface="Arial" charset="0"/>
              </a:rPr>
              <a:t>PUBBLICAZIONE</a:t>
            </a:r>
          </a:p>
          <a:p>
            <a:endParaRPr lang="it-IT" sz="1800">
              <a:solidFill>
                <a:schemeClr val="bg1"/>
              </a:solidFill>
              <a:latin typeface="Arial" charset="0"/>
            </a:endParaRPr>
          </a:p>
          <a:p>
            <a:r>
              <a:rPr lang="it-IT" sz="1800">
                <a:solidFill>
                  <a:schemeClr val="bg1"/>
                </a:solidFill>
                <a:latin typeface="Arial" charset="0"/>
              </a:rPr>
              <a:t>Allergy, 2006; 61: 1086</a:t>
            </a:r>
          </a:p>
          <a:p>
            <a:endParaRPr lang="it-IT" sz="1800">
              <a:solidFill>
                <a:schemeClr val="bg1"/>
              </a:solidFill>
              <a:latin typeface="Arial" charset="0"/>
            </a:endParaRPr>
          </a:p>
          <a:p>
            <a:r>
              <a:rPr lang="it-IT" sz="1800">
                <a:solidFill>
                  <a:schemeClr val="bg1"/>
                </a:solidFill>
                <a:latin typeface="Arial" charset="0"/>
              </a:rPr>
              <a:t>Allergy 2005; 60: 524</a:t>
            </a:r>
          </a:p>
          <a:p>
            <a:endParaRPr lang="it-IT" sz="1800">
              <a:solidFill>
                <a:schemeClr val="bg1"/>
              </a:solidFill>
              <a:latin typeface="Arial" charset="0"/>
            </a:endParaRPr>
          </a:p>
          <a:p>
            <a:r>
              <a:rPr lang="it-IT" sz="1800">
                <a:solidFill>
                  <a:schemeClr val="bg1"/>
                </a:solidFill>
                <a:latin typeface="Arial" charset="0"/>
              </a:rPr>
              <a:t>JACI 2006; 117: 1054</a:t>
            </a:r>
          </a:p>
          <a:p>
            <a:endParaRPr lang="it-IT" sz="1800">
              <a:solidFill>
                <a:schemeClr val="bg1"/>
              </a:solidFill>
              <a:latin typeface="Arial" charset="0"/>
            </a:endParaRPr>
          </a:p>
          <a:p>
            <a:r>
              <a:rPr lang="it-IT" sz="1800">
                <a:solidFill>
                  <a:schemeClr val="bg1"/>
                </a:solidFill>
                <a:latin typeface="Arial" charset="0"/>
              </a:rPr>
              <a:t>Allergy 2006; 61</a:t>
            </a:r>
          </a:p>
          <a:p>
            <a:endParaRPr lang="it-IT" sz="1800">
              <a:solidFill>
                <a:schemeClr val="bg1"/>
              </a:solidFill>
              <a:latin typeface="Arial" charset="0"/>
            </a:endParaRPr>
          </a:p>
          <a:p>
            <a:r>
              <a:rPr lang="it-IT" sz="1800">
                <a:solidFill>
                  <a:schemeClr val="bg1"/>
                </a:solidFill>
                <a:latin typeface="Arial" charset="0"/>
              </a:rPr>
              <a:t>Allergy 2006; 61: 681</a:t>
            </a:r>
          </a:p>
          <a:p>
            <a:endParaRPr lang="it-IT" sz="1800">
              <a:solidFill>
                <a:schemeClr val="bg1"/>
              </a:solidFill>
              <a:latin typeface="Arial" charset="0"/>
            </a:endParaRPr>
          </a:p>
          <a:p>
            <a:r>
              <a:rPr lang="it-IT" sz="1800">
                <a:solidFill>
                  <a:schemeClr val="bg1"/>
                </a:solidFill>
                <a:latin typeface="Arial" charset="0"/>
              </a:rPr>
              <a:t>JACI 2007; 119: 881</a:t>
            </a:r>
          </a:p>
          <a:p>
            <a:endParaRPr lang="it-IT" sz="1800">
              <a:solidFill>
                <a:schemeClr val="bg1"/>
              </a:solidFill>
              <a:latin typeface="Arial" charset="0"/>
            </a:endParaRPr>
          </a:p>
          <a:p>
            <a:endParaRPr lang="it-IT" sz="1800">
              <a:solidFill>
                <a:schemeClr val="bg1"/>
              </a:solidFill>
              <a:latin typeface="Arial" charset="0"/>
            </a:endParaRPr>
          </a:p>
          <a:p>
            <a:r>
              <a:rPr lang="it-IT" sz="1800">
                <a:solidFill>
                  <a:schemeClr val="bg1"/>
                </a:solidFill>
                <a:latin typeface="Arial" charset="0"/>
              </a:rPr>
              <a:t>Allergy, 2007</a:t>
            </a:r>
          </a:p>
          <a:p>
            <a:endParaRPr lang="it-IT" sz="1800">
              <a:solidFill>
                <a:schemeClr val="bg1"/>
              </a:solidFill>
              <a:latin typeface="Arial" charset="0"/>
            </a:endParaRPr>
          </a:p>
          <a:p>
            <a:r>
              <a:rPr lang="it-IT" sz="1800">
                <a:solidFill>
                  <a:schemeClr val="bg1"/>
                </a:solidFill>
                <a:latin typeface="Arial" charset="0"/>
              </a:rPr>
              <a:t>Allergy 2008; 63 (suppl 83)</a:t>
            </a:r>
          </a:p>
          <a:p>
            <a:endParaRPr lang="it-IT" sz="1800">
              <a:solidFill>
                <a:schemeClr val="bg1"/>
              </a:solidFill>
              <a:latin typeface="Arial" charset="0"/>
            </a:endParaRPr>
          </a:p>
          <a:p>
            <a:r>
              <a:rPr lang="it-IT" sz="1800">
                <a:solidFill>
                  <a:schemeClr val="bg1"/>
                </a:solidFill>
                <a:latin typeface="Arial" charset="0"/>
              </a:rPr>
              <a:t>JACI, 2010, 126: 466</a:t>
            </a:r>
          </a:p>
        </p:txBody>
      </p:sp>
      <p:sp>
        <p:nvSpPr>
          <p:cNvPr id="4102" name="Line 6"/>
          <p:cNvSpPr>
            <a:spLocks noChangeShapeType="1"/>
          </p:cNvSpPr>
          <p:nvPr/>
        </p:nvSpPr>
        <p:spPr bwMode="auto">
          <a:xfrm>
            <a:off x="874482" y="1284055"/>
            <a:ext cx="7392988" cy="0"/>
          </a:xfrm>
          <a:prstGeom prst="line">
            <a:avLst/>
          </a:prstGeom>
          <a:noFill/>
          <a:ln w="12700">
            <a:solidFill>
              <a:schemeClr val="tx1"/>
            </a:solidFill>
            <a:round/>
            <a:headEnd/>
            <a:tailEnd/>
          </a:ln>
        </p:spPr>
        <p:txBody>
          <a:bodyPr/>
          <a:lstStyle/>
          <a:p>
            <a:endParaRPr lang="it-IT"/>
          </a:p>
        </p:txBody>
      </p:sp>
      <p:sp>
        <p:nvSpPr>
          <p:cNvPr id="4103" name="Line 7"/>
          <p:cNvSpPr>
            <a:spLocks noChangeShapeType="1"/>
          </p:cNvSpPr>
          <p:nvPr/>
        </p:nvSpPr>
        <p:spPr bwMode="auto">
          <a:xfrm>
            <a:off x="3495675" y="1036638"/>
            <a:ext cx="0" cy="5645150"/>
          </a:xfrm>
          <a:prstGeom prst="line">
            <a:avLst/>
          </a:prstGeom>
          <a:noFill/>
          <a:ln w="12700">
            <a:solidFill>
              <a:schemeClr val="tx1"/>
            </a:solidFill>
            <a:round/>
            <a:headEnd/>
            <a:tailEnd/>
          </a:ln>
        </p:spPr>
        <p:txBody>
          <a:bodyPr/>
          <a:lstStyle/>
          <a:p>
            <a:endParaRPr lang="it-IT"/>
          </a:p>
        </p:txBody>
      </p:sp>
      <p:sp>
        <p:nvSpPr>
          <p:cNvPr id="4104" name="Line 8"/>
          <p:cNvSpPr>
            <a:spLocks noChangeShapeType="1"/>
          </p:cNvSpPr>
          <p:nvPr/>
        </p:nvSpPr>
        <p:spPr bwMode="auto">
          <a:xfrm>
            <a:off x="5633807" y="818918"/>
            <a:ext cx="0" cy="5610225"/>
          </a:xfrm>
          <a:prstGeom prst="line">
            <a:avLst/>
          </a:prstGeom>
          <a:noFill/>
          <a:ln w="12700">
            <a:solidFill>
              <a:schemeClr val="tx1"/>
            </a:solidFill>
            <a:round/>
            <a:headEnd/>
            <a:tailEnd/>
          </a:ln>
        </p:spPr>
        <p:txBody>
          <a:bodyPr/>
          <a:lstStyle/>
          <a:p>
            <a:endParaRPr lang="it-IT"/>
          </a:p>
        </p:txBody>
      </p:sp>
      <p:sp>
        <p:nvSpPr>
          <p:cNvPr id="9" name="Segnaposto numero diapositiva 8"/>
          <p:cNvSpPr>
            <a:spLocks noGrp="1"/>
          </p:cNvSpPr>
          <p:nvPr>
            <p:ph type="sldNum" sz="quarter" idx="4"/>
          </p:nvPr>
        </p:nvSpPr>
        <p:spPr/>
        <p:txBody>
          <a:bodyPr/>
          <a:lstStyle/>
          <a:p>
            <a:fld id="{727900B2-336A-46FE-9A0B-0A54CDA181B0}" type="slidenum">
              <a:rPr lang="it-IT" smtClean="0"/>
              <a:pPr/>
              <a:t>4</a:t>
            </a:fld>
            <a:endParaRPr lang="it-IT" dirty="0"/>
          </a:p>
        </p:txBody>
      </p:sp>
      <p:sp>
        <p:nvSpPr>
          <p:cNvPr id="10" name="Segnaposto piè di pagina 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869950" y="466725"/>
            <a:ext cx="7772400" cy="1143000"/>
          </a:xfrm>
          <a:prstGeom prst="rect">
            <a:avLst/>
          </a:prstGeom>
          <a:noFill/>
          <a:ln w="9525">
            <a:noFill/>
            <a:miter lim="800000"/>
            <a:headEnd/>
            <a:tailEnd/>
          </a:ln>
          <a:effectLst/>
        </p:spPr>
        <p:txBody>
          <a:bodyPr anchor="ctr"/>
          <a:lstStyle/>
          <a:p>
            <a:pPr defTabSz="784225" eaLnBrk="0" hangingPunct="0">
              <a:lnSpc>
                <a:spcPct val="85000"/>
              </a:lnSpc>
            </a:pPr>
            <a:endParaRPr lang="it-IT" sz="2500" dirty="0">
              <a:solidFill>
                <a:srgbClr val="FF0000"/>
              </a:solidFill>
              <a:latin typeface="Arial" charset="0"/>
            </a:endParaRPr>
          </a:p>
        </p:txBody>
      </p:sp>
      <p:sp>
        <p:nvSpPr>
          <p:cNvPr id="86019" name="Text Box 3"/>
          <p:cNvSpPr txBox="1">
            <a:spLocks noChangeArrowheads="1"/>
          </p:cNvSpPr>
          <p:nvPr/>
        </p:nvSpPr>
        <p:spPr bwMode="auto">
          <a:xfrm>
            <a:off x="478972" y="1218293"/>
            <a:ext cx="8173132" cy="3970318"/>
          </a:xfrm>
          <a:prstGeom prst="rect">
            <a:avLst/>
          </a:prstGeom>
          <a:noFill/>
          <a:ln w="9525">
            <a:noFill/>
            <a:miter lim="800000"/>
            <a:headEnd/>
            <a:tailEnd/>
          </a:ln>
          <a:effectLst/>
        </p:spPr>
        <p:txBody>
          <a:bodyPr wrap="square">
            <a:spAutoFit/>
          </a:bodyPr>
          <a:lstStyle/>
          <a:p>
            <a:pPr algn="just">
              <a:buClr>
                <a:srgbClr val="C00000"/>
              </a:buClr>
              <a:buFontTx/>
              <a:buChar char="•"/>
            </a:pPr>
            <a:r>
              <a:rPr lang="it-IT" sz="2800" b="0" dirty="0" smtClean="0">
                <a:latin typeface="Arial Unicode MS" pitchFamily="34" charset="-128"/>
              </a:rPr>
              <a:t> Effetto </a:t>
            </a:r>
            <a:r>
              <a:rPr lang="it-IT" sz="2800" b="0" dirty="0">
                <a:latin typeface="Arial Unicode MS" pitchFamily="34" charset="-128"/>
              </a:rPr>
              <a:t>relativamente modesto sull’assenteismo lavorativo (perdita di produttività 1-4%)</a:t>
            </a:r>
          </a:p>
          <a:p>
            <a:pPr algn="just">
              <a:buClr>
                <a:srgbClr val="C00000"/>
              </a:buClr>
              <a:buFontTx/>
              <a:buChar char="•"/>
            </a:pPr>
            <a:r>
              <a:rPr lang="it-IT" sz="2800" b="0" dirty="0" smtClean="0">
                <a:latin typeface="Arial Unicode MS" pitchFamily="34" charset="-128"/>
              </a:rPr>
              <a:t> Impatto </a:t>
            </a:r>
            <a:r>
              <a:rPr lang="it-IT" sz="2800" b="0" dirty="0">
                <a:latin typeface="Arial Unicode MS" pitchFamily="34" charset="-128"/>
              </a:rPr>
              <a:t>notevole sulla performance lavorativa (perdita di produttività 11-40%)</a:t>
            </a:r>
          </a:p>
          <a:p>
            <a:pPr algn="just">
              <a:buClr>
                <a:srgbClr val="C00000"/>
              </a:buClr>
              <a:buFontTx/>
              <a:buChar char="•"/>
            </a:pPr>
            <a:r>
              <a:rPr lang="it-IT" sz="2800" b="0" dirty="0" smtClean="0">
                <a:latin typeface="Arial Unicode MS" pitchFamily="34" charset="-128"/>
              </a:rPr>
              <a:t> Effetti </a:t>
            </a:r>
            <a:r>
              <a:rPr lang="it-IT" sz="2800" b="0" dirty="0">
                <a:latin typeface="Arial Unicode MS" pitchFamily="34" charset="-128"/>
              </a:rPr>
              <a:t>correlati alla gravità dei sintomi e all’entità di esposizione ad allergeni</a:t>
            </a:r>
          </a:p>
          <a:p>
            <a:pPr algn="just">
              <a:buClr>
                <a:srgbClr val="C00000"/>
              </a:buClr>
              <a:buFontTx/>
              <a:buChar char="•"/>
            </a:pPr>
            <a:r>
              <a:rPr lang="it-IT" sz="2800" b="0" dirty="0" smtClean="0">
                <a:latin typeface="Arial Unicode MS" pitchFamily="34" charset="-128"/>
              </a:rPr>
              <a:t> Gli antistaminici </a:t>
            </a:r>
            <a:r>
              <a:rPr lang="it-IT" sz="2800" b="0" dirty="0">
                <a:latin typeface="Arial Unicode MS" pitchFamily="34" charset="-128"/>
              </a:rPr>
              <a:t>di seconda generazione attenuano l’impatto della rinite sulla performance lavorativa</a:t>
            </a:r>
          </a:p>
        </p:txBody>
      </p:sp>
      <p:sp>
        <p:nvSpPr>
          <p:cNvPr id="52228" name="Text Box 4"/>
          <p:cNvSpPr txBox="1">
            <a:spLocks noChangeArrowheads="1"/>
          </p:cNvSpPr>
          <p:nvPr/>
        </p:nvSpPr>
        <p:spPr bwMode="auto">
          <a:xfrm>
            <a:off x="4122738" y="6294438"/>
            <a:ext cx="4603750" cy="336550"/>
          </a:xfrm>
          <a:prstGeom prst="rect">
            <a:avLst/>
          </a:prstGeom>
          <a:noFill/>
          <a:ln w="9525">
            <a:noFill/>
            <a:miter lim="800000"/>
            <a:headEnd/>
            <a:tailEnd/>
          </a:ln>
          <a:effectLst/>
        </p:spPr>
        <p:txBody>
          <a:bodyPr wrap="none">
            <a:spAutoFit/>
          </a:bodyPr>
          <a:lstStyle/>
          <a:p>
            <a:r>
              <a:rPr lang="it-IT" sz="1600" b="0" dirty="0" err="1"/>
              <a:t>Vandenplas</a:t>
            </a:r>
            <a:r>
              <a:rPr lang="it-IT" sz="1600" b="0" dirty="0"/>
              <a:t> O, </a:t>
            </a:r>
            <a:r>
              <a:rPr lang="it-IT" sz="1600" b="0" dirty="0" err="1"/>
              <a:t>Curr</a:t>
            </a:r>
            <a:r>
              <a:rPr lang="it-IT" sz="1600" b="0" dirty="0"/>
              <a:t> </a:t>
            </a:r>
            <a:r>
              <a:rPr lang="it-IT" sz="1600" b="0" dirty="0" err="1"/>
              <a:t>Opin</a:t>
            </a:r>
            <a:r>
              <a:rPr lang="it-IT" sz="1600" b="0" dirty="0"/>
              <a:t> </a:t>
            </a:r>
            <a:r>
              <a:rPr lang="it-IT" sz="1600" b="0" dirty="0" err="1"/>
              <a:t>Allergy</a:t>
            </a:r>
            <a:r>
              <a:rPr lang="it-IT" sz="1600" b="0" dirty="0"/>
              <a:t> </a:t>
            </a:r>
            <a:r>
              <a:rPr lang="it-IT" sz="1600" b="0" dirty="0" err="1"/>
              <a:t>Clin</a:t>
            </a:r>
            <a:r>
              <a:rPr lang="it-IT" sz="1600" b="0" dirty="0"/>
              <a:t> </a:t>
            </a:r>
            <a:r>
              <a:rPr lang="it-IT" sz="1600" b="0" dirty="0" err="1"/>
              <a:t>Immunol</a:t>
            </a:r>
            <a:r>
              <a:rPr lang="it-IT" sz="1600" b="0" dirty="0"/>
              <a:t> 2008</a:t>
            </a:r>
          </a:p>
        </p:txBody>
      </p:sp>
      <p:sp>
        <p:nvSpPr>
          <p:cNvPr id="7" name="Titolo 6"/>
          <p:cNvSpPr>
            <a:spLocks noGrp="1"/>
          </p:cNvSpPr>
          <p:nvPr>
            <p:ph type="title"/>
          </p:nvPr>
        </p:nvSpPr>
        <p:spPr/>
        <p:txBody>
          <a:bodyPr/>
          <a:lstStyle/>
          <a:p>
            <a:r>
              <a:rPr lang="it-IT" smtClean="0"/>
              <a:t>EFFETTO DELLA RINITE SULL’ATTIVITÀ LAVORATIVA </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40</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bldLst>
      <p:bldP spid="8601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0" y="1241425"/>
            <a:ext cx="9144000" cy="0"/>
          </a:xfrm>
          <a:prstGeom prst="rect">
            <a:avLst/>
          </a:prstGeom>
          <a:noFill/>
          <a:ln w="12700">
            <a:noFill/>
            <a:miter lim="800000"/>
            <a:headEnd/>
            <a:tailEnd/>
          </a:ln>
        </p:spPr>
        <p:txBody>
          <a:bodyPr wrap="none" anchor="ctr">
            <a:spAutoFit/>
          </a:bodyPr>
          <a:lstStyle/>
          <a:p>
            <a:pPr defTabSz="762000"/>
            <a:endParaRPr lang="en-US" sz="2400" b="0"/>
          </a:p>
        </p:txBody>
      </p:sp>
      <p:graphicFrame>
        <p:nvGraphicFramePr>
          <p:cNvPr id="88115" name="Group 51"/>
          <p:cNvGraphicFramePr>
            <a:graphicFrameLocks noGrp="1"/>
          </p:cNvGraphicFramePr>
          <p:nvPr/>
        </p:nvGraphicFramePr>
        <p:xfrm>
          <a:off x="392566" y="1258661"/>
          <a:ext cx="8367712" cy="4876800"/>
        </p:xfrm>
        <a:graphic>
          <a:graphicData uri="http://schemas.openxmlformats.org/drawingml/2006/table">
            <a:tbl>
              <a:tblPr/>
              <a:tblGrid>
                <a:gridCol w="3886200"/>
                <a:gridCol w="2138362"/>
                <a:gridCol w="1117600"/>
                <a:gridCol w="1225550"/>
              </a:tblGrid>
              <a:tr h="3429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C00000"/>
                          </a:solidFill>
                          <a:effectLst/>
                          <a:latin typeface="Arial" charset="0"/>
                          <a:cs typeface="Times New Roman" pitchFamily="18" charset="0"/>
                        </a:rPr>
                        <a:t>Questionario</a:t>
                      </a:r>
                      <a:endParaRPr kumimoji="0" lang="fr-FR" sz="3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rgbClr val="C00000"/>
                          </a:solidFill>
                          <a:effectLst/>
                          <a:latin typeface="Arial" charset="0"/>
                          <a:cs typeface="Times New Roman" pitchFamily="18" charset="0"/>
                        </a:rPr>
                        <a:t>Ref</a:t>
                      </a:r>
                      <a:endParaRPr kumimoji="0" lang="fr-FR" sz="3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C00000"/>
                          </a:solidFill>
                          <a:effectLst/>
                          <a:latin typeface="Arial" charset="0"/>
                          <a:cs typeface="Times New Roman" pitchFamily="18" charset="0"/>
                        </a:rPr>
                        <a:t>N di items</a:t>
                      </a:r>
                      <a:endParaRPr kumimoji="0" lang="fr-FR" sz="3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err="1" smtClean="0">
                          <a:ln>
                            <a:noFill/>
                          </a:ln>
                          <a:solidFill>
                            <a:srgbClr val="C00000"/>
                          </a:solidFill>
                          <a:effectLst/>
                          <a:latin typeface="Arial" charset="0"/>
                          <a:cs typeface="Times New Roman" pitchFamily="18" charset="0"/>
                        </a:rPr>
                        <a:t>Età</a:t>
                      </a:r>
                      <a:endParaRPr kumimoji="0" lang="en-GB" sz="3200" b="0" i="0" u="none" strike="noStrike" cap="none" normalizeH="0" baseline="0" dirty="0" smtClean="0">
                        <a:ln>
                          <a:noFill/>
                        </a:ln>
                        <a:solidFill>
                          <a:srgbClr val="C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Arial" charset="0"/>
                          <a:cs typeface="Times New Roman" pitchFamily="18" charset="0"/>
                        </a:rPr>
                        <a:t>Rhinoconjunctivitis</a:t>
                      </a:r>
                      <a:r>
                        <a:rPr kumimoji="0" lang="fr-FR" sz="1600" b="1" i="0" u="none" strike="noStrike" cap="none" normalizeH="0" baseline="0" dirty="0" smtClean="0">
                          <a:ln>
                            <a:noFill/>
                          </a:ln>
                          <a:solidFill>
                            <a:schemeClr val="tx1"/>
                          </a:solidFill>
                          <a:effectLst/>
                          <a:latin typeface="Arial" charset="0"/>
                          <a:cs typeface="Times New Roman" pitchFamily="18" charset="0"/>
                        </a:rPr>
                        <a:t> </a:t>
                      </a:r>
                      <a:r>
                        <a:rPr kumimoji="0" lang="fr-FR" sz="1600" b="1" i="0" u="none" strike="noStrike" cap="none" normalizeH="0" baseline="0" dirty="0" err="1" smtClean="0">
                          <a:ln>
                            <a:noFill/>
                          </a:ln>
                          <a:solidFill>
                            <a:schemeClr val="tx1"/>
                          </a:solidFill>
                          <a:effectLst/>
                          <a:latin typeface="Arial" charset="0"/>
                          <a:cs typeface="Times New Roman" pitchFamily="18" charset="0"/>
                        </a:rPr>
                        <a:t>Quality</a:t>
                      </a:r>
                      <a:r>
                        <a:rPr kumimoji="0" lang="fr-FR" sz="1600" b="1" i="0" u="none" strike="noStrike" cap="none" normalizeH="0" baseline="0" dirty="0" smtClean="0">
                          <a:ln>
                            <a:noFill/>
                          </a:ln>
                          <a:solidFill>
                            <a:schemeClr val="tx1"/>
                          </a:solidFill>
                          <a:effectLst/>
                          <a:latin typeface="Arial" charset="0"/>
                          <a:cs typeface="Times New Roman" pitchFamily="18" charset="0"/>
                        </a:rPr>
                        <a:t> of Life Questionnaire (RQLQ)</a:t>
                      </a:r>
                      <a:endParaRPr kumimoji="0" lang="fr-FR" sz="3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Juniper</a:t>
                      </a:r>
                    </a:p>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smtClean="0">
                          <a:ln>
                            <a:noFill/>
                          </a:ln>
                          <a:solidFill>
                            <a:schemeClr val="tx1"/>
                          </a:solidFill>
                          <a:effectLst/>
                          <a:latin typeface="Arial" charset="0"/>
                          <a:cs typeface="Times New Roman" pitchFamily="18" charset="0"/>
                        </a:rPr>
                        <a:t>JACI, 1999</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28</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Adulti</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Mini Rhinoconjunctivitis Quality of Life Questionnaire (Mini-RQLQ)</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Juniper</a:t>
                      </a:r>
                      <a:endParaRPr kumimoji="0" lang="it-IT"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en-GB" sz="1600" b="1" i="1" u="none" strike="noStrike" cap="none" normalizeH="0" baseline="0" smtClean="0">
                          <a:ln>
                            <a:noFill/>
                          </a:ln>
                          <a:solidFill>
                            <a:schemeClr val="tx1"/>
                          </a:solidFill>
                          <a:effectLst/>
                          <a:latin typeface="Arial" charset="0"/>
                          <a:cs typeface="Times New Roman" pitchFamily="18" charset="0"/>
                        </a:rPr>
                        <a:t>Clin Exp Allergy 2000</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14</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Adulti</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Pediatric Rhinoconjunctivitis Quality of Life Questionnaire (PRQLQ)</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Juniper</a:t>
                      </a:r>
                      <a:endParaRPr kumimoji="0" lang="it-IT"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smtClean="0">
                          <a:ln>
                            <a:noFill/>
                          </a:ln>
                          <a:solidFill>
                            <a:schemeClr val="tx1"/>
                          </a:solidFill>
                          <a:effectLst/>
                          <a:latin typeface="Arial" charset="0"/>
                          <a:cs typeface="Times New Roman" pitchFamily="18" charset="0"/>
                        </a:rPr>
                        <a:t>JACI, 1998</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23</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Bambini </a:t>
                      </a:r>
                      <a:endParaRPr kumimoji="0" lang="it-IT"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(6-12)</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Adolescent Rhinoconjunctivitis Quality of Life Questionnaire</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Juniper</a:t>
                      </a:r>
                    </a:p>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1" u="none" strike="noStrike" cap="none" normalizeH="0" baseline="0" smtClean="0">
                          <a:ln>
                            <a:noFill/>
                          </a:ln>
                          <a:solidFill>
                            <a:schemeClr val="tx1"/>
                          </a:solidFill>
                          <a:effectLst/>
                          <a:latin typeface="Arial" charset="0"/>
                          <a:cs typeface="Times New Roman" pitchFamily="18" charset="0"/>
                        </a:rPr>
                        <a:t>JACI, 1994</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25</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Adolescenti (12-17)</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Multiattribute rhinitis utility index</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Revicki</a:t>
                      </a:r>
                    </a:p>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1" u="none" strike="noStrike" cap="none" normalizeH="0" baseline="0" smtClean="0">
                          <a:ln>
                            <a:noFill/>
                          </a:ln>
                          <a:solidFill>
                            <a:schemeClr val="tx1"/>
                          </a:solidFill>
                          <a:effectLst/>
                          <a:latin typeface="Arial" charset="0"/>
                          <a:cs typeface="Times New Roman" pitchFamily="18" charset="0"/>
                        </a:rPr>
                        <a:t>Qual Life Res, 1998</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10</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Adulti</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Nocturnal Rhinoconjunctivitis QoL questionnaire (NRQLQ)</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Juniper</a:t>
                      </a:r>
                      <a:endParaRPr kumimoji="0" lang="it-IT"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smtClean="0">
                          <a:ln>
                            <a:noFill/>
                          </a:ln>
                          <a:solidFill>
                            <a:schemeClr val="tx1"/>
                          </a:solidFill>
                          <a:effectLst/>
                          <a:latin typeface="Arial" charset="0"/>
                          <a:cs typeface="Times New Roman" pitchFamily="18" charset="0"/>
                        </a:rPr>
                        <a:t>JACI, 2003</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16</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cs typeface="Times New Roman" pitchFamily="18" charset="0"/>
                        </a:rPr>
                        <a:t>Adulti</a:t>
                      </a:r>
                      <a:endParaRPr kumimoji="0" lang="en-GB"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Rhinasthma</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Baiardini</a:t>
                      </a:r>
                      <a:endParaRPr kumimoji="0" lang="it-IT" sz="1400" b="1" i="0" u="none" strike="noStrike" cap="none" normalizeH="0" baseline="0" smtClean="0">
                        <a:ln>
                          <a:noFill/>
                        </a:ln>
                        <a:solidFill>
                          <a:schemeClr val="tx1"/>
                        </a:solidFill>
                        <a:effectLst/>
                        <a:latin typeface="Arial" charset="0"/>
                        <a:cs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fr-FR" sz="1600" b="1" i="1" u="none" strike="noStrike" cap="none" normalizeH="0" baseline="0" smtClean="0">
                          <a:ln>
                            <a:noFill/>
                          </a:ln>
                          <a:solidFill>
                            <a:schemeClr val="tx1"/>
                          </a:solidFill>
                          <a:effectLst/>
                          <a:latin typeface="Arial" charset="0"/>
                          <a:cs typeface="Times New Roman" pitchFamily="18" charset="0"/>
                        </a:rPr>
                        <a:t>Allergy, 2003</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cs typeface="Times New Roman" pitchFamily="18" charset="0"/>
                        </a:rPr>
                        <a:t>30</a:t>
                      </a:r>
                      <a:endParaRPr kumimoji="0" lang="fr-FR" sz="32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7620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1"/>
                          </a:solidFill>
                          <a:effectLst/>
                          <a:latin typeface="Arial" charset="0"/>
                          <a:cs typeface="Times New Roman" pitchFamily="18" charset="0"/>
                        </a:rPr>
                        <a:t>Adulti</a:t>
                      </a:r>
                      <a:endParaRPr kumimoji="0" lang="fr-FR" sz="32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Titolo 8"/>
          <p:cNvSpPr>
            <a:spLocks noGrp="1"/>
          </p:cNvSpPr>
          <p:nvPr>
            <p:ph type="title"/>
          </p:nvPr>
        </p:nvSpPr>
        <p:spPr/>
        <p:txBody>
          <a:bodyPr/>
          <a:lstStyle/>
          <a:p>
            <a:r>
              <a:rPr lang="it-IT" smtClean="0"/>
              <a:t>QoL: Questionari per la rinite </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41</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1414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6699FF"/>
                </a:solidFill>
                <a:latin typeface="Arial" charset="0"/>
              </a:rPr>
              <a:t>EPIDEMIOLOGIA</a:t>
            </a:r>
          </a:p>
          <a:p>
            <a:r>
              <a:rPr lang="it-IT" sz="4000" dirty="0">
                <a:solidFill>
                  <a:srgbClr val="6699FF"/>
                </a:solidFill>
                <a:latin typeface="Arial" charset="0"/>
              </a:rPr>
              <a:t>CLASSIFICAZIONE</a:t>
            </a:r>
          </a:p>
          <a:p>
            <a:r>
              <a:rPr lang="it-IT" sz="4000" dirty="0">
                <a:solidFill>
                  <a:srgbClr val="6699FF"/>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C00000"/>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42</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2"/>
          <p:cNvSpPr>
            <a:spLocks noChangeArrowheads="1"/>
          </p:cNvSpPr>
          <p:nvPr/>
        </p:nvSpPr>
        <p:spPr bwMode="auto">
          <a:xfrm>
            <a:off x="2784475" y="1676400"/>
            <a:ext cx="4316413" cy="4368800"/>
          </a:xfrm>
          <a:prstGeom prst="ellipse">
            <a:avLst/>
          </a:prstGeom>
          <a:noFill/>
          <a:ln w="76200">
            <a:solidFill>
              <a:schemeClr val="tx1"/>
            </a:solidFill>
            <a:round/>
            <a:headEnd/>
            <a:tailEnd/>
          </a:ln>
        </p:spPr>
        <p:txBody>
          <a:bodyPr wrap="none" anchor="ctr"/>
          <a:lstStyle/>
          <a:p>
            <a:endParaRPr lang="en-US" sz="2400"/>
          </a:p>
        </p:txBody>
      </p:sp>
      <p:sp>
        <p:nvSpPr>
          <p:cNvPr id="56323" name="Rectangle 3"/>
          <p:cNvSpPr>
            <a:spLocks noChangeArrowheads="1"/>
          </p:cNvSpPr>
          <p:nvPr/>
        </p:nvSpPr>
        <p:spPr bwMode="auto">
          <a:xfrm>
            <a:off x="6535738" y="3175000"/>
            <a:ext cx="2493962" cy="1358900"/>
          </a:xfrm>
          <a:prstGeom prst="rect">
            <a:avLst/>
          </a:prstGeom>
          <a:solidFill>
            <a:schemeClr val="bg1"/>
          </a:solidFill>
          <a:ln w="12700">
            <a:noFill/>
            <a:miter lim="800000"/>
            <a:headEnd/>
            <a:tailEnd/>
          </a:ln>
        </p:spPr>
        <p:txBody>
          <a:bodyPr wrap="none" lIns="65088" tIns="25400" rIns="65088" bIns="25400">
            <a:spAutoFit/>
          </a:bodyPr>
          <a:lstStyle/>
          <a:p>
            <a:pPr defTabSz="784225" eaLnBrk="0" hangingPunct="0">
              <a:lnSpc>
                <a:spcPct val="85000"/>
              </a:lnSpc>
            </a:pPr>
            <a:r>
              <a:rPr lang="it-IT" sz="2500">
                <a:solidFill>
                  <a:srgbClr val="FFFF00"/>
                </a:solidFill>
                <a:latin typeface="Arial" charset="0"/>
              </a:rPr>
              <a:t>Farmacoterapia</a:t>
            </a:r>
          </a:p>
          <a:p>
            <a:pPr defTabSz="784225" eaLnBrk="0" hangingPunct="0">
              <a:lnSpc>
                <a:spcPct val="85000"/>
              </a:lnSpc>
              <a:buFontTx/>
              <a:buChar char="•"/>
            </a:pPr>
            <a:r>
              <a:rPr lang="it-IT" sz="1900" i="1">
                <a:solidFill>
                  <a:schemeClr val="folHlink"/>
                </a:solidFill>
                <a:latin typeface="Arial" charset="0"/>
              </a:rPr>
              <a:t> sicurezza</a:t>
            </a:r>
          </a:p>
          <a:p>
            <a:pPr defTabSz="784225" eaLnBrk="0" hangingPunct="0">
              <a:lnSpc>
                <a:spcPct val="85000"/>
              </a:lnSpc>
              <a:buFontTx/>
              <a:buChar char="•"/>
            </a:pPr>
            <a:r>
              <a:rPr lang="it-IT" sz="1900" i="1">
                <a:solidFill>
                  <a:schemeClr val="folHlink"/>
                </a:solidFill>
                <a:latin typeface="Arial" charset="0"/>
              </a:rPr>
              <a:t> efficacia</a:t>
            </a:r>
          </a:p>
          <a:p>
            <a:pPr defTabSz="784225" eaLnBrk="0" hangingPunct="0">
              <a:lnSpc>
                <a:spcPct val="85000"/>
              </a:lnSpc>
              <a:buFontTx/>
              <a:buChar char="•"/>
            </a:pPr>
            <a:r>
              <a:rPr lang="it-IT" sz="1900" i="1">
                <a:solidFill>
                  <a:schemeClr val="folHlink"/>
                </a:solidFill>
                <a:latin typeface="Arial" charset="0"/>
              </a:rPr>
              <a:t> facilità di </a:t>
            </a:r>
          </a:p>
          <a:p>
            <a:pPr defTabSz="784225" eaLnBrk="0" hangingPunct="0">
              <a:lnSpc>
                <a:spcPct val="85000"/>
              </a:lnSpc>
            </a:pPr>
            <a:r>
              <a:rPr lang="it-IT" sz="1900" i="1">
                <a:solidFill>
                  <a:schemeClr val="folHlink"/>
                </a:solidFill>
                <a:latin typeface="Arial" charset="0"/>
              </a:rPr>
              <a:t>somministrazione </a:t>
            </a:r>
          </a:p>
        </p:txBody>
      </p:sp>
      <p:sp>
        <p:nvSpPr>
          <p:cNvPr id="56324" name="Rectangle 4"/>
          <p:cNvSpPr>
            <a:spLocks noChangeArrowheads="1"/>
          </p:cNvSpPr>
          <p:nvPr/>
        </p:nvSpPr>
        <p:spPr bwMode="auto">
          <a:xfrm>
            <a:off x="803275" y="3175000"/>
            <a:ext cx="2941638" cy="1358900"/>
          </a:xfrm>
          <a:prstGeom prst="rect">
            <a:avLst/>
          </a:prstGeom>
          <a:solidFill>
            <a:schemeClr val="bg1"/>
          </a:solidFill>
          <a:ln w="12700">
            <a:noFill/>
            <a:miter lim="800000"/>
            <a:headEnd/>
            <a:tailEnd/>
          </a:ln>
        </p:spPr>
        <p:txBody>
          <a:bodyPr wrap="none" lIns="65088" tIns="25400" rIns="65088" bIns="25400">
            <a:spAutoFit/>
          </a:bodyPr>
          <a:lstStyle/>
          <a:p>
            <a:pPr defTabSz="784225" eaLnBrk="0" hangingPunct="0">
              <a:lnSpc>
                <a:spcPct val="85000"/>
              </a:lnSpc>
            </a:pPr>
            <a:r>
              <a:rPr lang="it-IT" sz="2500">
                <a:solidFill>
                  <a:srgbClr val="FFFF00"/>
                </a:solidFill>
                <a:latin typeface="Arial" charset="0"/>
              </a:rPr>
              <a:t>Immunoterapia</a:t>
            </a:r>
          </a:p>
          <a:p>
            <a:pPr defTabSz="784225" eaLnBrk="0" hangingPunct="0">
              <a:lnSpc>
                <a:spcPct val="85000"/>
              </a:lnSpc>
              <a:buFontTx/>
              <a:buChar char="•"/>
            </a:pPr>
            <a:r>
              <a:rPr lang="it-IT" sz="1900" i="1">
                <a:solidFill>
                  <a:schemeClr val="folHlink"/>
                </a:solidFill>
                <a:latin typeface="Arial" charset="0"/>
              </a:rPr>
              <a:t> efficacia</a:t>
            </a:r>
          </a:p>
          <a:p>
            <a:pPr defTabSz="784225" eaLnBrk="0" hangingPunct="0">
              <a:lnSpc>
                <a:spcPct val="85000"/>
              </a:lnSpc>
              <a:buFontTx/>
              <a:buChar char="•"/>
            </a:pPr>
            <a:r>
              <a:rPr lang="it-IT" sz="1900" i="1">
                <a:solidFill>
                  <a:schemeClr val="folHlink"/>
                </a:solidFill>
                <a:latin typeface="Arial" charset="0"/>
              </a:rPr>
              <a:t> prescrizione specialist.</a:t>
            </a:r>
          </a:p>
          <a:p>
            <a:pPr defTabSz="784225" eaLnBrk="0" hangingPunct="0">
              <a:lnSpc>
                <a:spcPct val="85000"/>
              </a:lnSpc>
              <a:buFontTx/>
              <a:buChar char="•"/>
            </a:pPr>
            <a:r>
              <a:rPr lang="it-IT" sz="1900" i="1">
                <a:solidFill>
                  <a:schemeClr val="folHlink"/>
                </a:solidFill>
                <a:latin typeface="Arial" charset="0"/>
              </a:rPr>
              <a:t> può modificare la </a:t>
            </a:r>
          </a:p>
          <a:p>
            <a:pPr defTabSz="784225" eaLnBrk="0" hangingPunct="0">
              <a:lnSpc>
                <a:spcPct val="85000"/>
              </a:lnSpc>
            </a:pPr>
            <a:r>
              <a:rPr lang="it-IT" sz="1900" i="1">
                <a:solidFill>
                  <a:schemeClr val="folHlink"/>
                </a:solidFill>
                <a:latin typeface="Arial" charset="0"/>
              </a:rPr>
              <a:t>  storia naturale </a:t>
            </a:r>
          </a:p>
        </p:txBody>
      </p:sp>
      <p:sp>
        <p:nvSpPr>
          <p:cNvPr id="56325" name="Rectangle 5"/>
          <p:cNvSpPr>
            <a:spLocks noChangeArrowheads="1"/>
          </p:cNvSpPr>
          <p:nvPr/>
        </p:nvSpPr>
        <p:spPr bwMode="auto">
          <a:xfrm>
            <a:off x="3668713" y="1338263"/>
            <a:ext cx="2528887" cy="1190625"/>
          </a:xfrm>
          <a:prstGeom prst="rect">
            <a:avLst/>
          </a:prstGeom>
          <a:solidFill>
            <a:schemeClr val="bg1"/>
          </a:solidFill>
          <a:ln w="12700">
            <a:noFill/>
            <a:miter lim="800000"/>
            <a:headEnd/>
            <a:tailEnd/>
          </a:ln>
        </p:spPr>
        <p:txBody>
          <a:bodyPr wrap="none" lIns="65088" tIns="25400" rIns="65088" bIns="25400">
            <a:spAutoFit/>
          </a:bodyPr>
          <a:lstStyle/>
          <a:p>
            <a:pPr algn="ctr" defTabSz="784225" eaLnBrk="0" hangingPunct="0">
              <a:lnSpc>
                <a:spcPct val="85000"/>
              </a:lnSpc>
            </a:pPr>
            <a:r>
              <a:rPr lang="it-IT" sz="2500">
                <a:solidFill>
                  <a:srgbClr val="FFFF00"/>
                </a:solidFill>
                <a:latin typeface="Arial" charset="0"/>
              </a:rPr>
              <a:t>Allontanamento</a:t>
            </a:r>
          </a:p>
          <a:p>
            <a:pPr algn="ctr" defTabSz="784225" eaLnBrk="0" hangingPunct="0">
              <a:lnSpc>
                <a:spcPct val="85000"/>
              </a:lnSpc>
            </a:pPr>
            <a:r>
              <a:rPr lang="it-IT" sz="2500">
                <a:solidFill>
                  <a:srgbClr val="FFFF00"/>
                </a:solidFill>
                <a:latin typeface="Arial" charset="0"/>
              </a:rPr>
              <a:t>dell’allergene</a:t>
            </a:r>
          </a:p>
          <a:p>
            <a:pPr algn="ctr" defTabSz="784225" eaLnBrk="0" hangingPunct="0">
              <a:lnSpc>
                <a:spcPct val="85000"/>
              </a:lnSpc>
            </a:pPr>
            <a:r>
              <a:rPr lang="it-IT" sz="1900" i="1">
                <a:solidFill>
                  <a:schemeClr val="folHlink"/>
                </a:solidFill>
                <a:latin typeface="Arial" charset="0"/>
              </a:rPr>
              <a:t>indicato</a:t>
            </a:r>
          </a:p>
          <a:p>
            <a:pPr algn="ctr" defTabSz="784225" eaLnBrk="0" hangingPunct="0">
              <a:lnSpc>
                <a:spcPct val="85000"/>
              </a:lnSpc>
            </a:pPr>
            <a:r>
              <a:rPr lang="it-IT" sz="1900" i="1">
                <a:solidFill>
                  <a:schemeClr val="folHlink"/>
                </a:solidFill>
                <a:latin typeface="Arial" charset="0"/>
              </a:rPr>
              <a:t>quando possibile  </a:t>
            </a:r>
          </a:p>
        </p:txBody>
      </p:sp>
      <p:sp>
        <p:nvSpPr>
          <p:cNvPr id="56326" name="Rectangle 6"/>
          <p:cNvSpPr>
            <a:spLocks noChangeArrowheads="1"/>
          </p:cNvSpPr>
          <p:nvPr/>
        </p:nvSpPr>
        <p:spPr bwMode="auto">
          <a:xfrm>
            <a:off x="3711575" y="5461000"/>
            <a:ext cx="2441575" cy="944563"/>
          </a:xfrm>
          <a:prstGeom prst="rect">
            <a:avLst/>
          </a:prstGeom>
          <a:solidFill>
            <a:schemeClr val="bg1"/>
          </a:solidFill>
          <a:ln w="12700">
            <a:noFill/>
            <a:miter lim="800000"/>
            <a:headEnd/>
            <a:tailEnd/>
          </a:ln>
        </p:spPr>
        <p:txBody>
          <a:bodyPr wrap="none" lIns="65088" tIns="25400" rIns="65088" bIns="25400">
            <a:spAutoFit/>
          </a:bodyPr>
          <a:lstStyle/>
          <a:p>
            <a:pPr algn="ctr" defTabSz="784225" eaLnBrk="0" hangingPunct="0">
              <a:lnSpc>
                <a:spcPct val="85000"/>
              </a:lnSpc>
            </a:pPr>
            <a:r>
              <a:rPr lang="it-IT" sz="2500">
                <a:solidFill>
                  <a:srgbClr val="FFFF00"/>
                </a:solidFill>
                <a:latin typeface="Arial" charset="0"/>
              </a:rPr>
              <a:t>Educazione del</a:t>
            </a:r>
          </a:p>
          <a:p>
            <a:pPr algn="ctr" defTabSz="784225" eaLnBrk="0" hangingPunct="0">
              <a:lnSpc>
                <a:spcPct val="85000"/>
              </a:lnSpc>
            </a:pPr>
            <a:r>
              <a:rPr lang="it-IT" sz="2500">
                <a:solidFill>
                  <a:srgbClr val="FFFF00"/>
                </a:solidFill>
                <a:latin typeface="Arial" charset="0"/>
              </a:rPr>
              <a:t>paziente</a:t>
            </a:r>
          </a:p>
          <a:p>
            <a:pPr algn="ctr" defTabSz="784225" eaLnBrk="0" hangingPunct="0">
              <a:lnSpc>
                <a:spcPct val="85000"/>
              </a:lnSpc>
            </a:pPr>
            <a:r>
              <a:rPr lang="it-IT" sz="1900" i="1">
                <a:solidFill>
                  <a:schemeClr val="folHlink"/>
                </a:solidFill>
                <a:latin typeface="Arial" charset="0"/>
              </a:rPr>
              <a:t>sempre indicata  </a:t>
            </a:r>
          </a:p>
        </p:txBody>
      </p:sp>
      <p:sp>
        <p:nvSpPr>
          <p:cNvPr id="56327" name="Rectangle 7"/>
          <p:cNvSpPr>
            <a:spLocks noChangeArrowheads="1"/>
          </p:cNvSpPr>
          <p:nvPr/>
        </p:nvSpPr>
        <p:spPr bwMode="auto">
          <a:xfrm>
            <a:off x="4200734" y="3503613"/>
            <a:ext cx="1598195" cy="692241"/>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5000"/>
              </a:lnSpc>
            </a:pPr>
            <a:r>
              <a:rPr lang="it-IT" sz="4900" dirty="0">
                <a:solidFill>
                  <a:srgbClr val="C00000"/>
                </a:solidFill>
                <a:latin typeface="Arial" charset="0"/>
              </a:rPr>
              <a:t>costi</a:t>
            </a:r>
          </a:p>
        </p:txBody>
      </p:sp>
      <p:sp>
        <p:nvSpPr>
          <p:cNvPr id="8" name="Segnaposto numero diapositiva 7"/>
          <p:cNvSpPr>
            <a:spLocks noGrp="1"/>
          </p:cNvSpPr>
          <p:nvPr>
            <p:ph type="sldNum" sz="quarter" idx="4"/>
          </p:nvPr>
        </p:nvSpPr>
        <p:spPr/>
        <p:txBody>
          <a:bodyPr/>
          <a:lstStyle/>
          <a:p>
            <a:fld id="{727900B2-336A-46FE-9A0B-0A54CDA181B0}" type="slidenum">
              <a:rPr lang="it-IT" smtClean="0"/>
              <a:pPr/>
              <a:t>43</a:t>
            </a:fld>
            <a:endParaRPr lang="it-IT" dirty="0"/>
          </a:p>
        </p:txBody>
      </p:sp>
      <p:sp>
        <p:nvSpPr>
          <p:cNvPr id="9" name="Segnaposto piè di pagina 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lstStyle/>
          <a:p>
            <a:r>
              <a:rPr lang="it-IT" smtClean="0"/>
              <a:t>METODOLOGIA EBM USATA NEL DOCUMENTO ARIA 2008</a:t>
            </a:r>
            <a:br>
              <a:rPr lang="it-IT" smtClean="0"/>
            </a:br>
            <a:endParaRPr lang="it-IT" dirty="0"/>
          </a:p>
        </p:txBody>
      </p:sp>
      <p:sp>
        <p:nvSpPr>
          <p:cNvPr id="10" name="Segnaposto numero diapositiva 9"/>
          <p:cNvSpPr>
            <a:spLocks noGrp="1"/>
          </p:cNvSpPr>
          <p:nvPr>
            <p:ph type="sldNum" sz="quarter" idx="4"/>
          </p:nvPr>
        </p:nvSpPr>
        <p:spPr/>
        <p:txBody>
          <a:bodyPr/>
          <a:lstStyle/>
          <a:p>
            <a:fld id="{727900B2-336A-46FE-9A0B-0A54CDA181B0}" type="slidenum">
              <a:rPr lang="it-IT" smtClean="0"/>
              <a:pPr/>
              <a:t>44</a:t>
            </a:fld>
            <a:endParaRPr lang="it-IT" dirty="0"/>
          </a:p>
        </p:txBody>
      </p:sp>
      <p:sp>
        <p:nvSpPr>
          <p:cNvPr id="11" name="Segnaposto piè di pagina 10"/>
          <p:cNvSpPr>
            <a:spLocks noGrp="1"/>
          </p:cNvSpPr>
          <p:nvPr>
            <p:ph type="ftr" sz="quarter" idx="3"/>
          </p:nvPr>
        </p:nvSpPr>
        <p:spPr/>
        <p:txBody>
          <a:bodyPr/>
          <a:lstStyle/>
          <a:p>
            <a:r>
              <a:rPr lang="it-IT" smtClean="0"/>
              <a:t>© 2011 PROGETTO LIBRA • www.progetto-aria.it •</a:t>
            </a:r>
            <a:endParaRPr lang="it-IT" dirty="0"/>
          </a:p>
        </p:txBody>
      </p:sp>
      <p:sp>
        <p:nvSpPr>
          <p:cNvPr id="152578" name="Rectangle 2"/>
          <p:cNvSpPr>
            <a:spLocks noGrp="1" noChangeArrowheads="1"/>
          </p:cNvSpPr>
          <p:nvPr>
            <p:ph type="body" idx="4294967295"/>
          </p:nvPr>
        </p:nvSpPr>
        <p:spPr bwMode="auto">
          <a:xfrm>
            <a:off x="957951" y="1358900"/>
            <a:ext cx="4135438" cy="4701031"/>
          </a:xfrm>
          <a:prstGeom prst="rect">
            <a:avLst/>
          </a:prstGeom>
          <a:noFill/>
          <a:ln w="12700">
            <a:miter lim="800000"/>
            <a:headEnd/>
            <a:tailEnd/>
          </a:ln>
        </p:spPr>
        <p:txBody>
          <a:bodyPr lIns="65088" tIns="25400" rIns="65088" bIns="25400">
            <a:spAutoFit/>
          </a:bodyPr>
          <a:lstStyle/>
          <a:p>
            <a:pPr marL="392113" indent="-392113" algn="ctr" defTabSz="157163">
              <a:lnSpc>
                <a:spcPct val="95000"/>
              </a:lnSpc>
              <a:spcBef>
                <a:spcPct val="48000"/>
              </a:spcBef>
              <a:buFontTx/>
              <a:buNone/>
              <a:tabLst>
                <a:tab pos="561975" algn="l"/>
              </a:tabLst>
            </a:pPr>
            <a:endParaRPr lang="it-IT" sz="1900" b="1" dirty="0" smtClean="0">
              <a:solidFill>
                <a:srgbClr val="FF0000"/>
              </a:solidFill>
              <a:latin typeface="Arial" charset="0"/>
            </a:endParaRPr>
          </a:p>
          <a:p>
            <a:pPr marL="392113" indent="-392113" algn="ctr" defTabSz="157163">
              <a:lnSpc>
                <a:spcPct val="95000"/>
              </a:lnSpc>
              <a:spcBef>
                <a:spcPct val="48000"/>
              </a:spcBef>
              <a:buFontTx/>
              <a:buNone/>
              <a:tabLst>
                <a:tab pos="561975" algn="l"/>
              </a:tabLst>
            </a:pPr>
            <a:endParaRPr lang="it-IT" sz="1300" b="1" dirty="0" smtClean="0">
              <a:solidFill>
                <a:srgbClr val="FF0000"/>
              </a:solidFill>
              <a:latin typeface="Arial" charset="0"/>
            </a:endParaRPr>
          </a:p>
          <a:p>
            <a:pPr marL="392113" indent="-392113" defTabSz="157163">
              <a:lnSpc>
                <a:spcPct val="95000"/>
              </a:lnSpc>
              <a:spcBef>
                <a:spcPct val="48000"/>
              </a:spcBef>
              <a:buFontTx/>
              <a:buNone/>
              <a:tabLst>
                <a:tab pos="561975" algn="l"/>
              </a:tabLst>
            </a:pPr>
            <a:r>
              <a:rPr lang="it-IT" sz="1800" b="1" dirty="0" err="1" smtClean="0">
                <a:solidFill>
                  <a:srgbClr val="C00000"/>
                </a:solidFill>
                <a:latin typeface="Arial" charset="0"/>
              </a:rPr>
              <a:t>Ia</a:t>
            </a:r>
            <a:r>
              <a:rPr lang="it-IT" sz="1800" b="1" dirty="0" smtClean="0">
                <a:solidFill>
                  <a:schemeClr val="bg1"/>
                </a:solidFill>
                <a:latin typeface="Arial" charset="0"/>
              </a:rPr>
              <a:t>  	risultati da meta-analisi o da più studi randomizzati e controllati</a:t>
            </a:r>
          </a:p>
          <a:p>
            <a:pPr marL="392113" indent="-392113" defTabSz="157163">
              <a:lnSpc>
                <a:spcPct val="95000"/>
              </a:lnSpc>
              <a:spcBef>
                <a:spcPct val="48000"/>
              </a:spcBef>
              <a:buFontTx/>
              <a:buNone/>
              <a:tabLst>
                <a:tab pos="561975" algn="l"/>
              </a:tabLst>
            </a:pPr>
            <a:r>
              <a:rPr lang="it-IT" sz="1800" b="1" dirty="0" err="1" smtClean="0">
                <a:solidFill>
                  <a:srgbClr val="C00000"/>
                </a:solidFill>
                <a:latin typeface="Arial" charset="0"/>
              </a:rPr>
              <a:t>Ib</a:t>
            </a:r>
            <a:r>
              <a:rPr lang="it-IT" sz="1800" b="1" dirty="0" smtClean="0">
                <a:solidFill>
                  <a:schemeClr val="bg1"/>
                </a:solidFill>
                <a:latin typeface="Arial" charset="0"/>
              </a:rPr>
              <a:t> 	risultati da almeno uno studio controllato e randomizzato  </a:t>
            </a:r>
          </a:p>
          <a:p>
            <a:pPr marL="392113" indent="-392113" defTabSz="157163">
              <a:lnSpc>
                <a:spcPct val="95000"/>
              </a:lnSpc>
              <a:spcBef>
                <a:spcPct val="48000"/>
              </a:spcBef>
              <a:buFontTx/>
              <a:buNone/>
              <a:tabLst>
                <a:tab pos="561975" algn="l"/>
              </a:tabLst>
            </a:pPr>
            <a:r>
              <a:rPr lang="it-IT" sz="1800" b="1" dirty="0" smtClean="0">
                <a:solidFill>
                  <a:srgbClr val="C00000"/>
                </a:solidFill>
                <a:latin typeface="Arial" charset="0"/>
              </a:rPr>
              <a:t>II</a:t>
            </a:r>
            <a:r>
              <a:rPr lang="it-IT" sz="1800" b="1" dirty="0" smtClean="0">
                <a:solidFill>
                  <a:schemeClr val="bg1"/>
                </a:solidFill>
                <a:latin typeface="Arial" charset="0"/>
              </a:rPr>
              <a:t>	risultati da almeno uno studio controllato ma non  randomizzato   </a:t>
            </a:r>
          </a:p>
          <a:p>
            <a:pPr marL="392113" indent="-392113" defTabSz="157163">
              <a:lnSpc>
                <a:spcPct val="95000"/>
              </a:lnSpc>
              <a:spcBef>
                <a:spcPct val="48000"/>
              </a:spcBef>
              <a:buFontTx/>
              <a:buNone/>
              <a:tabLst>
                <a:tab pos="561975" algn="l"/>
              </a:tabLst>
            </a:pPr>
            <a:r>
              <a:rPr lang="it-IT" sz="1800" b="1" dirty="0" smtClean="0">
                <a:solidFill>
                  <a:srgbClr val="C00000"/>
                </a:solidFill>
                <a:latin typeface="Arial" charset="0"/>
              </a:rPr>
              <a:t>III</a:t>
            </a:r>
            <a:r>
              <a:rPr lang="it-IT" sz="1800" b="1" dirty="0" smtClean="0">
                <a:solidFill>
                  <a:schemeClr val="bg1"/>
                </a:solidFill>
                <a:latin typeface="Arial" charset="0"/>
              </a:rPr>
              <a:t>	risultati da studi descrittivi, studi di confronto e studi caso-controllo </a:t>
            </a:r>
          </a:p>
          <a:p>
            <a:pPr marL="392113" indent="-392113" defTabSz="157163">
              <a:lnSpc>
                <a:spcPct val="95000"/>
              </a:lnSpc>
              <a:spcBef>
                <a:spcPct val="48000"/>
              </a:spcBef>
              <a:buFontTx/>
              <a:buNone/>
              <a:tabLst>
                <a:tab pos="561975" algn="l"/>
              </a:tabLst>
            </a:pPr>
            <a:r>
              <a:rPr lang="it-IT" sz="1800" b="1" dirty="0" smtClean="0">
                <a:solidFill>
                  <a:srgbClr val="C00000"/>
                </a:solidFill>
                <a:latin typeface="Arial" charset="0"/>
              </a:rPr>
              <a:t>IV</a:t>
            </a:r>
            <a:r>
              <a:rPr lang="it-IT" sz="1800" b="1" dirty="0" smtClean="0">
                <a:solidFill>
                  <a:schemeClr val="bg1"/>
                </a:solidFill>
                <a:latin typeface="Arial" charset="0"/>
              </a:rPr>
              <a:t>	pareri ed opinioni di gruppi di esperti, o   esperienze cliniche o case report </a:t>
            </a:r>
          </a:p>
        </p:txBody>
      </p:sp>
      <p:sp>
        <p:nvSpPr>
          <p:cNvPr id="152579" name="Rectangle 4"/>
          <p:cNvSpPr>
            <a:spLocks noChangeArrowheads="1"/>
          </p:cNvSpPr>
          <p:nvPr/>
        </p:nvSpPr>
        <p:spPr bwMode="auto">
          <a:xfrm>
            <a:off x="889000" y="1254125"/>
            <a:ext cx="3944938" cy="701675"/>
          </a:xfrm>
          <a:prstGeom prst="rect">
            <a:avLst/>
          </a:prstGeom>
          <a:noFill/>
          <a:ln w="12700">
            <a:noFill/>
            <a:miter lim="800000"/>
            <a:headEnd/>
            <a:tailEnd/>
          </a:ln>
        </p:spPr>
        <p:txBody>
          <a:bodyPr>
            <a:spAutoFit/>
          </a:bodyPr>
          <a:lstStyle/>
          <a:p>
            <a:pPr defTabSz="762000" eaLnBrk="0" hangingPunct="0">
              <a:lnSpc>
                <a:spcPct val="95000"/>
              </a:lnSpc>
              <a:spcBef>
                <a:spcPct val="50000"/>
              </a:spcBef>
              <a:buSzPct val="100000"/>
            </a:pPr>
            <a:r>
              <a:rPr lang="it-IT" sz="2100" dirty="0">
                <a:solidFill>
                  <a:srgbClr val="C00000"/>
                </a:solidFill>
                <a:latin typeface="Arial" charset="0"/>
              </a:rPr>
              <a:t>Categorie di prova sperimentale</a:t>
            </a:r>
            <a:endParaRPr lang="it-IT" sz="1900" dirty="0">
              <a:solidFill>
                <a:srgbClr val="C00000"/>
              </a:solidFill>
              <a:latin typeface="Arial" charset="0"/>
            </a:endParaRPr>
          </a:p>
        </p:txBody>
      </p:sp>
      <p:sp>
        <p:nvSpPr>
          <p:cNvPr id="152580" name="Rectangle 5"/>
          <p:cNvSpPr>
            <a:spLocks noChangeArrowheads="1"/>
          </p:cNvSpPr>
          <p:nvPr/>
        </p:nvSpPr>
        <p:spPr bwMode="auto">
          <a:xfrm>
            <a:off x="5249863" y="2898775"/>
            <a:ext cx="3435350" cy="3292475"/>
          </a:xfrm>
          <a:prstGeom prst="rect">
            <a:avLst/>
          </a:prstGeom>
          <a:noFill/>
          <a:ln w="12700">
            <a:noFill/>
            <a:miter lim="800000"/>
            <a:headEnd/>
            <a:tailEnd/>
          </a:ln>
        </p:spPr>
        <p:txBody>
          <a:bodyPr>
            <a:spAutoFit/>
          </a:bodyPr>
          <a:lstStyle/>
          <a:p>
            <a:pPr defTabSz="762000" eaLnBrk="0" hangingPunct="0">
              <a:lnSpc>
                <a:spcPct val="113000"/>
              </a:lnSpc>
              <a:spcBef>
                <a:spcPct val="50000"/>
              </a:spcBef>
              <a:buClr>
                <a:schemeClr val="tx2"/>
              </a:buClr>
              <a:buSzPct val="100000"/>
            </a:pPr>
            <a:r>
              <a:rPr lang="it-IT" sz="1800">
                <a:solidFill>
                  <a:schemeClr val="bg1"/>
                </a:solidFill>
                <a:latin typeface="Arial" charset="0"/>
              </a:rPr>
              <a:t>A basata su dati di categoria I</a:t>
            </a:r>
          </a:p>
          <a:p>
            <a:pPr defTabSz="762000" eaLnBrk="0" hangingPunct="0">
              <a:lnSpc>
                <a:spcPct val="113000"/>
              </a:lnSpc>
              <a:spcBef>
                <a:spcPct val="50000"/>
              </a:spcBef>
              <a:buClr>
                <a:schemeClr val="tx2"/>
              </a:buClr>
              <a:buSzPct val="100000"/>
            </a:pPr>
            <a:r>
              <a:rPr lang="it-IT" sz="1800">
                <a:solidFill>
                  <a:schemeClr val="bg1"/>
                </a:solidFill>
                <a:latin typeface="Arial" charset="0"/>
              </a:rPr>
              <a:t>B basata direttamente su dati di categoria II  o estrapolata da dati di categoria I</a:t>
            </a:r>
          </a:p>
          <a:p>
            <a:pPr defTabSz="762000" eaLnBrk="0" hangingPunct="0">
              <a:lnSpc>
                <a:spcPct val="113000"/>
              </a:lnSpc>
              <a:spcBef>
                <a:spcPct val="50000"/>
              </a:spcBef>
              <a:buClr>
                <a:schemeClr val="tx2"/>
              </a:buClr>
              <a:buSzPct val="100000"/>
            </a:pPr>
            <a:r>
              <a:rPr lang="it-IT" sz="1800">
                <a:solidFill>
                  <a:schemeClr val="bg1"/>
                </a:solidFill>
                <a:latin typeface="Arial" charset="0"/>
              </a:rPr>
              <a:t>C basata direttamente su dati di categoria III o estrapolata da dati di categoria II</a:t>
            </a:r>
          </a:p>
          <a:p>
            <a:pPr defTabSz="762000" eaLnBrk="0" hangingPunct="0">
              <a:lnSpc>
                <a:spcPct val="113000"/>
              </a:lnSpc>
              <a:spcBef>
                <a:spcPct val="50000"/>
              </a:spcBef>
              <a:buClr>
                <a:schemeClr val="tx2"/>
              </a:buClr>
              <a:buSzPct val="100000"/>
            </a:pPr>
            <a:r>
              <a:rPr lang="it-IT" sz="1800">
                <a:solidFill>
                  <a:schemeClr val="bg1"/>
                </a:solidFill>
                <a:latin typeface="Arial" charset="0"/>
              </a:rPr>
              <a:t>D basata direttamente su dati di categoria IV</a:t>
            </a:r>
          </a:p>
        </p:txBody>
      </p:sp>
      <p:sp>
        <p:nvSpPr>
          <p:cNvPr id="152581" name="Rectangle 6"/>
          <p:cNvSpPr>
            <a:spLocks noChangeArrowheads="1"/>
          </p:cNvSpPr>
          <p:nvPr/>
        </p:nvSpPr>
        <p:spPr bwMode="auto">
          <a:xfrm>
            <a:off x="817563" y="6415088"/>
            <a:ext cx="2967037" cy="366712"/>
          </a:xfrm>
          <a:prstGeom prst="rect">
            <a:avLst/>
          </a:prstGeom>
          <a:noFill/>
          <a:ln w="12700">
            <a:noFill/>
            <a:miter lim="800000"/>
            <a:headEnd/>
            <a:tailEnd/>
          </a:ln>
        </p:spPr>
        <p:txBody>
          <a:bodyPr wrap="none">
            <a:spAutoFit/>
          </a:bodyPr>
          <a:lstStyle/>
          <a:p>
            <a:pPr defTabSz="762000" eaLnBrk="0" hangingPunct="0">
              <a:lnSpc>
                <a:spcPct val="95000"/>
              </a:lnSpc>
              <a:spcBef>
                <a:spcPct val="50000"/>
              </a:spcBef>
              <a:buSzPct val="100000"/>
            </a:pPr>
            <a:r>
              <a:rPr lang="it-IT" sz="1900" i="1" dirty="0" err="1">
                <a:latin typeface="Arial" charset="0"/>
              </a:rPr>
              <a:t>Shekelle</a:t>
            </a:r>
            <a:r>
              <a:rPr lang="it-IT" sz="1900" i="1" dirty="0">
                <a:latin typeface="Arial" charset="0"/>
              </a:rPr>
              <a:t> </a:t>
            </a:r>
            <a:r>
              <a:rPr lang="it-IT" sz="1900" i="1" dirty="0" err="1">
                <a:latin typeface="Arial" charset="0"/>
              </a:rPr>
              <a:t>et</a:t>
            </a:r>
            <a:r>
              <a:rPr lang="it-IT" sz="1900" i="1" dirty="0">
                <a:latin typeface="Arial" charset="0"/>
              </a:rPr>
              <a:t> al, BMJ 1999</a:t>
            </a:r>
          </a:p>
        </p:txBody>
      </p:sp>
      <p:sp>
        <p:nvSpPr>
          <p:cNvPr id="152582" name="Rectangle 7"/>
          <p:cNvSpPr>
            <a:spLocks noChangeArrowheads="1"/>
          </p:cNvSpPr>
          <p:nvPr/>
        </p:nvSpPr>
        <p:spPr bwMode="auto">
          <a:xfrm>
            <a:off x="5249863" y="1978025"/>
            <a:ext cx="3944937" cy="733425"/>
          </a:xfrm>
          <a:prstGeom prst="rect">
            <a:avLst/>
          </a:prstGeom>
          <a:noFill/>
          <a:ln w="12700">
            <a:noFill/>
            <a:miter lim="800000"/>
            <a:headEnd/>
            <a:tailEnd/>
          </a:ln>
        </p:spPr>
        <p:txBody>
          <a:bodyPr>
            <a:spAutoFit/>
          </a:bodyPr>
          <a:lstStyle/>
          <a:p>
            <a:pPr defTabSz="762000" eaLnBrk="0" hangingPunct="0">
              <a:buSzPct val="100000"/>
            </a:pPr>
            <a:r>
              <a:rPr lang="it-IT" sz="2100" dirty="0">
                <a:solidFill>
                  <a:srgbClr val="C00000"/>
                </a:solidFill>
                <a:latin typeface="Arial" charset="0"/>
              </a:rPr>
              <a:t>Forza della </a:t>
            </a:r>
          </a:p>
          <a:p>
            <a:pPr defTabSz="762000" eaLnBrk="0" hangingPunct="0">
              <a:buSzPct val="100000"/>
            </a:pPr>
            <a:r>
              <a:rPr lang="it-IT" sz="2100" dirty="0">
                <a:solidFill>
                  <a:srgbClr val="C00000"/>
                </a:solidFill>
                <a:latin typeface="Arial" charset="0"/>
              </a:rPr>
              <a:t>raccomandazione</a:t>
            </a:r>
            <a:endParaRPr lang="it-IT" sz="1900" dirty="0">
              <a:solidFill>
                <a:srgbClr val="C00000"/>
              </a:solidFill>
              <a:latin typeface="Arial" charset="0"/>
            </a:endParaRPr>
          </a:p>
        </p:txBody>
      </p:sp>
      <p:sp>
        <p:nvSpPr>
          <p:cNvPr id="152583" name="Rectangle 8"/>
          <p:cNvSpPr>
            <a:spLocks noChangeArrowheads="1"/>
          </p:cNvSpPr>
          <p:nvPr/>
        </p:nvSpPr>
        <p:spPr bwMode="auto">
          <a:xfrm>
            <a:off x="822325" y="1136650"/>
            <a:ext cx="4205288" cy="5054600"/>
          </a:xfrm>
          <a:prstGeom prst="rect">
            <a:avLst/>
          </a:prstGeom>
          <a:noFill/>
          <a:ln w="28575">
            <a:solidFill>
              <a:schemeClr val="bg2"/>
            </a:solidFill>
            <a:miter lim="800000"/>
            <a:headEnd/>
            <a:tailEnd/>
          </a:ln>
        </p:spPr>
        <p:txBody>
          <a:bodyPr wrap="none" anchor="ctr"/>
          <a:lstStyle/>
          <a:p>
            <a:endParaRPr lang="en-US" sz="2400"/>
          </a:p>
        </p:txBody>
      </p:sp>
      <p:sp>
        <p:nvSpPr>
          <p:cNvPr id="152584" name="Rectangle 9"/>
          <p:cNvSpPr>
            <a:spLocks noChangeArrowheads="1"/>
          </p:cNvSpPr>
          <p:nvPr/>
        </p:nvSpPr>
        <p:spPr bwMode="auto">
          <a:xfrm>
            <a:off x="5219700" y="1838325"/>
            <a:ext cx="3760788" cy="4375150"/>
          </a:xfrm>
          <a:prstGeom prst="rect">
            <a:avLst/>
          </a:prstGeom>
          <a:noFill/>
          <a:ln w="28575">
            <a:solidFill>
              <a:schemeClr val="bg2"/>
            </a:solidFill>
            <a:miter lim="800000"/>
            <a:headEnd/>
            <a:tailEnd/>
          </a:ln>
        </p:spPr>
        <p:txBody>
          <a:bodyPr wrap="none" anchor="ctr"/>
          <a:lstStyle/>
          <a:p>
            <a:endParaRPr lang="en-US" sz="24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360" name="Group 144"/>
          <p:cNvGraphicFramePr>
            <a:graphicFrameLocks noGrp="1"/>
          </p:cNvGraphicFramePr>
          <p:nvPr/>
        </p:nvGraphicFramePr>
        <p:xfrm>
          <a:off x="707571" y="1283153"/>
          <a:ext cx="8229600" cy="4278696"/>
        </p:xfrm>
        <a:graphic>
          <a:graphicData uri="http://schemas.openxmlformats.org/drawingml/2006/table">
            <a:tbl>
              <a:tblPr/>
              <a:tblGrid>
                <a:gridCol w="3971925"/>
                <a:gridCol w="2257425"/>
                <a:gridCol w="2000250"/>
              </a:tblGrid>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Misura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Effetto sui livelli </a:t>
                      </a:r>
                    </a:p>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di allergene</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Effetto clinico </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ACARI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pPr>
                      <a:endParaRPr kumimoji="0" lang="en-US" sz="16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pPr>
                      <a:endParaRPr kumimoji="0" lang="en-US" sz="16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Coprimaterassi/cuscini</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Ia</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Lavaggio lenzuola a caldo (55-60</a:t>
                      </a:r>
                      <a:r>
                        <a:rPr kumimoji="0" lang="en-GB" sz="1600" b="0" i="0" u="none" strike="noStrike" cap="none" normalizeH="0" baseline="30000" smtClean="0">
                          <a:ln>
                            <a:noFill/>
                          </a:ln>
                          <a:solidFill>
                            <a:srgbClr val="0066FF"/>
                          </a:solidFill>
                          <a:effectLst/>
                          <a:latin typeface="Times New Roman" pitchFamily="18" charset="0"/>
                          <a:cs typeface="Times New Roman" pitchFamily="18" charset="0"/>
                        </a:rPr>
                        <a:t>o</a:t>
                      </a: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C)</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dirty="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dirty="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863">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Rimozione tappeti</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Acaricidi</a:t>
                      </a:r>
                      <a:endParaRPr kumimoji="0" lang="en-GB" sz="16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III</a:t>
                      </a:r>
                      <a:endParaRPr kumimoji="0" lang="en-GB" sz="16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16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rPr>
                        <a:t>Pulizia con aspirapolvere a filtri HEPA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rPr>
                        <a:t>IIb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rPr>
                        <a:t>IV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EPITELI ANIMALI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762000" rtl="0" eaLnBrk="0" fontAlgn="base" latinLnBrk="0" hangingPunct="0">
                        <a:lnSpc>
                          <a:spcPct val="80000"/>
                        </a:lnSpc>
                        <a:spcBef>
                          <a:spcPct val="20000"/>
                        </a:spcBef>
                        <a:spcAft>
                          <a:spcPct val="0"/>
                        </a:spcAft>
                        <a:buClrTx/>
                        <a:buSzPct val="100000"/>
                        <a:buFontTx/>
                        <a:buNone/>
                        <a:tabLst/>
                      </a:pPr>
                      <a:endParaRPr kumimoji="0" lang="en-US" sz="1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762000" rtl="0" eaLnBrk="0" fontAlgn="base" latinLnBrk="0" hangingPunct="0">
                        <a:lnSpc>
                          <a:spcPct val="80000"/>
                        </a:lnSpc>
                        <a:spcBef>
                          <a:spcPct val="20000"/>
                        </a:spcBef>
                        <a:spcAft>
                          <a:spcPct val="0"/>
                        </a:spcAft>
                        <a:buClrTx/>
                        <a:buSzPct val="100000"/>
                        <a:buFontTx/>
                        <a:buNone/>
                        <a:tabLst/>
                      </a:pPr>
                      <a:endParaRPr kumimoji="0" lang="en-US" sz="18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Allontanamento animale da casa</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Allontanamento dalla stanza da letto</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Filtri aria HEPA</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Lavaggio dell’animale</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IIb</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Rimozione tappeti</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762000" rtl="0" eaLnBrk="0" fontAlgn="base" latinLnBrk="0" hangingPunct="0">
                        <a:lnSpc>
                          <a:spcPct val="80000"/>
                        </a:lnSpc>
                        <a:spcBef>
                          <a:spcPct val="0"/>
                        </a:spcBef>
                        <a:spcAft>
                          <a:spcPct val="0"/>
                        </a:spcAft>
                        <a:buClrTx/>
                        <a:buSzPct val="100000"/>
                        <a:buFontTx/>
                        <a:buNone/>
                        <a:tabLst/>
                      </a:pPr>
                      <a:r>
                        <a:rPr kumimoji="0" lang="en-GB" sz="1600" b="0" i="0" u="none" strike="noStrike" cap="none" normalizeH="0" baseline="0" smtClean="0">
                          <a:ln>
                            <a:noFill/>
                          </a:ln>
                          <a:solidFill>
                            <a:srgbClr val="0066FF"/>
                          </a:solidFill>
                          <a:effectLst/>
                          <a:latin typeface="Times New Roman" pitchFamily="18" charset="0"/>
                          <a:cs typeface="Times New Roman" pitchFamily="18" charset="0"/>
                        </a:rPr>
                        <a:t>Pulizia con aspirapolvere a filtri HEPA</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762000" rtl="0" eaLnBrk="0" fontAlgn="base" latinLnBrk="0" hangingPunct="0">
                        <a:lnSpc>
                          <a:spcPct val="80000"/>
                        </a:lnSpc>
                        <a:spcBef>
                          <a:spcPct val="0"/>
                        </a:spcBef>
                        <a:spcAft>
                          <a:spcPct val="0"/>
                        </a:spcAft>
                        <a:buClrTx/>
                        <a:buSzPct val="100000"/>
                        <a:buFontTx/>
                        <a:buNone/>
                        <a:tabLst/>
                      </a:pPr>
                      <a:r>
                        <a:rPr kumimoji="0" lang="en-GB" sz="1600" b="1" i="0" u="none" strike="noStrike" cap="none" normalizeH="0" baseline="0" dirty="0" smtClean="0">
                          <a:ln>
                            <a:noFill/>
                          </a:ln>
                          <a:solidFill>
                            <a:srgbClr val="0066FF"/>
                          </a:solidFill>
                          <a:effectLst/>
                          <a:latin typeface="Times New Roman" pitchFamily="18" charset="0"/>
                          <a:cs typeface="Times New Roman" pitchFamily="18" charset="0"/>
                        </a:rPr>
                        <a:t>IV</a:t>
                      </a:r>
                      <a:endParaRPr kumimoji="0" lang="en-GB" sz="2400" b="0" i="0" u="none" strike="noStrike" cap="none" normalizeH="0" baseline="0" dirty="0" smtClean="0">
                        <a:ln>
                          <a:noFill/>
                        </a:ln>
                        <a:solidFill>
                          <a:srgbClr val="00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5600" name="Text Box 146"/>
          <p:cNvSpPr txBox="1">
            <a:spLocks noChangeArrowheads="1"/>
          </p:cNvSpPr>
          <p:nvPr/>
        </p:nvSpPr>
        <p:spPr bwMode="auto">
          <a:xfrm>
            <a:off x="6318250" y="6188300"/>
            <a:ext cx="2711450" cy="396875"/>
          </a:xfrm>
          <a:prstGeom prst="rect">
            <a:avLst/>
          </a:prstGeom>
          <a:noFill/>
          <a:ln w="12700">
            <a:noFill/>
            <a:miter lim="800000"/>
            <a:headEnd/>
            <a:tailEnd/>
          </a:ln>
        </p:spPr>
        <p:txBody>
          <a:bodyPr wrap="none">
            <a:spAutoFit/>
          </a:bodyPr>
          <a:lstStyle/>
          <a:p>
            <a:r>
              <a:rPr lang="it-IT" sz="2000" b="0" i="1">
                <a:solidFill>
                  <a:schemeClr val="bg1"/>
                </a:solidFill>
                <a:latin typeface="Arial" charset="0"/>
              </a:rPr>
              <a:t>Custovic, Allergy 2005</a:t>
            </a:r>
          </a:p>
        </p:txBody>
      </p:sp>
      <p:sp>
        <p:nvSpPr>
          <p:cNvPr id="7" name="Titolo 6"/>
          <p:cNvSpPr>
            <a:spLocks noGrp="1"/>
          </p:cNvSpPr>
          <p:nvPr>
            <p:ph type="title"/>
          </p:nvPr>
        </p:nvSpPr>
        <p:spPr/>
        <p:txBody>
          <a:bodyPr/>
          <a:lstStyle/>
          <a:p>
            <a:r>
              <a:rPr lang="it-IT" smtClean="0"/>
              <a:t>LIVELLI DI EVIDENZA DELL’EFFICACIA DI ALCUNE MISURE DI PREVENZIONE</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45</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102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0489" y="829583"/>
            <a:ext cx="7112000" cy="1565275"/>
          </a:xfrm>
          <a:prstGeom prst="rect">
            <a:avLst/>
          </a:prstGeom>
          <a:noFill/>
          <a:ln w="9525">
            <a:noFill/>
            <a:miter lim="800000"/>
            <a:headEnd/>
            <a:tailEnd/>
          </a:ln>
          <a:effectLst/>
        </p:spPr>
      </p:pic>
      <p:pic>
        <p:nvPicPr>
          <p:cNvPr id="66562" name="Picture 1026"/>
          <p:cNvPicPr>
            <a:picLocks noChangeAspect="1" noChangeArrowheads="1"/>
          </p:cNvPicPr>
          <p:nvPr/>
        </p:nvPicPr>
        <p:blipFill>
          <a:blip r:embed="rId3" cstate="print"/>
          <a:srcRect/>
          <a:stretch>
            <a:fillRect/>
          </a:stretch>
        </p:blipFill>
        <p:spPr bwMode="auto">
          <a:xfrm>
            <a:off x="885825" y="847725"/>
            <a:ext cx="1262063" cy="1023938"/>
          </a:xfrm>
          <a:prstGeom prst="rect">
            <a:avLst/>
          </a:prstGeom>
          <a:noFill/>
          <a:ln w="9525">
            <a:noFill/>
            <a:miter lim="800000"/>
            <a:headEnd/>
            <a:tailEnd/>
          </a:ln>
          <a:effectLst/>
        </p:spPr>
      </p:pic>
      <p:sp>
        <p:nvSpPr>
          <p:cNvPr id="66566" name="Rectangle 6"/>
          <p:cNvSpPr>
            <a:spLocks noChangeArrowheads="1"/>
          </p:cNvSpPr>
          <p:nvPr/>
        </p:nvSpPr>
        <p:spPr bwMode="auto">
          <a:xfrm>
            <a:off x="1089025" y="2989263"/>
            <a:ext cx="7434263" cy="22891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1800">
                <a:latin typeface="Arial Unicode MS" pitchFamily="34" charset="-128"/>
              </a:rPr>
              <a:t>Gli studi disponibili ad oggi  sono stati condotti su piccoli campioni e con metodologia  non sempre soddisfacente. Pertanto è difficile fare raccomandazioni sul ruolo delle misure di prevenzione ambientale per la rinite persistente da acari della polvere. I risultati suggeriscono che l’uso di acaricidi o di misure intensive di pulizia delle camere da letto possono essere di qualche utilità nel ridurre i sintomi, e possono quindi essere suggerite se lo si ritiene appropriato. E’ improbabile che l’uso dei soli  coprimaterassi e copricuscini antiacaro risulti efficace. </a:t>
            </a:r>
          </a:p>
        </p:txBody>
      </p:sp>
      <p:sp>
        <p:nvSpPr>
          <p:cNvPr id="66567" name="Text Box 7"/>
          <p:cNvSpPr txBox="1">
            <a:spLocks noChangeArrowheads="1"/>
          </p:cNvSpPr>
          <p:nvPr/>
        </p:nvSpPr>
        <p:spPr bwMode="auto">
          <a:xfrm>
            <a:off x="1265238" y="6054725"/>
            <a:ext cx="1820862" cy="3968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2000" b="0" i="1"/>
              <a:t>Cochrane, 2010</a:t>
            </a:r>
          </a:p>
        </p:txBody>
      </p:sp>
      <p:sp>
        <p:nvSpPr>
          <p:cNvPr id="6" name="Segnaposto numero diapositiva 5"/>
          <p:cNvSpPr>
            <a:spLocks noGrp="1"/>
          </p:cNvSpPr>
          <p:nvPr>
            <p:ph type="sldNum" sz="quarter" idx="4"/>
          </p:nvPr>
        </p:nvSpPr>
        <p:spPr/>
        <p:txBody>
          <a:bodyPr/>
          <a:lstStyle/>
          <a:p>
            <a:fld id="{727900B2-336A-46FE-9A0B-0A54CDA181B0}" type="slidenum">
              <a:rPr lang="it-IT" smtClean="0"/>
              <a:pPr/>
              <a:t>46</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028"/>
          <p:cNvSpPr txBox="1">
            <a:spLocks noChangeArrowheads="1"/>
          </p:cNvSpPr>
          <p:nvPr/>
        </p:nvSpPr>
        <p:spPr bwMode="auto">
          <a:xfrm>
            <a:off x="1112838" y="3227388"/>
            <a:ext cx="3424237" cy="1616075"/>
          </a:xfrm>
          <a:prstGeom prst="rect">
            <a:avLst/>
          </a:prstGeom>
          <a:noFill/>
          <a:ln w="9525">
            <a:noFill/>
            <a:miter lim="800000"/>
            <a:headEnd/>
            <a:tailEnd/>
          </a:ln>
        </p:spPr>
        <p:txBody>
          <a:bodyPr wrap="none">
            <a:spAutoFit/>
          </a:bodyPr>
          <a:lstStyle/>
          <a:p>
            <a:pPr eaLnBrk="0" hangingPunct="0"/>
            <a:r>
              <a:rPr lang="it-IT" sz="2000" dirty="0">
                <a:solidFill>
                  <a:srgbClr val="C00000"/>
                </a:solidFill>
                <a:latin typeface="Arial Unicode MS" pitchFamily="34" charset="-128"/>
              </a:rPr>
              <a:t>Numero di dosi giornaliere </a:t>
            </a:r>
          </a:p>
          <a:p>
            <a:pPr eaLnBrk="0" hangingPunct="0"/>
            <a:r>
              <a:rPr lang="it-IT" sz="2000" dirty="0">
                <a:solidFill>
                  <a:srgbClr val="C00000"/>
                </a:solidFill>
                <a:latin typeface="Arial Unicode MS" pitchFamily="34" charset="-128"/>
              </a:rPr>
              <a:t>Difficoltà di assunzione</a:t>
            </a:r>
          </a:p>
          <a:p>
            <a:pPr eaLnBrk="0" hangingPunct="0"/>
            <a:r>
              <a:rPr lang="it-IT" sz="2000" dirty="0">
                <a:solidFill>
                  <a:srgbClr val="C00000"/>
                </a:solidFill>
                <a:latin typeface="Arial Unicode MS" pitchFamily="34" charset="-128"/>
              </a:rPr>
              <a:t>Effetti collaterali</a:t>
            </a:r>
          </a:p>
          <a:p>
            <a:pPr eaLnBrk="0" hangingPunct="0"/>
            <a:r>
              <a:rPr lang="it-IT" sz="2000" dirty="0">
                <a:solidFill>
                  <a:srgbClr val="C00000"/>
                </a:solidFill>
                <a:latin typeface="Arial Unicode MS" pitchFamily="34" charset="-128"/>
              </a:rPr>
              <a:t>Regimi terapeutici complessi</a:t>
            </a:r>
          </a:p>
          <a:p>
            <a:pPr eaLnBrk="0" hangingPunct="0"/>
            <a:r>
              <a:rPr lang="it-IT" sz="2000" dirty="0">
                <a:solidFill>
                  <a:srgbClr val="C00000"/>
                </a:solidFill>
                <a:latin typeface="Arial Unicode MS" pitchFamily="34" charset="-128"/>
              </a:rPr>
              <a:t>Costi</a:t>
            </a:r>
          </a:p>
        </p:txBody>
      </p:sp>
      <p:sp>
        <p:nvSpPr>
          <p:cNvPr id="67587" name="Text Box 1029"/>
          <p:cNvSpPr txBox="1">
            <a:spLocks noChangeArrowheads="1"/>
          </p:cNvSpPr>
          <p:nvPr/>
        </p:nvSpPr>
        <p:spPr bwMode="auto">
          <a:xfrm>
            <a:off x="849313" y="1054100"/>
            <a:ext cx="7029450" cy="641350"/>
          </a:xfrm>
          <a:prstGeom prst="rect">
            <a:avLst/>
          </a:prstGeom>
          <a:noFill/>
          <a:ln w="9525">
            <a:noFill/>
            <a:miter lim="800000"/>
            <a:headEnd/>
            <a:tailEnd/>
          </a:ln>
        </p:spPr>
        <p:txBody>
          <a:bodyPr wrap="none">
            <a:spAutoFit/>
          </a:bodyPr>
          <a:lstStyle/>
          <a:p>
            <a:pPr eaLnBrk="0" hangingPunct="0"/>
            <a:r>
              <a:rPr lang="it-IT" sz="1800">
                <a:latin typeface="Arial Unicode MS" pitchFamily="34" charset="-128"/>
              </a:rPr>
              <a:t>Un report dell’OMS segnala che nei paesi sviluppati in media il 50%</a:t>
            </a:r>
          </a:p>
          <a:p>
            <a:pPr eaLnBrk="0" hangingPunct="0"/>
            <a:r>
              <a:rPr lang="it-IT" sz="1800">
                <a:latin typeface="Arial Unicode MS" pitchFamily="34" charset="-128"/>
              </a:rPr>
              <a:t>dei pazienti non assume le medicine come prescritto.</a:t>
            </a:r>
          </a:p>
        </p:txBody>
      </p:sp>
      <p:sp>
        <p:nvSpPr>
          <p:cNvPr id="67588" name="Text Box 1030"/>
          <p:cNvSpPr txBox="1">
            <a:spLocks noChangeArrowheads="1"/>
          </p:cNvSpPr>
          <p:nvPr/>
        </p:nvSpPr>
        <p:spPr bwMode="auto">
          <a:xfrm>
            <a:off x="987425" y="2439988"/>
            <a:ext cx="7608888" cy="701675"/>
          </a:xfrm>
          <a:prstGeom prst="rect">
            <a:avLst/>
          </a:prstGeom>
          <a:noFill/>
          <a:ln w="9525">
            <a:noFill/>
            <a:miter lim="800000"/>
            <a:headEnd/>
            <a:tailEnd/>
          </a:ln>
        </p:spPr>
        <p:txBody>
          <a:bodyPr wrap="none">
            <a:spAutoFit/>
          </a:bodyPr>
          <a:lstStyle/>
          <a:p>
            <a:pPr eaLnBrk="0" hangingPunct="0"/>
            <a:r>
              <a:rPr lang="it-IT" sz="2000">
                <a:latin typeface="Arial Unicode MS" pitchFamily="34" charset="-128"/>
              </a:rPr>
              <a:t>Diversi fattori possono influenzare negativamente l’aderenza </a:t>
            </a:r>
          </a:p>
          <a:p>
            <a:pPr eaLnBrk="0" hangingPunct="0"/>
            <a:r>
              <a:rPr lang="it-IT" sz="2000">
                <a:latin typeface="Arial Unicode MS" pitchFamily="34" charset="-128"/>
              </a:rPr>
              <a:t>al trattamento nei pazienti con rinite.</a:t>
            </a:r>
          </a:p>
        </p:txBody>
      </p:sp>
      <p:sp>
        <p:nvSpPr>
          <p:cNvPr id="67589" name="Text Box 1031"/>
          <p:cNvSpPr txBox="1">
            <a:spLocks noChangeArrowheads="1"/>
          </p:cNvSpPr>
          <p:nvPr/>
        </p:nvSpPr>
        <p:spPr bwMode="auto">
          <a:xfrm>
            <a:off x="808038" y="1633538"/>
            <a:ext cx="8920162" cy="549275"/>
          </a:xfrm>
          <a:prstGeom prst="rect">
            <a:avLst/>
          </a:prstGeom>
          <a:noFill/>
          <a:ln w="9525">
            <a:noFill/>
            <a:miter lim="800000"/>
            <a:headEnd/>
            <a:tailEnd/>
          </a:ln>
        </p:spPr>
        <p:txBody>
          <a:bodyPr>
            <a:spAutoFit/>
          </a:bodyPr>
          <a:lstStyle/>
          <a:p>
            <a:pPr eaLnBrk="0" hangingPunct="0"/>
            <a:r>
              <a:rPr lang="it-IT" sz="1500" i="1">
                <a:solidFill>
                  <a:schemeClr val="bg1"/>
                </a:solidFill>
                <a:latin typeface="Arial Unicode MS" pitchFamily="34" charset="-128"/>
              </a:rPr>
              <a:t>World Health Organization. Adherence to long-term therapies: evidence for action. 2003 </a:t>
            </a:r>
          </a:p>
          <a:p>
            <a:pPr eaLnBrk="0" hangingPunct="0"/>
            <a:r>
              <a:rPr lang="it-IT" sz="1500" i="1">
                <a:solidFill>
                  <a:schemeClr val="bg1"/>
                </a:solidFill>
                <a:latin typeface="Arial Unicode MS" pitchFamily="34" charset="-128"/>
              </a:rPr>
              <a:t>Geneva, Switzerland</a:t>
            </a:r>
          </a:p>
        </p:txBody>
      </p:sp>
      <p:sp>
        <p:nvSpPr>
          <p:cNvPr id="67590" name="Rectangle 1032"/>
          <p:cNvSpPr>
            <a:spLocks noChangeArrowheads="1"/>
          </p:cNvSpPr>
          <p:nvPr/>
        </p:nvSpPr>
        <p:spPr bwMode="auto">
          <a:xfrm>
            <a:off x="4711700" y="3895725"/>
            <a:ext cx="4532313" cy="942975"/>
          </a:xfrm>
          <a:prstGeom prst="rect">
            <a:avLst/>
          </a:prstGeom>
          <a:noFill/>
          <a:ln w="12700">
            <a:noFill/>
            <a:miter lim="800000"/>
            <a:headEnd/>
            <a:tailEnd/>
          </a:ln>
        </p:spPr>
        <p:txBody>
          <a:bodyPr>
            <a:spAutoFit/>
          </a:bodyPr>
          <a:lstStyle/>
          <a:p>
            <a:pPr defTabSz="762000" eaLnBrk="0" hangingPunct="0">
              <a:spcBef>
                <a:spcPct val="50000"/>
              </a:spcBef>
            </a:pPr>
            <a:r>
              <a:rPr lang="en-GB" sz="1400" i="1">
                <a:solidFill>
                  <a:schemeClr val="bg1"/>
                </a:solidFill>
                <a:latin typeface="Arial Unicode MS" pitchFamily="34" charset="-128"/>
                <a:cs typeface="Times New Roman" pitchFamily="18" charset="0"/>
              </a:rPr>
              <a:t>Brixner DI, et al. Am J Manag Care. </a:t>
            </a:r>
            <a:r>
              <a:rPr lang="it-IT" sz="1400" i="1">
                <a:solidFill>
                  <a:schemeClr val="bg1"/>
                </a:solidFill>
                <a:latin typeface="Arial Unicode MS" pitchFamily="34" charset="-128"/>
                <a:cs typeface="Times New Roman" pitchFamily="18" charset="0"/>
              </a:rPr>
              <a:t>2007</a:t>
            </a:r>
          </a:p>
          <a:p>
            <a:pPr defTabSz="762000" eaLnBrk="0" hangingPunct="0">
              <a:spcBef>
                <a:spcPct val="50000"/>
              </a:spcBef>
            </a:pPr>
            <a:r>
              <a:rPr lang="it-IT" sz="1400" i="1">
                <a:solidFill>
                  <a:schemeClr val="bg1"/>
                </a:solidFill>
                <a:latin typeface="Arial Unicode MS" pitchFamily="34" charset="-128"/>
              </a:rPr>
              <a:t>Marple BF, et al. Otolaryngol Head Neck Surg. 2007 </a:t>
            </a:r>
          </a:p>
          <a:p>
            <a:pPr defTabSz="762000" eaLnBrk="0" hangingPunct="0">
              <a:spcBef>
                <a:spcPct val="50000"/>
              </a:spcBef>
            </a:pPr>
            <a:endParaRPr lang="it-IT" sz="1400" i="1">
              <a:solidFill>
                <a:schemeClr val="bg1"/>
              </a:solidFill>
              <a:latin typeface="Arial Unicode MS" pitchFamily="34" charset="-128"/>
            </a:endParaRPr>
          </a:p>
        </p:txBody>
      </p:sp>
      <p:sp>
        <p:nvSpPr>
          <p:cNvPr id="67591" name="Text Box 1033"/>
          <p:cNvSpPr txBox="1">
            <a:spLocks noChangeArrowheads="1"/>
          </p:cNvSpPr>
          <p:nvPr/>
        </p:nvSpPr>
        <p:spPr bwMode="auto">
          <a:xfrm>
            <a:off x="920750" y="5054600"/>
            <a:ext cx="8366125" cy="1311275"/>
          </a:xfrm>
          <a:prstGeom prst="rect">
            <a:avLst/>
          </a:prstGeom>
          <a:noFill/>
          <a:ln w="9525">
            <a:noFill/>
            <a:miter lim="800000"/>
            <a:headEnd/>
            <a:tailEnd/>
          </a:ln>
        </p:spPr>
        <p:txBody>
          <a:bodyPr>
            <a:spAutoFit/>
          </a:bodyPr>
          <a:lstStyle/>
          <a:p>
            <a:pPr eaLnBrk="0" hangingPunct="0"/>
            <a:r>
              <a:rPr lang="it-IT" sz="2000">
                <a:latin typeface="Arial Unicode MS" pitchFamily="34" charset="-128"/>
              </a:rPr>
              <a:t>Il trattamento dovrebbe essere il più semplice possibile, il paziente dovrebbe essere informato ed educato a proposito della patologia e dei farmaci e l’aderenza dovrebbe essere periodicamente verificata.</a:t>
            </a:r>
          </a:p>
        </p:txBody>
      </p:sp>
      <p:sp>
        <p:nvSpPr>
          <p:cNvPr id="67592" name="Rectangle 1034"/>
          <p:cNvSpPr>
            <a:spLocks noChangeArrowheads="1"/>
          </p:cNvSpPr>
          <p:nvPr/>
        </p:nvSpPr>
        <p:spPr bwMode="auto">
          <a:xfrm>
            <a:off x="896938" y="2403475"/>
            <a:ext cx="8094662" cy="2495550"/>
          </a:xfrm>
          <a:prstGeom prst="rect">
            <a:avLst/>
          </a:prstGeom>
          <a:noFill/>
          <a:ln w="12700">
            <a:solidFill>
              <a:srgbClr val="C00000"/>
            </a:solidFill>
            <a:miter lim="800000"/>
            <a:headEnd/>
            <a:tailEnd/>
          </a:ln>
        </p:spPr>
        <p:txBody>
          <a:bodyPr wrap="none" anchor="ctr"/>
          <a:lstStyle/>
          <a:p>
            <a:endParaRPr lang="en-US" sz="2400"/>
          </a:p>
        </p:txBody>
      </p:sp>
      <p:sp>
        <p:nvSpPr>
          <p:cNvPr id="12" name="Titolo 11"/>
          <p:cNvSpPr>
            <a:spLocks noGrp="1"/>
          </p:cNvSpPr>
          <p:nvPr>
            <p:ph type="title"/>
          </p:nvPr>
        </p:nvSpPr>
        <p:spPr/>
        <p:txBody>
          <a:bodyPr/>
          <a:lstStyle/>
          <a:p>
            <a:r>
              <a:rPr lang="it-IT" smtClean="0"/>
              <a:t>Aderenza al trattamento</a:t>
            </a:r>
            <a:br>
              <a:rPr lang="it-IT" smtClean="0"/>
            </a:br>
            <a:endParaRPr lang="it-IT" dirty="0"/>
          </a:p>
        </p:txBody>
      </p:sp>
      <p:sp>
        <p:nvSpPr>
          <p:cNvPr id="10" name="Segnaposto numero diapositiva 9"/>
          <p:cNvSpPr>
            <a:spLocks noGrp="1"/>
          </p:cNvSpPr>
          <p:nvPr>
            <p:ph type="sldNum" sz="quarter" idx="4"/>
          </p:nvPr>
        </p:nvSpPr>
        <p:spPr/>
        <p:txBody>
          <a:bodyPr/>
          <a:lstStyle/>
          <a:p>
            <a:fld id="{727900B2-336A-46FE-9A0B-0A54CDA181B0}" type="slidenum">
              <a:rPr lang="it-IT" smtClean="0"/>
              <a:pPr/>
              <a:t>47</a:t>
            </a:fld>
            <a:endParaRPr lang="it-IT" dirty="0"/>
          </a:p>
        </p:txBody>
      </p:sp>
      <p:sp>
        <p:nvSpPr>
          <p:cNvPr id="11" name="Segnaposto piè di pagina 10"/>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225"/>
          <p:cNvGrpSpPr>
            <a:grpSpLocks/>
          </p:cNvGrpSpPr>
          <p:nvPr/>
        </p:nvGrpSpPr>
        <p:grpSpPr bwMode="auto">
          <a:xfrm>
            <a:off x="869950" y="1003300"/>
            <a:ext cx="8039100" cy="5227638"/>
            <a:chOff x="-3" y="-3"/>
            <a:chExt cx="3698" cy="6626"/>
          </a:xfrm>
        </p:grpSpPr>
        <p:grpSp>
          <p:nvGrpSpPr>
            <p:cNvPr id="69638" name="Group 223"/>
            <p:cNvGrpSpPr>
              <a:grpSpLocks/>
            </p:cNvGrpSpPr>
            <p:nvPr/>
          </p:nvGrpSpPr>
          <p:grpSpPr bwMode="auto">
            <a:xfrm>
              <a:off x="0" y="0"/>
              <a:ext cx="3692" cy="6620"/>
              <a:chOff x="0" y="0"/>
              <a:chExt cx="3692" cy="6620"/>
            </a:xfrm>
          </p:grpSpPr>
          <p:grpSp>
            <p:nvGrpSpPr>
              <p:cNvPr id="69640" name="Group 78"/>
              <p:cNvGrpSpPr>
                <a:grpSpLocks/>
              </p:cNvGrpSpPr>
              <p:nvPr/>
            </p:nvGrpSpPr>
            <p:grpSpPr bwMode="auto">
              <a:xfrm>
                <a:off x="0" y="0"/>
                <a:ext cx="1020" cy="403"/>
                <a:chOff x="0" y="0"/>
                <a:chExt cx="1020" cy="403"/>
              </a:xfrm>
            </p:grpSpPr>
            <p:sp>
              <p:nvSpPr>
                <p:cNvPr id="69857" name="Rectangle 4"/>
                <p:cNvSpPr>
                  <a:spLocks noChangeArrowheads="1"/>
                </p:cNvSpPr>
                <p:nvPr/>
              </p:nvSpPr>
              <p:spPr bwMode="auto">
                <a:xfrm>
                  <a:off x="28" y="0"/>
                  <a:ext cx="964" cy="403"/>
                </a:xfrm>
                <a:prstGeom prst="rect">
                  <a:avLst/>
                </a:prstGeom>
                <a:noFill/>
                <a:ln w="12700">
                  <a:noFill/>
                  <a:miter lim="800000"/>
                  <a:headEnd/>
                  <a:tailEnd/>
                </a:ln>
              </p:spPr>
              <p:txBody>
                <a:bodyPr/>
                <a:lstStyle/>
                <a:p>
                  <a:pPr defTabSz="762000"/>
                  <a:r>
                    <a:rPr lang="it-IT" sz="1400">
                      <a:cs typeface="Times New Roman" pitchFamily="18" charset="0"/>
                    </a:rPr>
                    <a:t> </a:t>
                  </a:r>
                </a:p>
                <a:p>
                  <a:pPr defTabSz="762000" eaLnBrk="0" hangingPunct="0"/>
                  <a:endParaRPr lang="it-IT" sz="2800"/>
                </a:p>
              </p:txBody>
            </p:sp>
            <p:sp>
              <p:nvSpPr>
                <p:cNvPr id="69858" name="Rectangle 77"/>
                <p:cNvSpPr>
                  <a:spLocks noChangeArrowheads="1"/>
                </p:cNvSpPr>
                <p:nvPr/>
              </p:nvSpPr>
              <p:spPr bwMode="auto">
                <a:xfrm>
                  <a:off x="0" y="0"/>
                  <a:ext cx="1020" cy="403"/>
                </a:xfrm>
                <a:prstGeom prst="rect">
                  <a:avLst/>
                </a:prstGeom>
                <a:noFill/>
                <a:ln w="7">
                  <a:solidFill>
                    <a:srgbClr val="A0A0A0"/>
                  </a:solidFill>
                  <a:miter lim="800000"/>
                  <a:headEnd/>
                  <a:tailEnd/>
                </a:ln>
              </p:spPr>
              <p:txBody>
                <a:bodyPr/>
                <a:lstStyle/>
                <a:p>
                  <a:endParaRPr lang="en-US" sz="2400"/>
                </a:p>
              </p:txBody>
            </p:sp>
          </p:grpSp>
          <p:grpSp>
            <p:nvGrpSpPr>
              <p:cNvPr id="69641" name="Group 80"/>
              <p:cNvGrpSpPr>
                <a:grpSpLocks/>
              </p:cNvGrpSpPr>
              <p:nvPr/>
            </p:nvGrpSpPr>
            <p:grpSpPr bwMode="auto">
              <a:xfrm>
                <a:off x="1020" y="0"/>
                <a:ext cx="1408" cy="403"/>
                <a:chOff x="1020" y="0"/>
                <a:chExt cx="1408" cy="403"/>
              </a:xfrm>
            </p:grpSpPr>
            <p:sp>
              <p:nvSpPr>
                <p:cNvPr id="69855" name="Rectangle 5"/>
                <p:cNvSpPr>
                  <a:spLocks noChangeArrowheads="1"/>
                </p:cNvSpPr>
                <p:nvPr/>
              </p:nvSpPr>
              <p:spPr bwMode="auto">
                <a:xfrm>
                  <a:off x="1048" y="0"/>
                  <a:ext cx="1352" cy="403"/>
                </a:xfrm>
                <a:prstGeom prst="rect">
                  <a:avLst/>
                </a:prstGeom>
                <a:noFill/>
                <a:ln w="12700">
                  <a:noFill/>
                  <a:miter lim="800000"/>
                  <a:headEnd/>
                  <a:tailEnd/>
                </a:ln>
              </p:spPr>
              <p:txBody>
                <a:bodyPr/>
                <a:lstStyle/>
                <a:p>
                  <a:pPr algn="ctr" defTabSz="762000"/>
                  <a:r>
                    <a:rPr lang="it-IT" sz="1400">
                      <a:latin typeface="Arial" charset="0"/>
                      <a:cs typeface="Arial" charset="0"/>
                    </a:rPr>
                    <a:t>RINITE STAGIONALE</a:t>
                  </a:r>
                  <a:endParaRPr lang="it-IT" sz="2800"/>
                </a:p>
              </p:txBody>
            </p:sp>
            <p:sp>
              <p:nvSpPr>
                <p:cNvPr id="69856" name="Rectangle 79"/>
                <p:cNvSpPr>
                  <a:spLocks noChangeArrowheads="1"/>
                </p:cNvSpPr>
                <p:nvPr/>
              </p:nvSpPr>
              <p:spPr bwMode="auto">
                <a:xfrm>
                  <a:off x="1020" y="0"/>
                  <a:ext cx="1408" cy="403"/>
                </a:xfrm>
                <a:prstGeom prst="rect">
                  <a:avLst/>
                </a:prstGeom>
                <a:noFill/>
                <a:ln w="7">
                  <a:solidFill>
                    <a:srgbClr val="A0A0A0"/>
                  </a:solidFill>
                  <a:miter lim="800000"/>
                  <a:headEnd/>
                  <a:tailEnd/>
                </a:ln>
              </p:spPr>
              <p:txBody>
                <a:bodyPr/>
                <a:lstStyle/>
                <a:p>
                  <a:endParaRPr lang="en-US" sz="2400"/>
                </a:p>
              </p:txBody>
            </p:sp>
          </p:grpSp>
          <p:grpSp>
            <p:nvGrpSpPr>
              <p:cNvPr id="69642" name="Group 82"/>
              <p:cNvGrpSpPr>
                <a:grpSpLocks/>
              </p:cNvGrpSpPr>
              <p:nvPr/>
            </p:nvGrpSpPr>
            <p:grpSpPr bwMode="auto">
              <a:xfrm>
                <a:off x="2428" y="0"/>
                <a:ext cx="1264" cy="403"/>
                <a:chOff x="2428" y="0"/>
                <a:chExt cx="1264" cy="403"/>
              </a:xfrm>
            </p:grpSpPr>
            <p:sp>
              <p:nvSpPr>
                <p:cNvPr id="69853" name="Rectangle 6"/>
                <p:cNvSpPr>
                  <a:spLocks noChangeArrowheads="1"/>
                </p:cNvSpPr>
                <p:nvPr/>
              </p:nvSpPr>
              <p:spPr bwMode="auto">
                <a:xfrm>
                  <a:off x="2456" y="0"/>
                  <a:ext cx="1208" cy="403"/>
                </a:xfrm>
                <a:prstGeom prst="rect">
                  <a:avLst/>
                </a:prstGeom>
                <a:noFill/>
                <a:ln w="12700">
                  <a:noFill/>
                  <a:miter lim="800000"/>
                  <a:headEnd/>
                  <a:tailEnd/>
                </a:ln>
              </p:spPr>
              <p:txBody>
                <a:bodyPr/>
                <a:lstStyle/>
                <a:p>
                  <a:pPr algn="ctr" defTabSz="762000"/>
                  <a:r>
                    <a:rPr lang="it-IT" sz="1400">
                      <a:latin typeface="Arial" charset="0"/>
                      <a:cs typeface="Arial" charset="0"/>
                    </a:rPr>
                    <a:t>RINITE PERENNE**</a:t>
                  </a:r>
                  <a:endParaRPr lang="it-IT" sz="2800"/>
                </a:p>
              </p:txBody>
            </p:sp>
            <p:sp>
              <p:nvSpPr>
                <p:cNvPr id="69854" name="Rectangle 81"/>
                <p:cNvSpPr>
                  <a:spLocks noChangeArrowheads="1"/>
                </p:cNvSpPr>
                <p:nvPr/>
              </p:nvSpPr>
              <p:spPr bwMode="auto">
                <a:xfrm>
                  <a:off x="2428" y="0"/>
                  <a:ext cx="1264" cy="403"/>
                </a:xfrm>
                <a:prstGeom prst="rect">
                  <a:avLst/>
                </a:prstGeom>
                <a:noFill/>
                <a:ln w="7">
                  <a:solidFill>
                    <a:srgbClr val="A0A0A0"/>
                  </a:solidFill>
                  <a:miter lim="800000"/>
                  <a:headEnd/>
                  <a:tailEnd/>
                </a:ln>
              </p:spPr>
              <p:txBody>
                <a:bodyPr/>
                <a:lstStyle/>
                <a:p>
                  <a:endParaRPr lang="en-US" sz="2400"/>
                </a:p>
              </p:txBody>
            </p:sp>
          </p:grpSp>
          <p:grpSp>
            <p:nvGrpSpPr>
              <p:cNvPr id="69643" name="Group 84"/>
              <p:cNvGrpSpPr>
                <a:grpSpLocks/>
              </p:cNvGrpSpPr>
              <p:nvPr/>
            </p:nvGrpSpPr>
            <p:grpSpPr bwMode="auto">
              <a:xfrm>
                <a:off x="0" y="403"/>
                <a:ext cx="1020" cy="403"/>
                <a:chOff x="0" y="403"/>
                <a:chExt cx="1020" cy="403"/>
              </a:xfrm>
            </p:grpSpPr>
            <p:sp>
              <p:nvSpPr>
                <p:cNvPr id="69851" name="Rectangle 7"/>
                <p:cNvSpPr>
                  <a:spLocks noChangeArrowheads="1"/>
                </p:cNvSpPr>
                <p:nvPr/>
              </p:nvSpPr>
              <p:spPr bwMode="auto">
                <a:xfrm>
                  <a:off x="28" y="403"/>
                  <a:ext cx="964" cy="403"/>
                </a:xfrm>
                <a:prstGeom prst="rect">
                  <a:avLst/>
                </a:prstGeom>
                <a:noFill/>
                <a:ln w="12700">
                  <a:noFill/>
                  <a:miter lim="800000"/>
                  <a:headEnd/>
                  <a:tailEnd/>
                </a:ln>
              </p:spPr>
              <p:txBody>
                <a:bodyPr/>
                <a:lstStyle/>
                <a:p>
                  <a:pPr defTabSz="762000"/>
                  <a:r>
                    <a:rPr lang="it-IT" sz="1400">
                      <a:latin typeface="Arial" charset="0"/>
                      <a:cs typeface="Arial" charset="0"/>
                    </a:rPr>
                    <a:t>FARMACO</a:t>
                  </a:r>
                  <a:endParaRPr lang="it-IT" sz="2800"/>
                </a:p>
              </p:txBody>
            </p:sp>
            <p:sp>
              <p:nvSpPr>
                <p:cNvPr id="69852" name="Rectangle 83"/>
                <p:cNvSpPr>
                  <a:spLocks noChangeArrowheads="1"/>
                </p:cNvSpPr>
                <p:nvPr/>
              </p:nvSpPr>
              <p:spPr bwMode="auto">
                <a:xfrm>
                  <a:off x="0" y="403"/>
                  <a:ext cx="1020" cy="403"/>
                </a:xfrm>
                <a:prstGeom prst="rect">
                  <a:avLst/>
                </a:prstGeom>
                <a:noFill/>
                <a:ln w="7">
                  <a:solidFill>
                    <a:srgbClr val="A0A0A0"/>
                  </a:solidFill>
                  <a:miter lim="800000"/>
                  <a:headEnd/>
                  <a:tailEnd/>
                </a:ln>
              </p:spPr>
              <p:txBody>
                <a:bodyPr/>
                <a:lstStyle/>
                <a:p>
                  <a:endParaRPr lang="en-US" sz="2400"/>
                </a:p>
              </p:txBody>
            </p:sp>
          </p:grpSp>
          <p:grpSp>
            <p:nvGrpSpPr>
              <p:cNvPr id="69644" name="Group 86"/>
              <p:cNvGrpSpPr>
                <a:grpSpLocks/>
              </p:cNvGrpSpPr>
              <p:nvPr/>
            </p:nvGrpSpPr>
            <p:grpSpPr bwMode="auto">
              <a:xfrm>
                <a:off x="1020" y="403"/>
                <a:ext cx="704" cy="403"/>
                <a:chOff x="1020" y="403"/>
                <a:chExt cx="704" cy="403"/>
              </a:xfrm>
            </p:grpSpPr>
            <p:sp>
              <p:nvSpPr>
                <p:cNvPr id="69849" name="Rectangle 8"/>
                <p:cNvSpPr>
                  <a:spLocks noChangeArrowheads="1"/>
                </p:cNvSpPr>
                <p:nvPr/>
              </p:nvSpPr>
              <p:spPr bwMode="auto">
                <a:xfrm>
                  <a:off x="1048" y="403"/>
                  <a:ext cx="648" cy="403"/>
                </a:xfrm>
                <a:prstGeom prst="rect">
                  <a:avLst/>
                </a:prstGeom>
                <a:noFill/>
                <a:ln w="12700">
                  <a:noFill/>
                  <a:miter lim="800000"/>
                  <a:headEnd/>
                  <a:tailEnd/>
                </a:ln>
              </p:spPr>
              <p:txBody>
                <a:bodyPr/>
                <a:lstStyle/>
                <a:p>
                  <a:pPr algn="ctr" defTabSz="762000"/>
                  <a:r>
                    <a:rPr lang="it-IT" sz="1400">
                      <a:latin typeface="Arial" charset="0"/>
                      <a:cs typeface="Arial" charset="0"/>
                    </a:rPr>
                    <a:t>ADULTI</a:t>
                  </a:r>
                  <a:endParaRPr lang="it-IT" sz="2800"/>
                </a:p>
              </p:txBody>
            </p:sp>
            <p:sp>
              <p:nvSpPr>
                <p:cNvPr id="69850" name="Rectangle 85"/>
                <p:cNvSpPr>
                  <a:spLocks noChangeArrowheads="1"/>
                </p:cNvSpPr>
                <p:nvPr/>
              </p:nvSpPr>
              <p:spPr bwMode="auto">
                <a:xfrm>
                  <a:off x="1020" y="403"/>
                  <a:ext cx="704" cy="403"/>
                </a:xfrm>
                <a:prstGeom prst="rect">
                  <a:avLst/>
                </a:prstGeom>
                <a:noFill/>
                <a:ln w="7">
                  <a:solidFill>
                    <a:srgbClr val="A0A0A0"/>
                  </a:solidFill>
                  <a:miter lim="800000"/>
                  <a:headEnd/>
                  <a:tailEnd/>
                </a:ln>
              </p:spPr>
              <p:txBody>
                <a:bodyPr/>
                <a:lstStyle/>
                <a:p>
                  <a:endParaRPr lang="en-US" sz="2400"/>
                </a:p>
              </p:txBody>
            </p:sp>
          </p:grpSp>
          <p:grpSp>
            <p:nvGrpSpPr>
              <p:cNvPr id="69645" name="Group 88"/>
              <p:cNvGrpSpPr>
                <a:grpSpLocks/>
              </p:cNvGrpSpPr>
              <p:nvPr/>
            </p:nvGrpSpPr>
            <p:grpSpPr bwMode="auto">
              <a:xfrm>
                <a:off x="1724" y="403"/>
                <a:ext cx="704" cy="403"/>
                <a:chOff x="1724" y="403"/>
                <a:chExt cx="704" cy="403"/>
              </a:xfrm>
            </p:grpSpPr>
            <p:sp>
              <p:nvSpPr>
                <p:cNvPr id="69847" name="Rectangle 9"/>
                <p:cNvSpPr>
                  <a:spLocks noChangeArrowheads="1"/>
                </p:cNvSpPr>
                <p:nvPr/>
              </p:nvSpPr>
              <p:spPr bwMode="auto">
                <a:xfrm>
                  <a:off x="1752" y="403"/>
                  <a:ext cx="648" cy="403"/>
                </a:xfrm>
                <a:prstGeom prst="rect">
                  <a:avLst/>
                </a:prstGeom>
                <a:noFill/>
                <a:ln w="12700">
                  <a:noFill/>
                  <a:miter lim="800000"/>
                  <a:headEnd/>
                  <a:tailEnd/>
                </a:ln>
              </p:spPr>
              <p:txBody>
                <a:bodyPr/>
                <a:lstStyle/>
                <a:p>
                  <a:pPr algn="ctr" defTabSz="762000"/>
                  <a:r>
                    <a:rPr lang="it-IT" sz="1400">
                      <a:latin typeface="Arial" charset="0"/>
                      <a:cs typeface="Arial" charset="0"/>
                    </a:rPr>
                    <a:t>BAMBINI</a:t>
                  </a:r>
                  <a:endParaRPr lang="it-IT" sz="2800"/>
                </a:p>
              </p:txBody>
            </p:sp>
            <p:sp>
              <p:nvSpPr>
                <p:cNvPr id="69848" name="Rectangle 87"/>
                <p:cNvSpPr>
                  <a:spLocks noChangeArrowheads="1"/>
                </p:cNvSpPr>
                <p:nvPr/>
              </p:nvSpPr>
              <p:spPr bwMode="auto">
                <a:xfrm>
                  <a:off x="1724" y="403"/>
                  <a:ext cx="704" cy="403"/>
                </a:xfrm>
                <a:prstGeom prst="rect">
                  <a:avLst/>
                </a:prstGeom>
                <a:noFill/>
                <a:ln w="7">
                  <a:solidFill>
                    <a:srgbClr val="A0A0A0"/>
                  </a:solidFill>
                  <a:miter lim="800000"/>
                  <a:headEnd/>
                  <a:tailEnd/>
                </a:ln>
              </p:spPr>
              <p:txBody>
                <a:bodyPr/>
                <a:lstStyle/>
                <a:p>
                  <a:endParaRPr lang="en-US" sz="2400"/>
                </a:p>
              </p:txBody>
            </p:sp>
          </p:grpSp>
          <p:grpSp>
            <p:nvGrpSpPr>
              <p:cNvPr id="69646" name="Group 90"/>
              <p:cNvGrpSpPr>
                <a:grpSpLocks/>
              </p:cNvGrpSpPr>
              <p:nvPr/>
            </p:nvGrpSpPr>
            <p:grpSpPr bwMode="auto">
              <a:xfrm>
                <a:off x="2428" y="403"/>
                <a:ext cx="632" cy="403"/>
                <a:chOff x="2428" y="403"/>
                <a:chExt cx="632" cy="403"/>
              </a:xfrm>
            </p:grpSpPr>
            <p:sp>
              <p:nvSpPr>
                <p:cNvPr id="69845" name="Rectangle 10"/>
                <p:cNvSpPr>
                  <a:spLocks noChangeArrowheads="1"/>
                </p:cNvSpPr>
                <p:nvPr/>
              </p:nvSpPr>
              <p:spPr bwMode="auto">
                <a:xfrm>
                  <a:off x="2456" y="403"/>
                  <a:ext cx="576" cy="403"/>
                </a:xfrm>
                <a:prstGeom prst="rect">
                  <a:avLst/>
                </a:prstGeom>
                <a:noFill/>
                <a:ln w="12700">
                  <a:noFill/>
                  <a:miter lim="800000"/>
                  <a:headEnd/>
                  <a:tailEnd/>
                </a:ln>
              </p:spPr>
              <p:txBody>
                <a:bodyPr/>
                <a:lstStyle/>
                <a:p>
                  <a:pPr algn="ctr" defTabSz="762000"/>
                  <a:r>
                    <a:rPr lang="it-IT" sz="1400">
                      <a:latin typeface="Arial" charset="0"/>
                      <a:cs typeface="Arial" charset="0"/>
                    </a:rPr>
                    <a:t>ADULTI</a:t>
                  </a:r>
                  <a:endParaRPr lang="it-IT" sz="2800"/>
                </a:p>
              </p:txBody>
            </p:sp>
            <p:sp>
              <p:nvSpPr>
                <p:cNvPr id="69846" name="Rectangle 89"/>
                <p:cNvSpPr>
                  <a:spLocks noChangeArrowheads="1"/>
                </p:cNvSpPr>
                <p:nvPr/>
              </p:nvSpPr>
              <p:spPr bwMode="auto">
                <a:xfrm>
                  <a:off x="2428" y="403"/>
                  <a:ext cx="632" cy="403"/>
                </a:xfrm>
                <a:prstGeom prst="rect">
                  <a:avLst/>
                </a:prstGeom>
                <a:noFill/>
                <a:ln w="7">
                  <a:solidFill>
                    <a:srgbClr val="A0A0A0"/>
                  </a:solidFill>
                  <a:miter lim="800000"/>
                  <a:headEnd/>
                  <a:tailEnd/>
                </a:ln>
              </p:spPr>
              <p:txBody>
                <a:bodyPr/>
                <a:lstStyle/>
                <a:p>
                  <a:endParaRPr lang="en-US" sz="2400"/>
                </a:p>
              </p:txBody>
            </p:sp>
          </p:grpSp>
          <p:grpSp>
            <p:nvGrpSpPr>
              <p:cNvPr id="69647" name="Group 92"/>
              <p:cNvGrpSpPr>
                <a:grpSpLocks/>
              </p:cNvGrpSpPr>
              <p:nvPr/>
            </p:nvGrpSpPr>
            <p:grpSpPr bwMode="auto">
              <a:xfrm>
                <a:off x="3060" y="403"/>
                <a:ext cx="632" cy="403"/>
                <a:chOff x="3060" y="403"/>
                <a:chExt cx="632" cy="403"/>
              </a:xfrm>
            </p:grpSpPr>
            <p:sp>
              <p:nvSpPr>
                <p:cNvPr id="69843" name="Rectangle 11"/>
                <p:cNvSpPr>
                  <a:spLocks noChangeArrowheads="1"/>
                </p:cNvSpPr>
                <p:nvPr/>
              </p:nvSpPr>
              <p:spPr bwMode="auto">
                <a:xfrm>
                  <a:off x="3088" y="403"/>
                  <a:ext cx="576" cy="403"/>
                </a:xfrm>
                <a:prstGeom prst="rect">
                  <a:avLst/>
                </a:prstGeom>
                <a:noFill/>
                <a:ln w="12700">
                  <a:noFill/>
                  <a:miter lim="800000"/>
                  <a:headEnd/>
                  <a:tailEnd/>
                </a:ln>
              </p:spPr>
              <p:txBody>
                <a:bodyPr/>
                <a:lstStyle/>
                <a:p>
                  <a:pPr algn="ctr" defTabSz="762000"/>
                  <a:r>
                    <a:rPr lang="it-IT" sz="1400">
                      <a:latin typeface="Arial" charset="0"/>
                      <a:cs typeface="Arial" charset="0"/>
                    </a:rPr>
                    <a:t>BAMBINI</a:t>
                  </a:r>
                  <a:endParaRPr lang="it-IT" sz="2800"/>
                </a:p>
              </p:txBody>
            </p:sp>
            <p:sp>
              <p:nvSpPr>
                <p:cNvPr id="69844" name="Rectangle 91"/>
                <p:cNvSpPr>
                  <a:spLocks noChangeArrowheads="1"/>
                </p:cNvSpPr>
                <p:nvPr/>
              </p:nvSpPr>
              <p:spPr bwMode="auto">
                <a:xfrm>
                  <a:off x="3060" y="403"/>
                  <a:ext cx="632" cy="403"/>
                </a:xfrm>
                <a:prstGeom prst="rect">
                  <a:avLst/>
                </a:prstGeom>
                <a:noFill/>
                <a:ln w="7">
                  <a:solidFill>
                    <a:srgbClr val="A0A0A0"/>
                  </a:solidFill>
                  <a:miter lim="800000"/>
                  <a:headEnd/>
                  <a:tailEnd/>
                </a:ln>
              </p:spPr>
              <p:txBody>
                <a:bodyPr/>
                <a:lstStyle/>
                <a:p>
                  <a:endParaRPr lang="en-US" sz="2400"/>
                </a:p>
              </p:txBody>
            </p:sp>
          </p:grpSp>
          <p:grpSp>
            <p:nvGrpSpPr>
              <p:cNvPr id="69648" name="Group 94"/>
              <p:cNvGrpSpPr>
                <a:grpSpLocks/>
              </p:cNvGrpSpPr>
              <p:nvPr/>
            </p:nvGrpSpPr>
            <p:grpSpPr bwMode="auto">
              <a:xfrm>
                <a:off x="0" y="806"/>
                <a:ext cx="1020" cy="403"/>
                <a:chOff x="0" y="806"/>
                <a:chExt cx="1020" cy="403"/>
              </a:xfrm>
            </p:grpSpPr>
            <p:sp>
              <p:nvSpPr>
                <p:cNvPr id="69841" name="Rectangle 12"/>
                <p:cNvSpPr>
                  <a:spLocks noChangeArrowheads="1"/>
                </p:cNvSpPr>
                <p:nvPr/>
              </p:nvSpPr>
              <p:spPr bwMode="auto">
                <a:xfrm>
                  <a:off x="28" y="806"/>
                  <a:ext cx="964" cy="403"/>
                </a:xfrm>
                <a:prstGeom prst="rect">
                  <a:avLst/>
                </a:prstGeom>
                <a:noFill/>
                <a:ln w="12700">
                  <a:noFill/>
                  <a:miter lim="800000"/>
                  <a:headEnd/>
                  <a:tailEnd/>
                </a:ln>
              </p:spPr>
              <p:txBody>
                <a:bodyPr/>
                <a:lstStyle/>
                <a:p>
                  <a:pPr defTabSz="762000"/>
                  <a:r>
                    <a:rPr lang="it-IT" sz="1400">
                      <a:latin typeface="Arial" charset="0"/>
                      <a:cs typeface="Arial" charset="0"/>
                    </a:rPr>
                    <a:t>Antistaminico orale</a:t>
                  </a:r>
                  <a:endParaRPr lang="it-IT" sz="2800"/>
                </a:p>
              </p:txBody>
            </p:sp>
            <p:sp>
              <p:nvSpPr>
                <p:cNvPr id="69842" name="Rectangle 93"/>
                <p:cNvSpPr>
                  <a:spLocks noChangeArrowheads="1"/>
                </p:cNvSpPr>
                <p:nvPr/>
              </p:nvSpPr>
              <p:spPr bwMode="auto">
                <a:xfrm>
                  <a:off x="0" y="806"/>
                  <a:ext cx="1020" cy="403"/>
                </a:xfrm>
                <a:prstGeom prst="rect">
                  <a:avLst/>
                </a:prstGeom>
                <a:noFill/>
                <a:ln w="7">
                  <a:solidFill>
                    <a:srgbClr val="A0A0A0"/>
                  </a:solidFill>
                  <a:miter lim="800000"/>
                  <a:headEnd/>
                  <a:tailEnd/>
                </a:ln>
              </p:spPr>
              <p:txBody>
                <a:bodyPr/>
                <a:lstStyle/>
                <a:p>
                  <a:endParaRPr lang="en-US" sz="2400"/>
                </a:p>
              </p:txBody>
            </p:sp>
          </p:grpSp>
          <p:grpSp>
            <p:nvGrpSpPr>
              <p:cNvPr id="69649" name="Group 96"/>
              <p:cNvGrpSpPr>
                <a:grpSpLocks/>
              </p:cNvGrpSpPr>
              <p:nvPr/>
            </p:nvGrpSpPr>
            <p:grpSpPr bwMode="auto">
              <a:xfrm>
                <a:off x="1020" y="806"/>
                <a:ext cx="704" cy="403"/>
                <a:chOff x="1020" y="806"/>
                <a:chExt cx="704" cy="403"/>
              </a:xfrm>
            </p:grpSpPr>
            <p:sp>
              <p:nvSpPr>
                <p:cNvPr id="69839" name="Rectangle 13"/>
                <p:cNvSpPr>
                  <a:spLocks noChangeArrowheads="1"/>
                </p:cNvSpPr>
                <p:nvPr/>
              </p:nvSpPr>
              <p:spPr bwMode="auto">
                <a:xfrm>
                  <a:off x="1048" y="806"/>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40" name="Rectangle 95"/>
                <p:cNvSpPr>
                  <a:spLocks noChangeArrowheads="1"/>
                </p:cNvSpPr>
                <p:nvPr/>
              </p:nvSpPr>
              <p:spPr bwMode="auto">
                <a:xfrm>
                  <a:off x="1020" y="806"/>
                  <a:ext cx="704" cy="403"/>
                </a:xfrm>
                <a:prstGeom prst="rect">
                  <a:avLst/>
                </a:prstGeom>
                <a:noFill/>
                <a:ln w="7">
                  <a:solidFill>
                    <a:srgbClr val="A0A0A0"/>
                  </a:solidFill>
                  <a:miter lim="800000"/>
                  <a:headEnd/>
                  <a:tailEnd/>
                </a:ln>
              </p:spPr>
              <p:txBody>
                <a:bodyPr/>
                <a:lstStyle/>
                <a:p>
                  <a:endParaRPr lang="en-US" sz="2400"/>
                </a:p>
              </p:txBody>
            </p:sp>
          </p:grpSp>
          <p:grpSp>
            <p:nvGrpSpPr>
              <p:cNvPr id="69650" name="Group 98"/>
              <p:cNvGrpSpPr>
                <a:grpSpLocks/>
              </p:cNvGrpSpPr>
              <p:nvPr/>
            </p:nvGrpSpPr>
            <p:grpSpPr bwMode="auto">
              <a:xfrm>
                <a:off x="1724" y="806"/>
                <a:ext cx="704" cy="403"/>
                <a:chOff x="1724" y="806"/>
                <a:chExt cx="704" cy="403"/>
              </a:xfrm>
            </p:grpSpPr>
            <p:sp>
              <p:nvSpPr>
                <p:cNvPr id="69837" name="Rectangle 14"/>
                <p:cNvSpPr>
                  <a:spLocks noChangeArrowheads="1"/>
                </p:cNvSpPr>
                <p:nvPr/>
              </p:nvSpPr>
              <p:spPr bwMode="auto">
                <a:xfrm>
                  <a:off x="1752" y="806"/>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38" name="Rectangle 97"/>
                <p:cNvSpPr>
                  <a:spLocks noChangeArrowheads="1"/>
                </p:cNvSpPr>
                <p:nvPr/>
              </p:nvSpPr>
              <p:spPr bwMode="auto">
                <a:xfrm>
                  <a:off x="1724" y="806"/>
                  <a:ext cx="704" cy="403"/>
                </a:xfrm>
                <a:prstGeom prst="rect">
                  <a:avLst/>
                </a:prstGeom>
                <a:noFill/>
                <a:ln w="7">
                  <a:solidFill>
                    <a:srgbClr val="A0A0A0"/>
                  </a:solidFill>
                  <a:miter lim="800000"/>
                  <a:headEnd/>
                  <a:tailEnd/>
                </a:ln>
              </p:spPr>
              <p:txBody>
                <a:bodyPr/>
                <a:lstStyle/>
                <a:p>
                  <a:endParaRPr lang="en-US" sz="2400"/>
                </a:p>
              </p:txBody>
            </p:sp>
          </p:grpSp>
          <p:grpSp>
            <p:nvGrpSpPr>
              <p:cNvPr id="69651" name="Group 100"/>
              <p:cNvGrpSpPr>
                <a:grpSpLocks/>
              </p:cNvGrpSpPr>
              <p:nvPr/>
            </p:nvGrpSpPr>
            <p:grpSpPr bwMode="auto">
              <a:xfrm>
                <a:off x="2428" y="806"/>
                <a:ext cx="632" cy="403"/>
                <a:chOff x="2428" y="806"/>
                <a:chExt cx="632" cy="403"/>
              </a:xfrm>
            </p:grpSpPr>
            <p:sp>
              <p:nvSpPr>
                <p:cNvPr id="69835" name="Rectangle 15"/>
                <p:cNvSpPr>
                  <a:spLocks noChangeArrowheads="1"/>
                </p:cNvSpPr>
                <p:nvPr/>
              </p:nvSpPr>
              <p:spPr bwMode="auto">
                <a:xfrm>
                  <a:off x="2456" y="806"/>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36" name="Rectangle 99"/>
                <p:cNvSpPr>
                  <a:spLocks noChangeArrowheads="1"/>
                </p:cNvSpPr>
                <p:nvPr/>
              </p:nvSpPr>
              <p:spPr bwMode="auto">
                <a:xfrm>
                  <a:off x="2428" y="806"/>
                  <a:ext cx="632" cy="403"/>
                </a:xfrm>
                <a:prstGeom prst="rect">
                  <a:avLst/>
                </a:prstGeom>
                <a:noFill/>
                <a:ln w="7">
                  <a:solidFill>
                    <a:srgbClr val="A0A0A0"/>
                  </a:solidFill>
                  <a:miter lim="800000"/>
                  <a:headEnd/>
                  <a:tailEnd/>
                </a:ln>
              </p:spPr>
              <p:txBody>
                <a:bodyPr/>
                <a:lstStyle/>
                <a:p>
                  <a:endParaRPr lang="en-US" sz="2400"/>
                </a:p>
              </p:txBody>
            </p:sp>
          </p:grpSp>
          <p:grpSp>
            <p:nvGrpSpPr>
              <p:cNvPr id="69652" name="Group 102"/>
              <p:cNvGrpSpPr>
                <a:grpSpLocks/>
              </p:cNvGrpSpPr>
              <p:nvPr/>
            </p:nvGrpSpPr>
            <p:grpSpPr bwMode="auto">
              <a:xfrm>
                <a:off x="3060" y="806"/>
                <a:ext cx="632" cy="403"/>
                <a:chOff x="3060" y="806"/>
                <a:chExt cx="632" cy="403"/>
              </a:xfrm>
            </p:grpSpPr>
            <p:sp>
              <p:nvSpPr>
                <p:cNvPr id="69833" name="Rectangle 16"/>
                <p:cNvSpPr>
                  <a:spLocks noChangeArrowheads="1"/>
                </p:cNvSpPr>
                <p:nvPr/>
              </p:nvSpPr>
              <p:spPr bwMode="auto">
                <a:xfrm>
                  <a:off x="3088" y="806"/>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34" name="Rectangle 101"/>
                <p:cNvSpPr>
                  <a:spLocks noChangeArrowheads="1"/>
                </p:cNvSpPr>
                <p:nvPr/>
              </p:nvSpPr>
              <p:spPr bwMode="auto">
                <a:xfrm>
                  <a:off x="3060" y="806"/>
                  <a:ext cx="632" cy="403"/>
                </a:xfrm>
                <a:prstGeom prst="rect">
                  <a:avLst/>
                </a:prstGeom>
                <a:noFill/>
                <a:ln w="7">
                  <a:solidFill>
                    <a:srgbClr val="A0A0A0"/>
                  </a:solidFill>
                  <a:miter lim="800000"/>
                  <a:headEnd/>
                  <a:tailEnd/>
                </a:ln>
              </p:spPr>
              <p:txBody>
                <a:bodyPr/>
                <a:lstStyle/>
                <a:p>
                  <a:endParaRPr lang="en-US" sz="2400"/>
                </a:p>
              </p:txBody>
            </p:sp>
          </p:grpSp>
          <p:grpSp>
            <p:nvGrpSpPr>
              <p:cNvPr id="69653" name="Group 104"/>
              <p:cNvGrpSpPr>
                <a:grpSpLocks/>
              </p:cNvGrpSpPr>
              <p:nvPr/>
            </p:nvGrpSpPr>
            <p:grpSpPr bwMode="auto">
              <a:xfrm>
                <a:off x="0" y="1209"/>
                <a:ext cx="1020" cy="518"/>
                <a:chOff x="0" y="1209"/>
                <a:chExt cx="1020" cy="518"/>
              </a:xfrm>
            </p:grpSpPr>
            <p:sp>
              <p:nvSpPr>
                <p:cNvPr id="69831" name="Rectangle 17"/>
                <p:cNvSpPr>
                  <a:spLocks noChangeArrowheads="1"/>
                </p:cNvSpPr>
                <p:nvPr/>
              </p:nvSpPr>
              <p:spPr bwMode="auto">
                <a:xfrm>
                  <a:off x="28" y="1209"/>
                  <a:ext cx="964" cy="518"/>
                </a:xfrm>
                <a:prstGeom prst="rect">
                  <a:avLst/>
                </a:prstGeom>
                <a:noFill/>
                <a:ln w="12700">
                  <a:noFill/>
                  <a:miter lim="800000"/>
                  <a:headEnd/>
                  <a:tailEnd/>
                </a:ln>
              </p:spPr>
              <p:txBody>
                <a:bodyPr/>
                <a:lstStyle/>
                <a:p>
                  <a:pPr defTabSz="762000"/>
                  <a:r>
                    <a:rPr lang="it-IT" sz="1400">
                      <a:latin typeface="Arial" charset="0"/>
                      <a:cs typeface="Arial" charset="0"/>
                    </a:rPr>
                    <a:t>Antistaminico nasale</a:t>
                  </a:r>
                  <a:endParaRPr lang="it-IT" sz="2800"/>
                </a:p>
              </p:txBody>
            </p:sp>
            <p:sp>
              <p:nvSpPr>
                <p:cNvPr id="69832" name="Rectangle 103"/>
                <p:cNvSpPr>
                  <a:spLocks noChangeArrowheads="1"/>
                </p:cNvSpPr>
                <p:nvPr/>
              </p:nvSpPr>
              <p:spPr bwMode="auto">
                <a:xfrm>
                  <a:off x="0" y="1209"/>
                  <a:ext cx="1020" cy="518"/>
                </a:xfrm>
                <a:prstGeom prst="rect">
                  <a:avLst/>
                </a:prstGeom>
                <a:noFill/>
                <a:ln w="7">
                  <a:solidFill>
                    <a:srgbClr val="A0A0A0"/>
                  </a:solidFill>
                  <a:miter lim="800000"/>
                  <a:headEnd/>
                  <a:tailEnd/>
                </a:ln>
              </p:spPr>
              <p:txBody>
                <a:bodyPr/>
                <a:lstStyle/>
                <a:p>
                  <a:endParaRPr lang="en-US" sz="2400"/>
                </a:p>
              </p:txBody>
            </p:sp>
          </p:grpSp>
          <p:grpSp>
            <p:nvGrpSpPr>
              <p:cNvPr id="69654" name="Group 106"/>
              <p:cNvGrpSpPr>
                <a:grpSpLocks/>
              </p:cNvGrpSpPr>
              <p:nvPr/>
            </p:nvGrpSpPr>
            <p:grpSpPr bwMode="auto">
              <a:xfrm>
                <a:off x="1020" y="1209"/>
                <a:ext cx="704" cy="518"/>
                <a:chOff x="1020" y="1209"/>
                <a:chExt cx="704" cy="518"/>
              </a:xfrm>
            </p:grpSpPr>
            <p:sp>
              <p:nvSpPr>
                <p:cNvPr id="69829" name="Rectangle 18"/>
                <p:cNvSpPr>
                  <a:spLocks noChangeArrowheads="1"/>
                </p:cNvSpPr>
                <p:nvPr/>
              </p:nvSpPr>
              <p:spPr bwMode="auto">
                <a:xfrm>
                  <a:off x="1048" y="1209"/>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30" name="Rectangle 105"/>
                <p:cNvSpPr>
                  <a:spLocks noChangeArrowheads="1"/>
                </p:cNvSpPr>
                <p:nvPr/>
              </p:nvSpPr>
              <p:spPr bwMode="auto">
                <a:xfrm>
                  <a:off x="1020" y="1209"/>
                  <a:ext cx="704" cy="518"/>
                </a:xfrm>
                <a:prstGeom prst="rect">
                  <a:avLst/>
                </a:prstGeom>
                <a:noFill/>
                <a:ln w="7">
                  <a:solidFill>
                    <a:srgbClr val="A0A0A0"/>
                  </a:solidFill>
                  <a:miter lim="800000"/>
                  <a:headEnd/>
                  <a:tailEnd/>
                </a:ln>
              </p:spPr>
              <p:txBody>
                <a:bodyPr/>
                <a:lstStyle/>
                <a:p>
                  <a:endParaRPr lang="en-US" sz="2400"/>
                </a:p>
              </p:txBody>
            </p:sp>
          </p:grpSp>
          <p:grpSp>
            <p:nvGrpSpPr>
              <p:cNvPr id="69655" name="Group 108"/>
              <p:cNvGrpSpPr>
                <a:grpSpLocks/>
              </p:cNvGrpSpPr>
              <p:nvPr/>
            </p:nvGrpSpPr>
            <p:grpSpPr bwMode="auto">
              <a:xfrm>
                <a:off x="1724" y="1209"/>
                <a:ext cx="704" cy="518"/>
                <a:chOff x="1724" y="1209"/>
                <a:chExt cx="704" cy="518"/>
              </a:xfrm>
            </p:grpSpPr>
            <p:sp>
              <p:nvSpPr>
                <p:cNvPr id="69827" name="Rectangle 19"/>
                <p:cNvSpPr>
                  <a:spLocks noChangeArrowheads="1"/>
                </p:cNvSpPr>
                <p:nvPr/>
              </p:nvSpPr>
              <p:spPr bwMode="auto">
                <a:xfrm>
                  <a:off x="1752" y="1209"/>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28" name="Rectangle 107"/>
                <p:cNvSpPr>
                  <a:spLocks noChangeArrowheads="1"/>
                </p:cNvSpPr>
                <p:nvPr/>
              </p:nvSpPr>
              <p:spPr bwMode="auto">
                <a:xfrm>
                  <a:off x="1724" y="1209"/>
                  <a:ext cx="704" cy="518"/>
                </a:xfrm>
                <a:prstGeom prst="rect">
                  <a:avLst/>
                </a:prstGeom>
                <a:noFill/>
                <a:ln w="7">
                  <a:solidFill>
                    <a:srgbClr val="A0A0A0"/>
                  </a:solidFill>
                  <a:miter lim="800000"/>
                  <a:headEnd/>
                  <a:tailEnd/>
                </a:ln>
              </p:spPr>
              <p:txBody>
                <a:bodyPr/>
                <a:lstStyle/>
                <a:p>
                  <a:endParaRPr lang="en-US" sz="2400"/>
                </a:p>
              </p:txBody>
            </p:sp>
          </p:grpSp>
          <p:grpSp>
            <p:nvGrpSpPr>
              <p:cNvPr id="69656" name="Group 110"/>
              <p:cNvGrpSpPr>
                <a:grpSpLocks/>
              </p:cNvGrpSpPr>
              <p:nvPr/>
            </p:nvGrpSpPr>
            <p:grpSpPr bwMode="auto">
              <a:xfrm>
                <a:off x="2428" y="1209"/>
                <a:ext cx="632" cy="518"/>
                <a:chOff x="2428" y="1209"/>
                <a:chExt cx="632" cy="518"/>
              </a:xfrm>
            </p:grpSpPr>
            <p:sp>
              <p:nvSpPr>
                <p:cNvPr id="69825" name="Rectangle 20"/>
                <p:cNvSpPr>
                  <a:spLocks noChangeArrowheads="1"/>
                </p:cNvSpPr>
                <p:nvPr/>
              </p:nvSpPr>
              <p:spPr bwMode="auto">
                <a:xfrm>
                  <a:off x="2456" y="1209"/>
                  <a:ext cx="576"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26" name="Rectangle 109"/>
                <p:cNvSpPr>
                  <a:spLocks noChangeArrowheads="1"/>
                </p:cNvSpPr>
                <p:nvPr/>
              </p:nvSpPr>
              <p:spPr bwMode="auto">
                <a:xfrm>
                  <a:off x="2428" y="1209"/>
                  <a:ext cx="632" cy="518"/>
                </a:xfrm>
                <a:prstGeom prst="rect">
                  <a:avLst/>
                </a:prstGeom>
                <a:noFill/>
                <a:ln w="7">
                  <a:solidFill>
                    <a:srgbClr val="A0A0A0"/>
                  </a:solidFill>
                  <a:miter lim="800000"/>
                  <a:headEnd/>
                  <a:tailEnd/>
                </a:ln>
              </p:spPr>
              <p:txBody>
                <a:bodyPr/>
                <a:lstStyle/>
                <a:p>
                  <a:endParaRPr lang="en-US" sz="2400"/>
                </a:p>
              </p:txBody>
            </p:sp>
          </p:grpSp>
          <p:grpSp>
            <p:nvGrpSpPr>
              <p:cNvPr id="69657" name="Group 112"/>
              <p:cNvGrpSpPr>
                <a:grpSpLocks/>
              </p:cNvGrpSpPr>
              <p:nvPr/>
            </p:nvGrpSpPr>
            <p:grpSpPr bwMode="auto">
              <a:xfrm>
                <a:off x="3060" y="1209"/>
                <a:ext cx="632" cy="518"/>
                <a:chOff x="3060" y="1209"/>
                <a:chExt cx="632" cy="518"/>
              </a:xfrm>
            </p:grpSpPr>
            <p:sp>
              <p:nvSpPr>
                <p:cNvPr id="69823" name="Rectangle 21"/>
                <p:cNvSpPr>
                  <a:spLocks noChangeArrowheads="1"/>
                </p:cNvSpPr>
                <p:nvPr/>
              </p:nvSpPr>
              <p:spPr bwMode="auto">
                <a:xfrm>
                  <a:off x="3088" y="1209"/>
                  <a:ext cx="576"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24" name="Rectangle 111"/>
                <p:cNvSpPr>
                  <a:spLocks noChangeArrowheads="1"/>
                </p:cNvSpPr>
                <p:nvPr/>
              </p:nvSpPr>
              <p:spPr bwMode="auto">
                <a:xfrm>
                  <a:off x="3060" y="1209"/>
                  <a:ext cx="632" cy="518"/>
                </a:xfrm>
                <a:prstGeom prst="rect">
                  <a:avLst/>
                </a:prstGeom>
                <a:noFill/>
                <a:ln w="7">
                  <a:solidFill>
                    <a:srgbClr val="A0A0A0"/>
                  </a:solidFill>
                  <a:miter lim="800000"/>
                  <a:headEnd/>
                  <a:tailEnd/>
                </a:ln>
              </p:spPr>
              <p:txBody>
                <a:bodyPr/>
                <a:lstStyle/>
                <a:p>
                  <a:endParaRPr lang="en-US" sz="2400"/>
                </a:p>
              </p:txBody>
            </p:sp>
          </p:grpSp>
          <p:grpSp>
            <p:nvGrpSpPr>
              <p:cNvPr id="69658" name="Group 114"/>
              <p:cNvGrpSpPr>
                <a:grpSpLocks/>
              </p:cNvGrpSpPr>
              <p:nvPr/>
            </p:nvGrpSpPr>
            <p:grpSpPr bwMode="auto">
              <a:xfrm>
                <a:off x="0" y="1727"/>
                <a:ext cx="1020" cy="518"/>
                <a:chOff x="0" y="1727"/>
                <a:chExt cx="1020" cy="518"/>
              </a:xfrm>
            </p:grpSpPr>
            <p:sp>
              <p:nvSpPr>
                <p:cNvPr id="69821" name="Rectangle 22"/>
                <p:cNvSpPr>
                  <a:spLocks noChangeArrowheads="1"/>
                </p:cNvSpPr>
                <p:nvPr/>
              </p:nvSpPr>
              <p:spPr bwMode="auto">
                <a:xfrm>
                  <a:off x="28" y="1727"/>
                  <a:ext cx="964" cy="518"/>
                </a:xfrm>
                <a:prstGeom prst="rect">
                  <a:avLst/>
                </a:prstGeom>
                <a:noFill/>
                <a:ln w="12700">
                  <a:noFill/>
                  <a:miter lim="800000"/>
                  <a:headEnd/>
                  <a:tailEnd/>
                </a:ln>
              </p:spPr>
              <p:txBody>
                <a:bodyPr/>
                <a:lstStyle/>
                <a:p>
                  <a:pPr defTabSz="762000"/>
                  <a:r>
                    <a:rPr lang="it-IT" sz="1400">
                      <a:latin typeface="Arial" charset="0"/>
                      <a:cs typeface="Arial" charset="0"/>
                    </a:rPr>
                    <a:t>Antistaminico oculare</a:t>
                  </a:r>
                  <a:endParaRPr lang="it-IT" sz="2800"/>
                </a:p>
              </p:txBody>
            </p:sp>
            <p:sp>
              <p:nvSpPr>
                <p:cNvPr id="69822" name="Rectangle 113"/>
                <p:cNvSpPr>
                  <a:spLocks noChangeArrowheads="1"/>
                </p:cNvSpPr>
                <p:nvPr/>
              </p:nvSpPr>
              <p:spPr bwMode="auto">
                <a:xfrm>
                  <a:off x="0" y="1727"/>
                  <a:ext cx="1020" cy="518"/>
                </a:xfrm>
                <a:prstGeom prst="rect">
                  <a:avLst/>
                </a:prstGeom>
                <a:noFill/>
                <a:ln w="7">
                  <a:solidFill>
                    <a:srgbClr val="A0A0A0"/>
                  </a:solidFill>
                  <a:miter lim="800000"/>
                  <a:headEnd/>
                  <a:tailEnd/>
                </a:ln>
              </p:spPr>
              <p:txBody>
                <a:bodyPr/>
                <a:lstStyle/>
                <a:p>
                  <a:endParaRPr lang="en-US" sz="2400"/>
                </a:p>
              </p:txBody>
            </p:sp>
          </p:grpSp>
          <p:grpSp>
            <p:nvGrpSpPr>
              <p:cNvPr id="69659" name="Group 116"/>
              <p:cNvGrpSpPr>
                <a:grpSpLocks/>
              </p:cNvGrpSpPr>
              <p:nvPr/>
            </p:nvGrpSpPr>
            <p:grpSpPr bwMode="auto">
              <a:xfrm>
                <a:off x="1020" y="1727"/>
                <a:ext cx="704" cy="518"/>
                <a:chOff x="1020" y="1727"/>
                <a:chExt cx="704" cy="518"/>
              </a:xfrm>
            </p:grpSpPr>
            <p:sp>
              <p:nvSpPr>
                <p:cNvPr id="69819" name="Rectangle 23"/>
                <p:cNvSpPr>
                  <a:spLocks noChangeArrowheads="1"/>
                </p:cNvSpPr>
                <p:nvPr/>
              </p:nvSpPr>
              <p:spPr bwMode="auto">
                <a:xfrm>
                  <a:off x="1048" y="1727"/>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20" name="Rectangle 115"/>
                <p:cNvSpPr>
                  <a:spLocks noChangeArrowheads="1"/>
                </p:cNvSpPr>
                <p:nvPr/>
              </p:nvSpPr>
              <p:spPr bwMode="auto">
                <a:xfrm>
                  <a:off x="1020" y="1727"/>
                  <a:ext cx="704" cy="518"/>
                </a:xfrm>
                <a:prstGeom prst="rect">
                  <a:avLst/>
                </a:prstGeom>
                <a:noFill/>
                <a:ln w="7">
                  <a:solidFill>
                    <a:srgbClr val="A0A0A0"/>
                  </a:solidFill>
                  <a:miter lim="800000"/>
                  <a:headEnd/>
                  <a:tailEnd/>
                </a:ln>
              </p:spPr>
              <p:txBody>
                <a:bodyPr/>
                <a:lstStyle/>
                <a:p>
                  <a:endParaRPr lang="en-US" sz="2400"/>
                </a:p>
              </p:txBody>
            </p:sp>
          </p:grpSp>
          <p:grpSp>
            <p:nvGrpSpPr>
              <p:cNvPr id="69660" name="Group 118"/>
              <p:cNvGrpSpPr>
                <a:grpSpLocks/>
              </p:cNvGrpSpPr>
              <p:nvPr/>
            </p:nvGrpSpPr>
            <p:grpSpPr bwMode="auto">
              <a:xfrm>
                <a:off x="1724" y="1727"/>
                <a:ext cx="704" cy="518"/>
                <a:chOff x="1724" y="1727"/>
                <a:chExt cx="704" cy="518"/>
              </a:xfrm>
            </p:grpSpPr>
            <p:sp>
              <p:nvSpPr>
                <p:cNvPr id="69817" name="Rectangle 24"/>
                <p:cNvSpPr>
                  <a:spLocks noChangeArrowheads="1"/>
                </p:cNvSpPr>
                <p:nvPr/>
              </p:nvSpPr>
              <p:spPr bwMode="auto">
                <a:xfrm>
                  <a:off x="1752" y="1727"/>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18" name="Rectangle 117"/>
                <p:cNvSpPr>
                  <a:spLocks noChangeArrowheads="1"/>
                </p:cNvSpPr>
                <p:nvPr/>
              </p:nvSpPr>
              <p:spPr bwMode="auto">
                <a:xfrm>
                  <a:off x="1724" y="1727"/>
                  <a:ext cx="704" cy="518"/>
                </a:xfrm>
                <a:prstGeom prst="rect">
                  <a:avLst/>
                </a:prstGeom>
                <a:noFill/>
                <a:ln w="7">
                  <a:solidFill>
                    <a:srgbClr val="A0A0A0"/>
                  </a:solidFill>
                  <a:miter lim="800000"/>
                  <a:headEnd/>
                  <a:tailEnd/>
                </a:ln>
              </p:spPr>
              <p:txBody>
                <a:bodyPr/>
                <a:lstStyle/>
                <a:p>
                  <a:endParaRPr lang="en-US" sz="2400"/>
                </a:p>
              </p:txBody>
            </p:sp>
          </p:grpSp>
          <p:grpSp>
            <p:nvGrpSpPr>
              <p:cNvPr id="69661" name="Group 120"/>
              <p:cNvGrpSpPr>
                <a:grpSpLocks/>
              </p:cNvGrpSpPr>
              <p:nvPr/>
            </p:nvGrpSpPr>
            <p:grpSpPr bwMode="auto">
              <a:xfrm>
                <a:off x="2428" y="1727"/>
                <a:ext cx="632" cy="518"/>
                <a:chOff x="2428" y="1727"/>
                <a:chExt cx="632" cy="518"/>
              </a:xfrm>
            </p:grpSpPr>
            <p:sp>
              <p:nvSpPr>
                <p:cNvPr id="69815" name="Rectangle 25"/>
                <p:cNvSpPr>
                  <a:spLocks noChangeArrowheads="1"/>
                </p:cNvSpPr>
                <p:nvPr/>
              </p:nvSpPr>
              <p:spPr bwMode="auto">
                <a:xfrm>
                  <a:off x="2456" y="1727"/>
                  <a:ext cx="576" cy="518"/>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816" name="Rectangle 119"/>
                <p:cNvSpPr>
                  <a:spLocks noChangeArrowheads="1"/>
                </p:cNvSpPr>
                <p:nvPr/>
              </p:nvSpPr>
              <p:spPr bwMode="auto">
                <a:xfrm>
                  <a:off x="2428" y="1727"/>
                  <a:ext cx="632" cy="518"/>
                </a:xfrm>
                <a:prstGeom prst="rect">
                  <a:avLst/>
                </a:prstGeom>
                <a:noFill/>
                <a:ln w="7">
                  <a:solidFill>
                    <a:srgbClr val="A0A0A0"/>
                  </a:solidFill>
                  <a:miter lim="800000"/>
                  <a:headEnd/>
                  <a:tailEnd/>
                </a:ln>
              </p:spPr>
              <p:txBody>
                <a:bodyPr/>
                <a:lstStyle/>
                <a:p>
                  <a:endParaRPr lang="en-US" sz="2400"/>
                </a:p>
              </p:txBody>
            </p:sp>
          </p:grpSp>
          <p:grpSp>
            <p:nvGrpSpPr>
              <p:cNvPr id="69662" name="Group 122"/>
              <p:cNvGrpSpPr>
                <a:grpSpLocks/>
              </p:cNvGrpSpPr>
              <p:nvPr/>
            </p:nvGrpSpPr>
            <p:grpSpPr bwMode="auto">
              <a:xfrm>
                <a:off x="3060" y="1727"/>
                <a:ext cx="632" cy="518"/>
                <a:chOff x="3060" y="1727"/>
                <a:chExt cx="632" cy="518"/>
              </a:xfrm>
            </p:grpSpPr>
            <p:sp>
              <p:nvSpPr>
                <p:cNvPr id="69813" name="Rectangle 26"/>
                <p:cNvSpPr>
                  <a:spLocks noChangeArrowheads="1"/>
                </p:cNvSpPr>
                <p:nvPr/>
              </p:nvSpPr>
              <p:spPr bwMode="auto">
                <a:xfrm>
                  <a:off x="3088" y="1727"/>
                  <a:ext cx="576" cy="518"/>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814" name="Rectangle 121"/>
                <p:cNvSpPr>
                  <a:spLocks noChangeArrowheads="1"/>
                </p:cNvSpPr>
                <p:nvPr/>
              </p:nvSpPr>
              <p:spPr bwMode="auto">
                <a:xfrm>
                  <a:off x="3060" y="1727"/>
                  <a:ext cx="632" cy="518"/>
                </a:xfrm>
                <a:prstGeom prst="rect">
                  <a:avLst/>
                </a:prstGeom>
                <a:noFill/>
                <a:ln w="7">
                  <a:solidFill>
                    <a:srgbClr val="A0A0A0"/>
                  </a:solidFill>
                  <a:miter lim="800000"/>
                  <a:headEnd/>
                  <a:tailEnd/>
                </a:ln>
              </p:spPr>
              <p:txBody>
                <a:bodyPr/>
                <a:lstStyle/>
                <a:p>
                  <a:endParaRPr lang="en-US" sz="2400"/>
                </a:p>
              </p:txBody>
            </p:sp>
          </p:grpSp>
          <p:grpSp>
            <p:nvGrpSpPr>
              <p:cNvPr id="69663" name="Group 124"/>
              <p:cNvGrpSpPr>
                <a:grpSpLocks/>
              </p:cNvGrpSpPr>
              <p:nvPr/>
            </p:nvGrpSpPr>
            <p:grpSpPr bwMode="auto">
              <a:xfrm>
                <a:off x="0" y="2245"/>
                <a:ext cx="1020" cy="403"/>
                <a:chOff x="0" y="2245"/>
                <a:chExt cx="1020" cy="403"/>
              </a:xfrm>
            </p:grpSpPr>
            <p:sp>
              <p:nvSpPr>
                <p:cNvPr id="69811" name="Rectangle 27"/>
                <p:cNvSpPr>
                  <a:spLocks noChangeArrowheads="1"/>
                </p:cNvSpPr>
                <p:nvPr/>
              </p:nvSpPr>
              <p:spPr bwMode="auto">
                <a:xfrm>
                  <a:off x="28" y="2245"/>
                  <a:ext cx="964" cy="403"/>
                </a:xfrm>
                <a:prstGeom prst="rect">
                  <a:avLst/>
                </a:prstGeom>
                <a:noFill/>
                <a:ln w="12700">
                  <a:noFill/>
                  <a:miter lim="800000"/>
                  <a:headEnd/>
                  <a:tailEnd/>
                </a:ln>
              </p:spPr>
              <p:txBody>
                <a:bodyPr/>
                <a:lstStyle/>
                <a:p>
                  <a:pPr defTabSz="762000"/>
                  <a:r>
                    <a:rPr lang="it-IT" sz="1400">
                      <a:latin typeface="Arial" charset="0"/>
                      <a:cs typeface="Arial" charset="0"/>
                    </a:rPr>
                    <a:t>Steroide nasale</a:t>
                  </a:r>
                  <a:endParaRPr lang="it-IT" sz="2800"/>
                </a:p>
              </p:txBody>
            </p:sp>
            <p:sp>
              <p:nvSpPr>
                <p:cNvPr id="69812" name="Rectangle 123"/>
                <p:cNvSpPr>
                  <a:spLocks noChangeArrowheads="1"/>
                </p:cNvSpPr>
                <p:nvPr/>
              </p:nvSpPr>
              <p:spPr bwMode="auto">
                <a:xfrm>
                  <a:off x="0" y="2245"/>
                  <a:ext cx="1020" cy="403"/>
                </a:xfrm>
                <a:prstGeom prst="rect">
                  <a:avLst/>
                </a:prstGeom>
                <a:noFill/>
                <a:ln w="7">
                  <a:solidFill>
                    <a:srgbClr val="A0A0A0"/>
                  </a:solidFill>
                  <a:miter lim="800000"/>
                  <a:headEnd/>
                  <a:tailEnd/>
                </a:ln>
              </p:spPr>
              <p:txBody>
                <a:bodyPr/>
                <a:lstStyle/>
                <a:p>
                  <a:endParaRPr lang="en-US" sz="2400"/>
                </a:p>
              </p:txBody>
            </p:sp>
          </p:grpSp>
          <p:grpSp>
            <p:nvGrpSpPr>
              <p:cNvPr id="69664" name="Group 126"/>
              <p:cNvGrpSpPr>
                <a:grpSpLocks/>
              </p:cNvGrpSpPr>
              <p:nvPr/>
            </p:nvGrpSpPr>
            <p:grpSpPr bwMode="auto">
              <a:xfrm>
                <a:off x="1020" y="2245"/>
                <a:ext cx="704" cy="403"/>
                <a:chOff x="1020" y="2245"/>
                <a:chExt cx="704" cy="403"/>
              </a:xfrm>
            </p:grpSpPr>
            <p:sp>
              <p:nvSpPr>
                <p:cNvPr id="69809" name="Rectangle 28"/>
                <p:cNvSpPr>
                  <a:spLocks noChangeArrowheads="1"/>
                </p:cNvSpPr>
                <p:nvPr/>
              </p:nvSpPr>
              <p:spPr bwMode="auto">
                <a:xfrm>
                  <a:off x="1048" y="2245"/>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10" name="Rectangle 125"/>
                <p:cNvSpPr>
                  <a:spLocks noChangeArrowheads="1"/>
                </p:cNvSpPr>
                <p:nvPr/>
              </p:nvSpPr>
              <p:spPr bwMode="auto">
                <a:xfrm>
                  <a:off x="1020" y="2245"/>
                  <a:ext cx="704" cy="403"/>
                </a:xfrm>
                <a:prstGeom prst="rect">
                  <a:avLst/>
                </a:prstGeom>
                <a:noFill/>
                <a:ln w="7">
                  <a:solidFill>
                    <a:srgbClr val="A0A0A0"/>
                  </a:solidFill>
                  <a:miter lim="800000"/>
                  <a:headEnd/>
                  <a:tailEnd/>
                </a:ln>
              </p:spPr>
              <p:txBody>
                <a:bodyPr/>
                <a:lstStyle/>
                <a:p>
                  <a:endParaRPr lang="en-US" sz="2400"/>
                </a:p>
              </p:txBody>
            </p:sp>
          </p:grpSp>
          <p:grpSp>
            <p:nvGrpSpPr>
              <p:cNvPr id="69665" name="Group 128"/>
              <p:cNvGrpSpPr>
                <a:grpSpLocks/>
              </p:cNvGrpSpPr>
              <p:nvPr/>
            </p:nvGrpSpPr>
            <p:grpSpPr bwMode="auto">
              <a:xfrm>
                <a:off x="1724" y="2245"/>
                <a:ext cx="704" cy="403"/>
                <a:chOff x="1724" y="2245"/>
                <a:chExt cx="704" cy="403"/>
              </a:xfrm>
            </p:grpSpPr>
            <p:sp>
              <p:nvSpPr>
                <p:cNvPr id="69807" name="Rectangle 29"/>
                <p:cNvSpPr>
                  <a:spLocks noChangeArrowheads="1"/>
                </p:cNvSpPr>
                <p:nvPr/>
              </p:nvSpPr>
              <p:spPr bwMode="auto">
                <a:xfrm>
                  <a:off x="1752" y="2245"/>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08" name="Rectangle 127"/>
                <p:cNvSpPr>
                  <a:spLocks noChangeArrowheads="1"/>
                </p:cNvSpPr>
                <p:nvPr/>
              </p:nvSpPr>
              <p:spPr bwMode="auto">
                <a:xfrm>
                  <a:off x="1724" y="2245"/>
                  <a:ext cx="704" cy="403"/>
                </a:xfrm>
                <a:prstGeom prst="rect">
                  <a:avLst/>
                </a:prstGeom>
                <a:noFill/>
                <a:ln w="7">
                  <a:solidFill>
                    <a:srgbClr val="A0A0A0"/>
                  </a:solidFill>
                  <a:miter lim="800000"/>
                  <a:headEnd/>
                  <a:tailEnd/>
                </a:ln>
              </p:spPr>
              <p:txBody>
                <a:bodyPr/>
                <a:lstStyle/>
                <a:p>
                  <a:endParaRPr lang="en-US" sz="2400"/>
                </a:p>
              </p:txBody>
            </p:sp>
          </p:grpSp>
          <p:grpSp>
            <p:nvGrpSpPr>
              <p:cNvPr id="69666" name="Group 130"/>
              <p:cNvGrpSpPr>
                <a:grpSpLocks/>
              </p:cNvGrpSpPr>
              <p:nvPr/>
            </p:nvGrpSpPr>
            <p:grpSpPr bwMode="auto">
              <a:xfrm>
                <a:off x="2428" y="2245"/>
                <a:ext cx="632" cy="403"/>
                <a:chOff x="2428" y="2245"/>
                <a:chExt cx="632" cy="403"/>
              </a:xfrm>
            </p:grpSpPr>
            <p:sp>
              <p:nvSpPr>
                <p:cNvPr id="69805" name="Rectangle 30"/>
                <p:cNvSpPr>
                  <a:spLocks noChangeArrowheads="1"/>
                </p:cNvSpPr>
                <p:nvPr/>
              </p:nvSpPr>
              <p:spPr bwMode="auto">
                <a:xfrm>
                  <a:off x="2456" y="2245"/>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06" name="Rectangle 129"/>
                <p:cNvSpPr>
                  <a:spLocks noChangeArrowheads="1"/>
                </p:cNvSpPr>
                <p:nvPr/>
              </p:nvSpPr>
              <p:spPr bwMode="auto">
                <a:xfrm>
                  <a:off x="2428" y="2245"/>
                  <a:ext cx="632" cy="403"/>
                </a:xfrm>
                <a:prstGeom prst="rect">
                  <a:avLst/>
                </a:prstGeom>
                <a:noFill/>
                <a:ln w="7">
                  <a:solidFill>
                    <a:srgbClr val="A0A0A0"/>
                  </a:solidFill>
                  <a:miter lim="800000"/>
                  <a:headEnd/>
                  <a:tailEnd/>
                </a:ln>
              </p:spPr>
              <p:txBody>
                <a:bodyPr/>
                <a:lstStyle/>
                <a:p>
                  <a:endParaRPr lang="en-US" sz="2400"/>
                </a:p>
              </p:txBody>
            </p:sp>
          </p:grpSp>
          <p:grpSp>
            <p:nvGrpSpPr>
              <p:cNvPr id="69667" name="Group 132"/>
              <p:cNvGrpSpPr>
                <a:grpSpLocks/>
              </p:cNvGrpSpPr>
              <p:nvPr/>
            </p:nvGrpSpPr>
            <p:grpSpPr bwMode="auto">
              <a:xfrm>
                <a:off x="3060" y="2245"/>
                <a:ext cx="632" cy="403"/>
                <a:chOff x="3060" y="2245"/>
                <a:chExt cx="632" cy="403"/>
              </a:xfrm>
            </p:grpSpPr>
            <p:sp>
              <p:nvSpPr>
                <p:cNvPr id="69803" name="Rectangle 31"/>
                <p:cNvSpPr>
                  <a:spLocks noChangeArrowheads="1"/>
                </p:cNvSpPr>
                <p:nvPr/>
              </p:nvSpPr>
              <p:spPr bwMode="auto">
                <a:xfrm>
                  <a:off x="3088" y="2245"/>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804" name="Rectangle 131"/>
                <p:cNvSpPr>
                  <a:spLocks noChangeArrowheads="1"/>
                </p:cNvSpPr>
                <p:nvPr/>
              </p:nvSpPr>
              <p:spPr bwMode="auto">
                <a:xfrm>
                  <a:off x="3060" y="2245"/>
                  <a:ext cx="632" cy="403"/>
                </a:xfrm>
                <a:prstGeom prst="rect">
                  <a:avLst/>
                </a:prstGeom>
                <a:noFill/>
                <a:ln w="7">
                  <a:solidFill>
                    <a:srgbClr val="A0A0A0"/>
                  </a:solidFill>
                  <a:miter lim="800000"/>
                  <a:headEnd/>
                  <a:tailEnd/>
                </a:ln>
              </p:spPr>
              <p:txBody>
                <a:bodyPr/>
                <a:lstStyle/>
                <a:p>
                  <a:endParaRPr lang="en-US" sz="2400"/>
                </a:p>
              </p:txBody>
            </p:sp>
          </p:grpSp>
          <p:grpSp>
            <p:nvGrpSpPr>
              <p:cNvPr id="69668" name="Group 134"/>
              <p:cNvGrpSpPr>
                <a:grpSpLocks/>
              </p:cNvGrpSpPr>
              <p:nvPr/>
            </p:nvGrpSpPr>
            <p:grpSpPr bwMode="auto">
              <a:xfrm>
                <a:off x="0" y="2648"/>
                <a:ext cx="1020" cy="403"/>
                <a:chOff x="0" y="2648"/>
                <a:chExt cx="1020" cy="403"/>
              </a:xfrm>
            </p:grpSpPr>
            <p:sp>
              <p:nvSpPr>
                <p:cNvPr id="69801" name="Rectangle 32"/>
                <p:cNvSpPr>
                  <a:spLocks noChangeArrowheads="1"/>
                </p:cNvSpPr>
                <p:nvPr/>
              </p:nvSpPr>
              <p:spPr bwMode="auto">
                <a:xfrm>
                  <a:off x="28" y="2648"/>
                  <a:ext cx="964" cy="403"/>
                </a:xfrm>
                <a:prstGeom prst="rect">
                  <a:avLst/>
                </a:prstGeom>
                <a:noFill/>
                <a:ln w="12700">
                  <a:noFill/>
                  <a:miter lim="800000"/>
                  <a:headEnd/>
                  <a:tailEnd/>
                </a:ln>
              </p:spPr>
              <p:txBody>
                <a:bodyPr/>
                <a:lstStyle/>
                <a:p>
                  <a:pPr defTabSz="762000"/>
                  <a:r>
                    <a:rPr lang="it-IT" sz="1400">
                      <a:latin typeface="Arial" charset="0"/>
                      <a:cs typeface="Arial" charset="0"/>
                    </a:rPr>
                    <a:t>Steroide orale</a:t>
                  </a:r>
                  <a:endParaRPr lang="it-IT" sz="2800"/>
                </a:p>
              </p:txBody>
            </p:sp>
            <p:sp>
              <p:nvSpPr>
                <p:cNvPr id="69802" name="Rectangle 133"/>
                <p:cNvSpPr>
                  <a:spLocks noChangeArrowheads="1"/>
                </p:cNvSpPr>
                <p:nvPr/>
              </p:nvSpPr>
              <p:spPr bwMode="auto">
                <a:xfrm>
                  <a:off x="0" y="2648"/>
                  <a:ext cx="1020" cy="403"/>
                </a:xfrm>
                <a:prstGeom prst="rect">
                  <a:avLst/>
                </a:prstGeom>
                <a:noFill/>
                <a:ln w="7">
                  <a:solidFill>
                    <a:srgbClr val="A0A0A0"/>
                  </a:solidFill>
                  <a:miter lim="800000"/>
                  <a:headEnd/>
                  <a:tailEnd/>
                </a:ln>
              </p:spPr>
              <p:txBody>
                <a:bodyPr/>
                <a:lstStyle/>
                <a:p>
                  <a:endParaRPr lang="en-US" sz="2400"/>
                </a:p>
              </p:txBody>
            </p:sp>
          </p:grpSp>
          <p:grpSp>
            <p:nvGrpSpPr>
              <p:cNvPr id="69669" name="Group 136"/>
              <p:cNvGrpSpPr>
                <a:grpSpLocks/>
              </p:cNvGrpSpPr>
              <p:nvPr/>
            </p:nvGrpSpPr>
            <p:grpSpPr bwMode="auto">
              <a:xfrm>
                <a:off x="1020" y="2648"/>
                <a:ext cx="704" cy="403"/>
                <a:chOff x="1020" y="2648"/>
                <a:chExt cx="704" cy="403"/>
              </a:xfrm>
            </p:grpSpPr>
            <p:sp>
              <p:nvSpPr>
                <p:cNvPr id="69799" name="Rectangle 33"/>
                <p:cNvSpPr>
                  <a:spLocks noChangeArrowheads="1"/>
                </p:cNvSpPr>
                <p:nvPr/>
              </p:nvSpPr>
              <p:spPr bwMode="auto">
                <a:xfrm>
                  <a:off x="1048" y="2648"/>
                  <a:ext cx="648" cy="403"/>
                </a:xfrm>
                <a:prstGeom prst="rect">
                  <a:avLst/>
                </a:prstGeom>
                <a:noFill/>
                <a:ln w="12700">
                  <a:noFill/>
                  <a:miter lim="800000"/>
                  <a:headEnd/>
                  <a:tailEnd/>
                </a:ln>
              </p:spPr>
              <p:txBody>
                <a:bodyPr/>
                <a:lstStyle/>
                <a:p>
                  <a:pPr algn="ctr" defTabSz="762000"/>
                  <a:r>
                    <a:rPr lang="en-GB" sz="1400">
                      <a:latin typeface="Arial" charset="0"/>
                      <a:cs typeface="Arial" charset="0"/>
                    </a:rPr>
                    <a:t>A</a:t>
                  </a:r>
                  <a:endParaRPr lang="it-IT" sz="2800"/>
                </a:p>
              </p:txBody>
            </p:sp>
            <p:sp>
              <p:nvSpPr>
                <p:cNvPr id="69800" name="Rectangle 135"/>
                <p:cNvSpPr>
                  <a:spLocks noChangeArrowheads="1"/>
                </p:cNvSpPr>
                <p:nvPr/>
              </p:nvSpPr>
              <p:spPr bwMode="auto">
                <a:xfrm>
                  <a:off x="1020" y="2648"/>
                  <a:ext cx="704" cy="403"/>
                </a:xfrm>
                <a:prstGeom prst="rect">
                  <a:avLst/>
                </a:prstGeom>
                <a:noFill/>
                <a:ln w="7">
                  <a:solidFill>
                    <a:srgbClr val="A0A0A0"/>
                  </a:solidFill>
                  <a:miter lim="800000"/>
                  <a:headEnd/>
                  <a:tailEnd/>
                </a:ln>
              </p:spPr>
              <p:txBody>
                <a:bodyPr/>
                <a:lstStyle/>
                <a:p>
                  <a:endParaRPr lang="en-US" sz="2400"/>
                </a:p>
              </p:txBody>
            </p:sp>
          </p:grpSp>
          <p:grpSp>
            <p:nvGrpSpPr>
              <p:cNvPr id="69670" name="Group 138"/>
              <p:cNvGrpSpPr>
                <a:grpSpLocks/>
              </p:cNvGrpSpPr>
              <p:nvPr/>
            </p:nvGrpSpPr>
            <p:grpSpPr bwMode="auto">
              <a:xfrm>
                <a:off x="1724" y="2648"/>
                <a:ext cx="704" cy="403"/>
                <a:chOff x="1724" y="2648"/>
                <a:chExt cx="704" cy="403"/>
              </a:xfrm>
            </p:grpSpPr>
            <p:sp>
              <p:nvSpPr>
                <p:cNvPr id="69797" name="Rectangle 34"/>
                <p:cNvSpPr>
                  <a:spLocks noChangeArrowheads="1"/>
                </p:cNvSpPr>
                <p:nvPr/>
              </p:nvSpPr>
              <p:spPr bwMode="auto">
                <a:xfrm>
                  <a:off x="1752" y="2648"/>
                  <a:ext cx="648" cy="403"/>
                </a:xfrm>
                <a:prstGeom prst="rect">
                  <a:avLst/>
                </a:prstGeom>
                <a:noFill/>
                <a:ln w="12700">
                  <a:noFill/>
                  <a:miter lim="800000"/>
                  <a:headEnd/>
                  <a:tailEnd/>
                </a:ln>
              </p:spPr>
              <p:txBody>
                <a:bodyPr/>
                <a:lstStyle/>
                <a:p>
                  <a:pPr algn="ctr" defTabSz="762000"/>
                  <a:r>
                    <a:rPr lang="en-GB" sz="1400">
                      <a:latin typeface="Arial" charset="0"/>
                      <a:cs typeface="Arial" charset="0"/>
                    </a:rPr>
                    <a:t>B</a:t>
                  </a:r>
                  <a:endParaRPr lang="it-IT" sz="2800"/>
                </a:p>
              </p:txBody>
            </p:sp>
            <p:sp>
              <p:nvSpPr>
                <p:cNvPr id="69798" name="Rectangle 137"/>
                <p:cNvSpPr>
                  <a:spLocks noChangeArrowheads="1"/>
                </p:cNvSpPr>
                <p:nvPr/>
              </p:nvSpPr>
              <p:spPr bwMode="auto">
                <a:xfrm>
                  <a:off x="1724" y="2648"/>
                  <a:ext cx="704" cy="403"/>
                </a:xfrm>
                <a:prstGeom prst="rect">
                  <a:avLst/>
                </a:prstGeom>
                <a:noFill/>
                <a:ln w="7">
                  <a:solidFill>
                    <a:srgbClr val="A0A0A0"/>
                  </a:solidFill>
                  <a:miter lim="800000"/>
                  <a:headEnd/>
                  <a:tailEnd/>
                </a:ln>
              </p:spPr>
              <p:txBody>
                <a:bodyPr/>
                <a:lstStyle/>
                <a:p>
                  <a:endParaRPr lang="en-US" sz="2400"/>
                </a:p>
              </p:txBody>
            </p:sp>
          </p:grpSp>
          <p:grpSp>
            <p:nvGrpSpPr>
              <p:cNvPr id="69671" name="Group 140"/>
              <p:cNvGrpSpPr>
                <a:grpSpLocks/>
              </p:cNvGrpSpPr>
              <p:nvPr/>
            </p:nvGrpSpPr>
            <p:grpSpPr bwMode="auto">
              <a:xfrm>
                <a:off x="2428" y="2648"/>
                <a:ext cx="632" cy="403"/>
                <a:chOff x="2428" y="2648"/>
                <a:chExt cx="632" cy="403"/>
              </a:xfrm>
            </p:grpSpPr>
            <p:sp>
              <p:nvSpPr>
                <p:cNvPr id="69795" name="Rectangle 35"/>
                <p:cNvSpPr>
                  <a:spLocks noChangeArrowheads="1"/>
                </p:cNvSpPr>
                <p:nvPr/>
              </p:nvSpPr>
              <p:spPr bwMode="auto">
                <a:xfrm>
                  <a:off x="2456" y="2648"/>
                  <a:ext cx="576" cy="403"/>
                </a:xfrm>
                <a:prstGeom prst="rect">
                  <a:avLst/>
                </a:prstGeom>
                <a:noFill/>
                <a:ln w="12700">
                  <a:noFill/>
                  <a:miter lim="800000"/>
                  <a:headEnd/>
                  <a:tailEnd/>
                </a:ln>
              </p:spPr>
              <p:txBody>
                <a:bodyPr/>
                <a:lstStyle/>
                <a:p>
                  <a:pPr algn="ctr" defTabSz="762000"/>
                  <a:r>
                    <a:rPr lang="en-GB" sz="1400">
                      <a:latin typeface="Arial" charset="0"/>
                      <a:cs typeface="Arial" charset="0"/>
                    </a:rPr>
                    <a:t>B</a:t>
                  </a:r>
                  <a:endParaRPr lang="it-IT" sz="2800"/>
                </a:p>
              </p:txBody>
            </p:sp>
            <p:sp>
              <p:nvSpPr>
                <p:cNvPr id="69796" name="Rectangle 139"/>
                <p:cNvSpPr>
                  <a:spLocks noChangeArrowheads="1"/>
                </p:cNvSpPr>
                <p:nvPr/>
              </p:nvSpPr>
              <p:spPr bwMode="auto">
                <a:xfrm>
                  <a:off x="2428" y="2648"/>
                  <a:ext cx="632" cy="403"/>
                </a:xfrm>
                <a:prstGeom prst="rect">
                  <a:avLst/>
                </a:prstGeom>
                <a:noFill/>
                <a:ln w="7">
                  <a:solidFill>
                    <a:srgbClr val="A0A0A0"/>
                  </a:solidFill>
                  <a:miter lim="800000"/>
                  <a:headEnd/>
                  <a:tailEnd/>
                </a:ln>
              </p:spPr>
              <p:txBody>
                <a:bodyPr/>
                <a:lstStyle/>
                <a:p>
                  <a:endParaRPr lang="en-US" sz="2400"/>
                </a:p>
              </p:txBody>
            </p:sp>
          </p:grpSp>
          <p:grpSp>
            <p:nvGrpSpPr>
              <p:cNvPr id="69672" name="Group 142"/>
              <p:cNvGrpSpPr>
                <a:grpSpLocks/>
              </p:cNvGrpSpPr>
              <p:nvPr/>
            </p:nvGrpSpPr>
            <p:grpSpPr bwMode="auto">
              <a:xfrm>
                <a:off x="3060" y="2648"/>
                <a:ext cx="632" cy="403"/>
                <a:chOff x="3060" y="2648"/>
                <a:chExt cx="632" cy="403"/>
              </a:xfrm>
            </p:grpSpPr>
            <p:sp>
              <p:nvSpPr>
                <p:cNvPr id="69793" name="Rectangle 36"/>
                <p:cNvSpPr>
                  <a:spLocks noChangeArrowheads="1"/>
                </p:cNvSpPr>
                <p:nvPr/>
              </p:nvSpPr>
              <p:spPr bwMode="auto">
                <a:xfrm>
                  <a:off x="3088" y="2648"/>
                  <a:ext cx="576"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94" name="Rectangle 141"/>
                <p:cNvSpPr>
                  <a:spLocks noChangeArrowheads="1"/>
                </p:cNvSpPr>
                <p:nvPr/>
              </p:nvSpPr>
              <p:spPr bwMode="auto">
                <a:xfrm>
                  <a:off x="3060" y="2648"/>
                  <a:ext cx="632" cy="403"/>
                </a:xfrm>
                <a:prstGeom prst="rect">
                  <a:avLst/>
                </a:prstGeom>
                <a:noFill/>
                <a:ln w="7">
                  <a:solidFill>
                    <a:srgbClr val="A0A0A0"/>
                  </a:solidFill>
                  <a:miter lim="800000"/>
                  <a:headEnd/>
                  <a:tailEnd/>
                </a:ln>
              </p:spPr>
              <p:txBody>
                <a:bodyPr/>
                <a:lstStyle/>
                <a:p>
                  <a:endParaRPr lang="en-US" sz="2400"/>
                </a:p>
              </p:txBody>
            </p:sp>
          </p:grpSp>
          <p:grpSp>
            <p:nvGrpSpPr>
              <p:cNvPr id="69673" name="Group 144"/>
              <p:cNvGrpSpPr>
                <a:grpSpLocks/>
              </p:cNvGrpSpPr>
              <p:nvPr/>
            </p:nvGrpSpPr>
            <p:grpSpPr bwMode="auto">
              <a:xfrm>
                <a:off x="0" y="3051"/>
                <a:ext cx="1020" cy="403"/>
                <a:chOff x="0" y="3051"/>
                <a:chExt cx="1020" cy="403"/>
              </a:xfrm>
            </p:grpSpPr>
            <p:sp>
              <p:nvSpPr>
                <p:cNvPr id="69791" name="Rectangle 37"/>
                <p:cNvSpPr>
                  <a:spLocks noChangeArrowheads="1"/>
                </p:cNvSpPr>
                <p:nvPr/>
              </p:nvSpPr>
              <p:spPr bwMode="auto">
                <a:xfrm>
                  <a:off x="28" y="3051"/>
                  <a:ext cx="964" cy="403"/>
                </a:xfrm>
                <a:prstGeom prst="rect">
                  <a:avLst/>
                </a:prstGeom>
                <a:noFill/>
                <a:ln w="12700">
                  <a:noFill/>
                  <a:miter lim="800000"/>
                  <a:headEnd/>
                  <a:tailEnd/>
                </a:ln>
              </p:spPr>
              <p:txBody>
                <a:bodyPr/>
                <a:lstStyle/>
                <a:p>
                  <a:pPr defTabSz="762000"/>
                  <a:r>
                    <a:rPr lang="it-IT" sz="1400">
                      <a:latin typeface="Arial" charset="0"/>
                      <a:cs typeface="Arial" charset="0"/>
                    </a:rPr>
                    <a:t>Steroide i.m.</a:t>
                  </a:r>
                  <a:endParaRPr lang="it-IT" sz="2800"/>
                </a:p>
              </p:txBody>
            </p:sp>
            <p:sp>
              <p:nvSpPr>
                <p:cNvPr id="69792" name="Rectangle 143"/>
                <p:cNvSpPr>
                  <a:spLocks noChangeArrowheads="1"/>
                </p:cNvSpPr>
                <p:nvPr/>
              </p:nvSpPr>
              <p:spPr bwMode="auto">
                <a:xfrm>
                  <a:off x="0" y="3051"/>
                  <a:ext cx="1020" cy="403"/>
                </a:xfrm>
                <a:prstGeom prst="rect">
                  <a:avLst/>
                </a:prstGeom>
                <a:noFill/>
                <a:ln w="7">
                  <a:solidFill>
                    <a:srgbClr val="A0A0A0"/>
                  </a:solidFill>
                  <a:miter lim="800000"/>
                  <a:headEnd/>
                  <a:tailEnd/>
                </a:ln>
              </p:spPr>
              <p:txBody>
                <a:bodyPr/>
                <a:lstStyle/>
                <a:p>
                  <a:endParaRPr lang="en-US" sz="2400"/>
                </a:p>
              </p:txBody>
            </p:sp>
          </p:grpSp>
          <p:grpSp>
            <p:nvGrpSpPr>
              <p:cNvPr id="69674" name="Group 146"/>
              <p:cNvGrpSpPr>
                <a:grpSpLocks/>
              </p:cNvGrpSpPr>
              <p:nvPr/>
            </p:nvGrpSpPr>
            <p:grpSpPr bwMode="auto">
              <a:xfrm>
                <a:off x="1020" y="3051"/>
                <a:ext cx="704" cy="403"/>
                <a:chOff x="1020" y="3051"/>
                <a:chExt cx="704" cy="403"/>
              </a:xfrm>
            </p:grpSpPr>
            <p:sp>
              <p:nvSpPr>
                <p:cNvPr id="69789" name="Rectangle 38"/>
                <p:cNvSpPr>
                  <a:spLocks noChangeArrowheads="1"/>
                </p:cNvSpPr>
                <p:nvPr/>
              </p:nvSpPr>
              <p:spPr bwMode="auto">
                <a:xfrm>
                  <a:off x="1048" y="3051"/>
                  <a:ext cx="648" cy="403"/>
                </a:xfrm>
                <a:prstGeom prst="rect">
                  <a:avLst/>
                </a:prstGeom>
                <a:noFill/>
                <a:ln w="12700">
                  <a:noFill/>
                  <a:miter lim="800000"/>
                  <a:headEnd/>
                  <a:tailEnd/>
                </a:ln>
              </p:spPr>
              <p:txBody>
                <a:bodyPr/>
                <a:lstStyle/>
                <a:p>
                  <a:pPr algn="ctr" defTabSz="762000"/>
                  <a:r>
                    <a:rPr lang="en-GB" sz="1400">
                      <a:latin typeface="Arial" charset="0"/>
                      <a:cs typeface="Arial" charset="0"/>
                    </a:rPr>
                    <a:t>A</a:t>
                  </a:r>
                  <a:endParaRPr lang="it-IT" sz="2800"/>
                </a:p>
              </p:txBody>
            </p:sp>
            <p:sp>
              <p:nvSpPr>
                <p:cNvPr id="69790" name="Rectangle 145"/>
                <p:cNvSpPr>
                  <a:spLocks noChangeArrowheads="1"/>
                </p:cNvSpPr>
                <p:nvPr/>
              </p:nvSpPr>
              <p:spPr bwMode="auto">
                <a:xfrm>
                  <a:off x="1020" y="3051"/>
                  <a:ext cx="704" cy="403"/>
                </a:xfrm>
                <a:prstGeom prst="rect">
                  <a:avLst/>
                </a:prstGeom>
                <a:noFill/>
                <a:ln w="7">
                  <a:solidFill>
                    <a:srgbClr val="A0A0A0"/>
                  </a:solidFill>
                  <a:miter lim="800000"/>
                  <a:headEnd/>
                  <a:tailEnd/>
                </a:ln>
              </p:spPr>
              <p:txBody>
                <a:bodyPr/>
                <a:lstStyle/>
                <a:p>
                  <a:endParaRPr lang="en-US" sz="2400"/>
                </a:p>
              </p:txBody>
            </p:sp>
          </p:grpSp>
          <p:grpSp>
            <p:nvGrpSpPr>
              <p:cNvPr id="69675" name="Group 148"/>
              <p:cNvGrpSpPr>
                <a:grpSpLocks/>
              </p:cNvGrpSpPr>
              <p:nvPr/>
            </p:nvGrpSpPr>
            <p:grpSpPr bwMode="auto">
              <a:xfrm>
                <a:off x="1724" y="3051"/>
                <a:ext cx="704" cy="403"/>
                <a:chOff x="1724" y="3051"/>
                <a:chExt cx="704" cy="403"/>
              </a:xfrm>
            </p:grpSpPr>
            <p:sp>
              <p:nvSpPr>
                <p:cNvPr id="69787" name="Rectangle 39"/>
                <p:cNvSpPr>
                  <a:spLocks noChangeArrowheads="1"/>
                </p:cNvSpPr>
                <p:nvPr/>
              </p:nvSpPr>
              <p:spPr bwMode="auto">
                <a:xfrm>
                  <a:off x="1752" y="3051"/>
                  <a:ext cx="648" cy="403"/>
                </a:xfrm>
                <a:prstGeom prst="rect">
                  <a:avLst/>
                </a:prstGeom>
                <a:noFill/>
                <a:ln w="12700">
                  <a:noFill/>
                  <a:miter lim="800000"/>
                  <a:headEnd/>
                  <a:tailEnd/>
                </a:ln>
              </p:spPr>
              <p:txBody>
                <a:bodyPr/>
                <a:lstStyle/>
                <a:p>
                  <a:pPr algn="ctr" defTabSz="762000"/>
                  <a:r>
                    <a:rPr lang="en-GB" sz="1400">
                      <a:latin typeface="Arial" charset="0"/>
                      <a:cs typeface="Arial" charset="0"/>
                    </a:rPr>
                    <a:t>B</a:t>
                  </a:r>
                  <a:endParaRPr lang="it-IT" sz="2800"/>
                </a:p>
              </p:txBody>
            </p:sp>
            <p:sp>
              <p:nvSpPr>
                <p:cNvPr id="69788" name="Rectangle 147"/>
                <p:cNvSpPr>
                  <a:spLocks noChangeArrowheads="1"/>
                </p:cNvSpPr>
                <p:nvPr/>
              </p:nvSpPr>
              <p:spPr bwMode="auto">
                <a:xfrm>
                  <a:off x="1724" y="3051"/>
                  <a:ext cx="704" cy="403"/>
                </a:xfrm>
                <a:prstGeom prst="rect">
                  <a:avLst/>
                </a:prstGeom>
                <a:noFill/>
                <a:ln w="7">
                  <a:solidFill>
                    <a:srgbClr val="A0A0A0"/>
                  </a:solidFill>
                  <a:miter lim="800000"/>
                  <a:headEnd/>
                  <a:tailEnd/>
                </a:ln>
              </p:spPr>
              <p:txBody>
                <a:bodyPr/>
                <a:lstStyle/>
                <a:p>
                  <a:endParaRPr lang="en-US" sz="2400"/>
                </a:p>
              </p:txBody>
            </p:sp>
          </p:grpSp>
          <p:grpSp>
            <p:nvGrpSpPr>
              <p:cNvPr id="69676" name="Group 150"/>
              <p:cNvGrpSpPr>
                <a:grpSpLocks/>
              </p:cNvGrpSpPr>
              <p:nvPr/>
            </p:nvGrpSpPr>
            <p:grpSpPr bwMode="auto">
              <a:xfrm>
                <a:off x="2428" y="3051"/>
                <a:ext cx="632" cy="403"/>
                <a:chOff x="2428" y="3051"/>
                <a:chExt cx="632" cy="403"/>
              </a:xfrm>
            </p:grpSpPr>
            <p:sp>
              <p:nvSpPr>
                <p:cNvPr id="69785" name="Rectangle 40"/>
                <p:cNvSpPr>
                  <a:spLocks noChangeArrowheads="1"/>
                </p:cNvSpPr>
                <p:nvPr/>
              </p:nvSpPr>
              <p:spPr bwMode="auto">
                <a:xfrm>
                  <a:off x="2456" y="3051"/>
                  <a:ext cx="576" cy="403"/>
                </a:xfrm>
                <a:prstGeom prst="rect">
                  <a:avLst/>
                </a:prstGeom>
                <a:noFill/>
                <a:ln w="12700">
                  <a:noFill/>
                  <a:miter lim="800000"/>
                  <a:headEnd/>
                  <a:tailEnd/>
                </a:ln>
              </p:spPr>
              <p:txBody>
                <a:bodyPr/>
                <a:lstStyle/>
                <a:p>
                  <a:pPr algn="ctr" defTabSz="762000"/>
                  <a:r>
                    <a:rPr lang="en-GB" sz="1400">
                      <a:latin typeface="Arial" charset="0"/>
                      <a:cs typeface="Arial" charset="0"/>
                    </a:rPr>
                    <a:t>B</a:t>
                  </a:r>
                  <a:endParaRPr lang="it-IT" sz="2800"/>
                </a:p>
              </p:txBody>
            </p:sp>
            <p:sp>
              <p:nvSpPr>
                <p:cNvPr id="69786" name="Rectangle 149"/>
                <p:cNvSpPr>
                  <a:spLocks noChangeArrowheads="1"/>
                </p:cNvSpPr>
                <p:nvPr/>
              </p:nvSpPr>
              <p:spPr bwMode="auto">
                <a:xfrm>
                  <a:off x="2428" y="3051"/>
                  <a:ext cx="632" cy="403"/>
                </a:xfrm>
                <a:prstGeom prst="rect">
                  <a:avLst/>
                </a:prstGeom>
                <a:noFill/>
                <a:ln w="7">
                  <a:solidFill>
                    <a:srgbClr val="A0A0A0"/>
                  </a:solidFill>
                  <a:miter lim="800000"/>
                  <a:headEnd/>
                  <a:tailEnd/>
                </a:ln>
              </p:spPr>
              <p:txBody>
                <a:bodyPr/>
                <a:lstStyle/>
                <a:p>
                  <a:endParaRPr lang="en-US" sz="2400"/>
                </a:p>
              </p:txBody>
            </p:sp>
          </p:grpSp>
          <p:grpSp>
            <p:nvGrpSpPr>
              <p:cNvPr id="69677" name="Group 152"/>
              <p:cNvGrpSpPr>
                <a:grpSpLocks/>
              </p:cNvGrpSpPr>
              <p:nvPr/>
            </p:nvGrpSpPr>
            <p:grpSpPr bwMode="auto">
              <a:xfrm>
                <a:off x="3060" y="3051"/>
                <a:ext cx="632" cy="403"/>
                <a:chOff x="3060" y="3051"/>
                <a:chExt cx="632" cy="403"/>
              </a:xfrm>
            </p:grpSpPr>
            <p:sp>
              <p:nvSpPr>
                <p:cNvPr id="69783" name="Rectangle 41"/>
                <p:cNvSpPr>
                  <a:spLocks noChangeArrowheads="1"/>
                </p:cNvSpPr>
                <p:nvPr/>
              </p:nvSpPr>
              <p:spPr bwMode="auto">
                <a:xfrm>
                  <a:off x="3088" y="3051"/>
                  <a:ext cx="576"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84" name="Rectangle 151"/>
                <p:cNvSpPr>
                  <a:spLocks noChangeArrowheads="1"/>
                </p:cNvSpPr>
                <p:nvPr/>
              </p:nvSpPr>
              <p:spPr bwMode="auto">
                <a:xfrm>
                  <a:off x="3060" y="3051"/>
                  <a:ext cx="632" cy="403"/>
                </a:xfrm>
                <a:prstGeom prst="rect">
                  <a:avLst/>
                </a:prstGeom>
                <a:noFill/>
                <a:ln w="7">
                  <a:solidFill>
                    <a:srgbClr val="A0A0A0"/>
                  </a:solidFill>
                  <a:miter lim="800000"/>
                  <a:headEnd/>
                  <a:tailEnd/>
                </a:ln>
              </p:spPr>
              <p:txBody>
                <a:bodyPr/>
                <a:lstStyle/>
                <a:p>
                  <a:endParaRPr lang="en-US" sz="2400"/>
                </a:p>
              </p:txBody>
            </p:sp>
          </p:grpSp>
          <p:grpSp>
            <p:nvGrpSpPr>
              <p:cNvPr id="69678" name="Group 154"/>
              <p:cNvGrpSpPr>
                <a:grpSpLocks/>
              </p:cNvGrpSpPr>
              <p:nvPr/>
            </p:nvGrpSpPr>
            <p:grpSpPr bwMode="auto">
              <a:xfrm>
                <a:off x="0" y="3454"/>
                <a:ext cx="1020" cy="403"/>
                <a:chOff x="0" y="3454"/>
                <a:chExt cx="1020" cy="403"/>
              </a:xfrm>
            </p:grpSpPr>
            <p:sp>
              <p:nvSpPr>
                <p:cNvPr id="69781" name="Rectangle 42"/>
                <p:cNvSpPr>
                  <a:spLocks noChangeArrowheads="1"/>
                </p:cNvSpPr>
                <p:nvPr/>
              </p:nvSpPr>
              <p:spPr bwMode="auto">
                <a:xfrm>
                  <a:off x="28" y="3454"/>
                  <a:ext cx="964" cy="403"/>
                </a:xfrm>
                <a:prstGeom prst="rect">
                  <a:avLst/>
                </a:prstGeom>
                <a:noFill/>
                <a:ln w="12700">
                  <a:noFill/>
                  <a:miter lim="800000"/>
                  <a:headEnd/>
                  <a:tailEnd/>
                </a:ln>
              </p:spPr>
              <p:txBody>
                <a:bodyPr/>
                <a:lstStyle/>
                <a:p>
                  <a:pPr defTabSz="762000"/>
                  <a:r>
                    <a:rPr lang="it-IT" sz="1400">
                      <a:latin typeface="Arial" charset="0"/>
                      <a:cs typeface="Arial" charset="0"/>
                    </a:rPr>
                    <a:t>Cromone nasale</a:t>
                  </a:r>
                  <a:endParaRPr lang="it-IT" sz="2800"/>
                </a:p>
              </p:txBody>
            </p:sp>
            <p:sp>
              <p:nvSpPr>
                <p:cNvPr id="69782" name="Rectangle 153"/>
                <p:cNvSpPr>
                  <a:spLocks noChangeArrowheads="1"/>
                </p:cNvSpPr>
                <p:nvPr/>
              </p:nvSpPr>
              <p:spPr bwMode="auto">
                <a:xfrm>
                  <a:off x="0" y="3454"/>
                  <a:ext cx="1020" cy="403"/>
                </a:xfrm>
                <a:prstGeom prst="rect">
                  <a:avLst/>
                </a:prstGeom>
                <a:noFill/>
                <a:ln w="7">
                  <a:solidFill>
                    <a:srgbClr val="A0A0A0"/>
                  </a:solidFill>
                  <a:miter lim="800000"/>
                  <a:headEnd/>
                  <a:tailEnd/>
                </a:ln>
              </p:spPr>
              <p:txBody>
                <a:bodyPr/>
                <a:lstStyle/>
                <a:p>
                  <a:endParaRPr lang="en-US" sz="2400"/>
                </a:p>
              </p:txBody>
            </p:sp>
          </p:grpSp>
          <p:grpSp>
            <p:nvGrpSpPr>
              <p:cNvPr id="69679" name="Group 156"/>
              <p:cNvGrpSpPr>
                <a:grpSpLocks/>
              </p:cNvGrpSpPr>
              <p:nvPr/>
            </p:nvGrpSpPr>
            <p:grpSpPr bwMode="auto">
              <a:xfrm>
                <a:off x="1020" y="3454"/>
                <a:ext cx="704" cy="403"/>
                <a:chOff x="1020" y="3454"/>
                <a:chExt cx="704" cy="403"/>
              </a:xfrm>
            </p:grpSpPr>
            <p:sp>
              <p:nvSpPr>
                <p:cNvPr id="69779" name="Rectangle 43"/>
                <p:cNvSpPr>
                  <a:spLocks noChangeArrowheads="1"/>
                </p:cNvSpPr>
                <p:nvPr/>
              </p:nvSpPr>
              <p:spPr bwMode="auto">
                <a:xfrm>
                  <a:off x="1048" y="3454"/>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80" name="Rectangle 155"/>
                <p:cNvSpPr>
                  <a:spLocks noChangeArrowheads="1"/>
                </p:cNvSpPr>
                <p:nvPr/>
              </p:nvSpPr>
              <p:spPr bwMode="auto">
                <a:xfrm>
                  <a:off x="1020" y="3454"/>
                  <a:ext cx="704" cy="403"/>
                </a:xfrm>
                <a:prstGeom prst="rect">
                  <a:avLst/>
                </a:prstGeom>
                <a:noFill/>
                <a:ln w="7">
                  <a:solidFill>
                    <a:srgbClr val="A0A0A0"/>
                  </a:solidFill>
                  <a:miter lim="800000"/>
                  <a:headEnd/>
                  <a:tailEnd/>
                </a:ln>
              </p:spPr>
              <p:txBody>
                <a:bodyPr/>
                <a:lstStyle/>
                <a:p>
                  <a:endParaRPr lang="en-US" sz="2400"/>
                </a:p>
              </p:txBody>
            </p:sp>
          </p:grpSp>
          <p:grpSp>
            <p:nvGrpSpPr>
              <p:cNvPr id="69680" name="Group 158"/>
              <p:cNvGrpSpPr>
                <a:grpSpLocks/>
              </p:cNvGrpSpPr>
              <p:nvPr/>
            </p:nvGrpSpPr>
            <p:grpSpPr bwMode="auto">
              <a:xfrm>
                <a:off x="1724" y="3454"/>
                <a:ext cx="704" cy="403"/>
                <a:chOff x="1724" y="3454"/>
                <a:chExt cx="704" cy="403"/>
              </a:xfrm>
            </p:grpSpPr>
            <p:sp>
              <p:nvSpPr>
                <p:cNvPr id="69777" name="Rectangle 44"/>
                <p:cNvSpPr>
                  <a:spLocks noChangeArrowheads="1"/>
                </p:cNvSpPr>
                <p:nvPr/>
              </p:nvSpPr>
              <p:spPr bwMode="auto">
                <a:xfrm>
                  <a:off x="1752" y="3454"/>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78" name="Rectangle 157"/>
                <p:cNvSpPr>
                  <a:spLocks noChangeArrowheads="1"/>
                </p:cNvSpPr>
                <p:nvPr/>
              </p:nvSpPr>
              <p:spPr bwMode="auto">
                <a:xfrm>
                  <a:off x="1724" y="3454"/>
                  <a:ext cx="704" cy="403"/>
                </a:xfrm>
                <a:prstGeom prst="rect">
                  <a:avLst/>
                </a:prstGeom>
                <a:noFill/>
                <a:ln w="7">
                  <a:solidFill>
                    <a:srgbClr val="A0A0A0"/>
                  </a:solidFill>
                  <a:miter lim="800000"/>
                  <a:headEnd/>
                  <a:tailEnd/>
                </a:ln>
              </p:spPr>
              <p:txBody>
                <a:bodyPr/>
                <a:lstStyle/>
                <a:p>
                  <a:endParaRPr lang="en-US" sz="2400"/>
                </a:p>
              </p:txBody>
            </p:sp>
          </p:grpSp>
          <p:grpSp>
            <p:nvGrpSpPr>
              <p:cNvPr id="69681" name="Group 160"/>
              <p:cNvGrpSpPr>
                <a:grpSpLocks/>
              </p:cNvGrpSpPr>
              <p:nvPr/>
            </p:nvGrpSpPr>
            <p:grpSpPr bwMode="auto">
              <a:xfrm>
                <a:off x="2428" y="3454"/>
                <a:ext cx="632" cy="403"/>
                <a:chOff x="2428" y="3454"/>
                <a:chExt cx="632" cy="403"/>
              </a:xfrm>
            </p:grpSpPr>
            <p:sp>
              <p:nvSpPr>
                <p:cNvPr id="69775" name="Rectangle 45"/>
                <p:cNvSpPr>
                  <a:spLocks noChangeArrowheads="1"/>
                </p:cNvSpPr>
                <p:nvPr/>
              </p:nvSpPr>
              <p:spPr bwMode="auto">
                <a:xfrm>
                  <a:off x="2456" y="3454"/>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76" name="Rectangle 159"/>
                <p:cNvSpPr>
                  <a:spLocks noChangeArrowheads="1"/>
                </p:cNvSpPr>
                <p:nvPr/>
              </p:nvSpPr>
              <p:spPr bwMode="auto">
                <a:xfrm>
                  <a:off x="2428" y="3454"/>
                  <a:ext cx="632" cy="403"/>
                </a:xfrm>
                <a:prstGeom prst="rect">
                  <a:avLst/>
                </a:prstGeom>
                <a:noFill/>
                <a:ln w="7">
                  <a:solidFill>
                    <a:srgbClr val="A0A0A0"/>
                  </a:solidFill>
                  <a:miter lim="800000"/>
                  <a:headEnd/>
                  <a:tailEnd/>
                </a:ln>
              </p:spPr>
              <p:txBody>
                <a:bodyPr/>
                <a:lstStyle/>
                <a:p>
                  <a:endParaRPr lang="en-US" sz="2400"/>
                </a:p>
              </p:txBody>
            </p:sp>
          </p:grpSp>
          <p:grpSp>
            <p:nvGrpSpPr>
              <p:cNvPr id="69682" name="Group 162"/>
              <p:cNvGrpSpPr>
                <a:grpSpLocks/>
              </p:cNvGrpSpPr>
              <p:nvPr/>
            </p:nvGrpSpPr>
            <p:grpSpPr bwMode="auto">
              <a:xfrm>
                <a:off x="3060" y="3454"/>
                <a:ext cx="632" cy="403"/>
                <a:chOff x="3060" y="3454"/>
                <a:chExt cx="632" cy="403"/>
              </a:xfrm>
            </p:grpSpPr>
            <p:sp>
              <p:nvSpPr>
                <p:cNvPr id="69773" name="Rectangle 46"/>
                <p:cNvSpPr>
                  <a:spLocks noChangeArrowheads="1"/>
                </p:cNvSpPr>
                <p:nvPr/>
              </p:nvSpPr>
              <p:spPr bwMode="auto">
                <a:xfrm>
                  <a:off x="3088" y="3454"/>
                  <a:ext cx="576"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74" name="Rectangle 161"/>
                <p:cNvSpPr>
                  <a:spLocks noChangeArrowheads="1"/>
                </p:cNvSpPr>
                <p:nvPr/>
              </p:nvSpPr>
              <p:spPr bwMode="auto">
                <a:xfrm>
                  <a:off x="3060" y="3454"/>
                  <a:ext cx="632" cy="403"/>
                </a:xfrm>
                <a:prstGeom prst="rect">
                  <a:avLst/>
                </a:prstGeom>
                <a:noFill/>
                <a:ln w="7">
                  <a:solidFill>
                    <a:srgbClr val="A0A0A0"/>
                  </a:solidFill>
                  <a:miter lim="800000"/>
                  <a:headEnd/>
                  <a:tailEnd/>
                </a:ln>
              </p:spPr>
              <p:txBody>
                <a:bodyPr/>
                <a:lstStyle/>
                <a:p>
                  <a:endParaRPr lang="en-US" sz="2400"/>
                </a:p>
              </p:txBody>
            </p:sp>
          </p:grpSp>
          <p:grpSp>
            <p:nvGrpSpPr>
              <p:cNvPr id="69683" name="Group 164"/>
              <p:cNvGrpSpPr>
                <a:grpSpLocks/>
              </p:cNvGrpSpPr>
              <p:nvPr/>
            </p:nvGrpSpPr>
            <p:grpSpPr bwMode="auto">
              <a:xfrm>
                <a:off x="0" y="3857"/>
                <a:ext cx="1020" cy="403"/>
                <a:chOff x="0" y="3857"/>
                <a:chExt cx="1020" cy="403"/>
              </a:xfrm>
            </p:grpSpPr>
            <p:sp>
              <p:nvSpPr>
                <p:cNvPr id="69771" name="Rectangle 47"/>
                <p:cNvSpPr>
                  <a:spLocks noChangeArrowheads="1"/>
                </p:cNvSpPr>
                <p:nvPr/>
              </p:nvSpPr>
              <p:spPr bwMode="auto">
                <a:xfrm>
                  <a:off x="28" y="3857"/>
                  <a:ext cx="964" cy="403"/>
                </a:xfrm>
                <a:prstGeom prst="rect">
                  <a:avLst/>
                </a:prstGeom>
                <a:noFill/>
                <a:ln w="12700">
                  <a:noFill/>
                  <a:miter lim="800000"/>
                  <a:headEnd/>
                  <a:tailEnd/>
                </a:ln>
              </p:spPr>
              <p:txBody>
                <a:bodyPr/>
                <a:lstStyle/>
                <a:p>
                  <a:pPr defTabSz="762000"/>
                  <a:r>
                    <a:rPr lang="it-IT" sz="1400">
                      <a:latin typeface="Arial" charset="0"/>
                      <a:cs typeface="Arial" charset="0"/>
                    </a:rPr>
                    <a:t>Cromone oculare</a:t>
                  </a:r>
                  <a:endParaRPr lang="it-IT" sz="2800"/>
                </a:p>
              </p:txBody>
            </p:sp>
            <p:sp>
              <p:nvSpPr>
                <p:cNvPr id="69772" name="Rectangle 163"/>
                <p:cNvSpPr>
                  <a:spLocks noChangeArrowheads="1"/>
                </p:cNvSpPr>
                <p:nvPr/>
              </p:nvSpPr>
              <p:spPr bwMode="auto">
                <a:xfrm>
                  <a:off x="0" y="3857"/>
                  <a:ext cx="1020" cy="403"/>
                </a:xfrm>
                <a:prstGeom prst="rect">
                  <a:avLst/>
                </a:prstGeom>
                <a:noFill/>
                <a:ln w="7">
                  <a:solidFill>
                    <a:srgbClr val="A0A0A0"/>
                  </a:solidFill>
                  <a:miter lim="800000"/>
                  <a:headEnd/>
                  <a:tailEnd/>
                </a:ln>
              </p:spPr>
              <p:txBody>
                <a:bodyPr/>
                <a:lstStyle/>
                <a:p>
                  <a:endParaRPr lang="en-US" sz="2400"/>
                </a:p>
              </p:txBody>
            </p:sp>
          </p:grpSp>
          <p:grpSp>
            <p:nvGrpSpPr>
              <p:cNvPr id="69684" name="Group 166"/>
              <p:cNvGrpSpPr>
                <a:grpSpLocks/>
              </p:cNvGrpSpPr>
              <p:nvPr/>
            </p:nvGrpSpPr>
            <p:grpSpPr bwMode="auto">
              <a:xfrm>
                <a:off x="1020" y="3857"/>
                <a:ext cx="704" cy="403"/>
                <a:chOff x="1020" y="3857"/>
                <a:chExt cx="704" cy="403"/>
              </a:xfrm>
            </p:grpSpPr>
            <p:sp>
              <p:nvSpPr>
                <p:cNvPr id="69769" name="Rectangle 48"/>
                <p:cNvSpPr>
                  <a:spLocks noChangeArrowheads="1"/>
                </p:cNvSpPr>
                <p:nvPr/>
              </p:nvSpPr>
              <p:spPr bwMode="auto">
                <a:xfrm>
                  <a:off x="1048" y="3857"/>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70" name="Rectangle 165"/>
                <p:cNvSpPr>
                  <a:spLocks noChangeArrowheads="1"/>
                </p:cNvSpPr>
                <p:nvPr/>
              </p:nvSpPr>
              <p:spPr bwMode="auto">
                <a:xfrm>
                  <a:off x="1020" y="3857"/>
                  <a:ext cx="704" cy="403"/>
                </a:xfrm>
                <a:prstGeom prst="rect">
                  <a:avLst/>
                </a:prstGeom>
                <a:noFill/>
                <a:ln w="7">
                  <a:solidFill>
                    <a:srgbClr val="A0A0A0"/>
                  </a:solidFill>
                  <a:miter lim="800000"/>
                  <a:headEnd/>
                  <a:tailEnd/>
                </a:ln>
              </p:spPr>
              <p:txBody>
                <a:bodyPr/>
                <a:lstStyle/>
                <a:p>
                  <a:endParaRPr lang="en-US" sz="2400"/>
                </a:p>
              </p:txBody>
            </p:sp>
          </p:grpSp>
          <p:grpSp>
            <p:nvGrpSpPr>
              <p:cNvPr id="69685" name="Group 168"/>
              <p:cNvGrpSpPr>
                <a:grpSpLocks/>
              </p:cNvGrpSpPr>
              <p:nvPr/>
            </p:nvGrpSpPr>
            <p:grpSpPr bwMode="auto">
              <a:xfrm>
                <a:off x="1724" y="3857"/>
                <a:ext cx="704" cy="403"/>
                <a:chOff x="1724" y="3857"/>
                <a:chExt cx="704" cy="403"/>
              </a:xfrm>
            </p:grpSpPr>
            <p:sp>
              <p:nvSpPr>
                <p:cNvPr id="69767" name="Rectangle 49"/>
                <p:cNvSpPr>
                  <a:spLocks noChangeArrowheads="1"/>
                </p:cNvSpPr>
                <p:nvPr/>
              </p:nvSpPr>
              <p:spPr bwMode="auto">
                <a:xfrm>
                  <a:off x="1752" y="3857"/>
                  <a:ext cx="648"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68" name="Rectangle 167"/>
                <p:cNvSpPr>
                  <a:spLocks noChangeArrowheads="1"/>
                </p:cNvSpPr>
                <p:nvPr/>
              </p:nvSpPr>
              <p:spPr bwMode="auto">
                <a:xfrm>
                  <a:off x="1724" y="3857"/>
                  <a:ext cx="704" cy="403"/>
                </a:xfrm>
                <a:prstGeom prst="rect">
                  <a:avLst/>
                </a:prstGeom>
                <a:noFill/>
                <a:ln w="7">
                  <a:solidFill>
                    <a:srgbClr val="A0A0A0"/>
                  </a:solidFill>
                  <a:miter lim="800000"/>
                  <a:headEnd/>
                  <a:tailEnd/>
                </a:ln>
              </p:spPr>
              <p:txBody>
                <a:bodyPr/>
                <a:lstStyle/>
                <a:p>
                  <a:endParaRPr lang="en-US" sz="2400"/>
                </a:p>
              </p:txBody>
            </p:sp>
          </p:grpSp>
          <p:grpSp>
            <p:nvGrpSpPr>
              <p:cNvPr id="69686" name="Group 170"/>
              <p:cNvGrpSpPr>
                <a:grpSpLocks/>
              </p:cNvGrpSpPr>
              <p:nvPr/>
            </p:nvGrpSpPr>
            <p:grpSpPr bwMode="auto">
              <a:xfrm>
                <a:off x="2428" y="3857"/>
                <a:ext cx="632" cy="403"/>
                <a:chOff x="2428" y="3857"/>
                <a:chExt cx="632" cy="403"/>
              </a:xfrm>
            </p:grpSpPr>
            <p:sp>
              <p:nvSpPr>
                <p:cNvPr id="69765" name="Rectangle 50"/>
                <p:cNvSpPr>
                  <a:spLocks noChangeArrowheads="1"/>
                </p:cNvSpPr>
                <p:nvPr/>
              </p:nvSpPr>
              <p:spPr bwMode="auto">
                <a:xfrm>
                  <a:off x="2456" y="3857"/>
                  <a:ext cx="576"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66" name="Rectangle 169"/>
                <p:cNvSpPr>
                  <a:spLocks noChangeArrowheads="1"/>
                </p:cNvSpPr>
                <p:nvPr/>
              </p:nvSpPr>
              <p:spPr bwMode="auto">
                <a:xfrm>
                  <a:off x="2428" y="3857"/>
                  <a:ext cx="632" cy="403"/>
                </a:xfrm>
                <a:prstGeom prst="rect">
                  <a:avLst/>
                </a:prstGeom>
                <a:noFill/>
                <a:ln w="7">
                  <a:solidFill>
                    <a:srgbClr val="A0A0A0"/>
                  </a:solidFill>
                  <a:miter lim="800000"/>
                  <a:headEnd/>
                  <a:tailEnd/>
                </a:ln>
              </p:spPr>
              <p:txBody>
                <a:bodyPr/>
                <a:lstStyle/>
                <a:p>
                  <a:endParaRPr lang="en-US" sz="2400"/>
                </a:p>
              </p:txBody>
            </p:sp>
          </p:grpSp>
          <p:grpSp>
            <p:nvGrpSpPr>
              <p:cNvPr id="69687" name="Group 172"/>
              <p:cNvGrpSpPr>
                <a:grpSpLocks/>
              </p:cNvGrpSpPr>
              <p:nvPr/>
            </p:nvGrpSpPr>
            <p:grpSpPr bwMode="auto">
              <a:xfrm>
                <a:off x="3060" y="3857"/>
                <a:ext cx="632" cy="403"/>
                <a:chOff x="3060" y="3857"/>
                <a:chExt cx="632" cy="403"/>
              </a:xfrm>
            </p:grpSpPr>
            <p:sp>
              <p:nvSpPr>
                <p:cNvPr id="69763" name="Rectangle 51"/>
                <p:cNvSpPr>
                  <a:spLocks noChangeArrowheads="1"/>
                </p:cNvSpPr>
                <p:nvPr/>
              </p:nvSpPr>
              <p:spPr bwMode="auto">
                <a:xfrm>
                  <a:off x="3088" y="3857"/>
                  <a:ext cx="576"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64" name="Rectangle 171"/>
                <p:cNvSpPr>
                  <a:spLocks noChangeArrowheads="1"/>
                </p:cNvSpPr>
                <p:nvPr/>
              </p:nvSpPr>
              <p:spPr bwMode="auto">
                <a:xfrm>
                  <a:off x="3060" y="3857"/>
                  <a:ext cx="632" cy="403"/>
                </a:xfrm>
                <a:prstGeom prst="rect">
                  <a:avLst/>
                </a:prstGeom>
                <a:noFill/>
                <a:ln w="7">
                  <a:solidFill>
                    <a:srgbClr val="A0A0A0"/>
                  </a:solidFill>
                  <a:miter lim="800000"/>
                  <a:headEnd/>
                  <a:tailEnd/>
                </a:ln>
              </p:spPr>
              <p:txBody>
                <a:bodyPr/>
                <a:lstStyle/>
                <a:p>
                  <a:endParaRPr lang="en-US" sz="2400"/>
                </a:p>
              </p:txBody>
            </p:sp>
          </p:grpSp>
          <p:grpSp>
            <p:nvGrpSpPr>
              <p:cNvPr id="69688" name="Group 174"/>
              <p:cNvGrpSpPr>
                <a:grpSpLocks/>
              </p:cNvGrpSpPr>
              <p:nvPr/>
            </p:nvGrpSpPr>
            <p:grpSpPr bwMode="auto">
              <a:xfrm>
                <a:off x="0" y="4260"/>
                <a:ext cx="1020" cy="403"/>
                <a:chOff x="0" y="4260"/>
                <a:chExt cx="1020" cy="403"/>
              </a:xfrm>
            </p:grpSpPr>
            <p:sp>
              <p:nvSpPr>
                <p:cNvPr id="69761" name="Rectangle 52"/>
                <p:cNvSpPr>
                  <a:spLocks noChangeArrowheads="1"/>
                </p:cNvSpPr>
                <p:nvPr/>
              </p:nvSpPr>
              <p:spPr bwMode="auto">
                <a:xfrm>
                  <a:off x="28" y="4260"/>
                  <a:ext cx="964" cy="403"/>
                </a:xfrm>
                <a:prstGeom prst="rect">
                  <a:avLst/>
                </a:prstGeom>
                <a:noFill/>
                <a:ln w="12700">
                  <a:noFill/>
                  <a:miter lim="800000"/>
                  <a:headEnd/>
                  <a:tailEnd/>
                </a:ln>
              </p:spPr>
              <p:txBody>
                <a:bodyPr/>
                <a:lstStyle/>
                <a:p>
                  <a:pPr defTabSz="762000"/>
                  <a:r>
                    <a:rPr lang="it-IT" sz="1400">
                      <a:latin typeface="Arial" charset="0"/>
                      <a:cs typeface="Arial" charset="0"/>
                    </a:rPr>
                    <a:t>NAAGA oculare</a:t>
                  </a:r>
                  <a:endParaRPr lang="it-IT" sz="2800"/>
                </a:p>
              </p:txBody>
            </p:sp>
            <p:sp>
              <p:nvSpPr>
                <p:cNvPr id="69762" name="Rectangle 173"/>
                <p:cNvSpPr>
                  <a:spLocks noChangeArrowheads="1"/>
                </p:cNvSpPr>
                <p:nvPr/>
              </p:nvSpPr>
              <p:spPr bwMode="auto">
                <a:xfrm>
                  <a:off x="0" y="4260"/>
                  <a:ext cx="1020" cy="403"/>
                </a:xfrm>
                <a:prstGeom prst="rect">
                  <a:avLst/>
                </a:prstGeom>
                <a:noFill/>
                <a:ln w="7">
                  <a:solidFill>
                    <a:srgbClr val="A0A0A0"/>
                  </a:solidFill>
                  <a:miter lim="800000"/>
                  <a:headEnd/>
                  <a:tailEnd/>
                </a:ln>
              </p:spPr>
              <p:txBody>
                <a:bodyPr/>
                <a:lstStyle/>
                <a:p>
                  <a:endParaRPr lang="en-US" sz="2400"/>
                </a:p>
              </p:txBody>
            </p:sp>
          </p:grpSp>
          <p:grpSp>
            <p:nvGrpSpPr>
              <p:cNvPr id="69689" name="Group 176"/>
              <p:cNvGrpSpPr>
                <a:grpSpLocks/>
              </p:cNvGrpSpPr>
              <p:nvPr/>
            </p:nvGrpSpPr>
            <p:grpSpPr bwMode="auto">
              <a:xfrm>
                <a:off x="1020" y="4260"/>
                <a:ext cx="704" cy="403"/>
                <a:chOff x="1020" y="4260"/>
                <a:chExt cx="704" cy="403"/>
              </a:xfrm>
            </p:grpSpPr>
            <p:sp>
              <p:nvSpPr>
                <p:cNvPr id="69759" name="Rectangle 53"/>
                <p:cNvSpPr>
                  <a:spLocks noChangeArrowheads="1"/>
                </p:cNvSpPr>
                <p:nvPr/>
              </p:nvSpPr>
              <p:spPr bwMode="auto">
                <a:xfrm>
                  <a:off x="1048" y="4260"/>
                  <a:ext cx="648" cy="403"/>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60" name="Rectangle 175"/>
                <p:cNvSpPr>
                  <a:spLocks noChangeArrowheads="1"/>
                </p:cNvSpPr>
                <p:nvPr/>
              </p:nvSpPr>
              <p:spPr bwMode="auto">
                <a:xfrm>
                  <a:off x="1020" y="4260"/>
                  <a:ext cx="704" cy="403"/>
                </a:xfrm>
                <a:prstGeom prst="rect">
                  <a:avLst/>
                </a:prstGeom>
                <a:noFill/>
                <a:ln w="7">
                  <a:solidFill>
                    <a:srgbClr val="A0A0A0"/>
                  </a:solidFill>
                  <a:miter lim="800000"/>
                  <a:headEnd/>
                  <a:tailEnd/>
                </a:ln>
              </p:spPr>
              <p:txBody>
                <a:bodyPr/>
                <a:lstStyle/>
                <a:p>
                  <a:endParaRPr lang="en-US" sz="2400"/>
                </a:p>
              </p:txBody>
            </p:sp>
          </p:grpSp>
          <p:grpSp>
            <p:nvGrpSpPr>
              <p:cNvPr id="69690" name="Group 178"/>
              <p:cNvGrpSpPr>
                <a:grpSpLocks/>
              </p:cNvGrpSpPr>
              <p:nvPr/>
            </p:nvGrpSpPr>
            <p:grpSpPr bwMode="auto">
              <a:xfrm>
                <a:off x="1724" y="4260"/>
                <a:ext cx="704" cy="403"/>
                <a:chOff x="1724" y="4260"/>
                <a:chExt cx="704" cy="403"/>
              </a:xfrm>
            </p:grpSpPr>
            <p:sp>
              <p:nvSpPr>
                <p:cNvPr id="69757" name="Rectangle 54"/>
                <p:cNvSpPr>
                  <a:spLocks noChangeArrowheads="1"/>
                </p:cNvSpPr>
                <p:nvPr/>
              </p:nvSpPr>
              <p:spPr bwMode="auto">
                <a:xfrm>
                  <a:off x="1752" y="4260"/>
                  <a:ext cx="648" cy="403"/>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58" name="Rectangle 177"/>
                <p:cNvSpPr>
                  <a:spLocks noChangeArrowheads="1"/>
                </p:cNvSpPr>
                <p:nvPr/>
              </p:nvSpPr>
              <p:spPr bwMode="auto">
                <a:xfrm>
                  <a:off x="1724" y="4260"/>
                  <a:ext cx="704" cy="403"/>
                </a:xfrm>
                <a:prstGeom prst="rect">
                  <a:avLst/>
                </a:prstGeom>
                <a:noFill/>
                <a:ln w="7">
                  <a:solidFill>
                    <a:srgbClr val="A0A0A0"/>
                  </a:solidFill>
                  <a:miter lim="800000"/>
                  <a:headEnd/>
                  <a:tailEnd/>
                </a:ln>
              </p:spPr>
              <p:txBody>
                <a:bodyPr/>
                <a:lstStyle/>
                <a:p>
                  <a:endParaRPr lang="en-US" sz="2400"/>
                </a:p>
              </p:txBody>
            </p:sp>
          </p:grpSp>
          <p:grpSp>
            <p:nvGrpSpPr>
              <p:cNvPr id="69691" name="Group 180"/>
              <p:cNvGrpSpPr>
                <a:grpSpLocks/>
              </p:cNvGrpSpPr>
              <p:nvPr/>
            </p:nvGrpSpPr>
            <p:grpSpPr bwMode="auto">
              <a:xfrm>
                <a:off x="2428" y="4260"/>
                <a:ext cx="632" cy="403"/>
                <a:chOff x="2428" y="4260"/>
                <a:chExt cx="632" cy="403"/>
              </a:xfrm>
            </p:grpSpPr>
            <p:sp>
              <p:nvSpPr>
                <p:cNvPr id="69755" name="Rectangle 55"/>
                <p:cNvSpPr>
                  <a:spLocks noChangeArrowheads="1"/>
                </p:cNvSpPr>
                <p:nvPr/>
              </p:nvSpPr>
              <p:spPr bwMode="auto">
                <a:xfrm>
                  <a:off x="2456" y="4260"/>
                  <a:ext cx="576" cy="403"/>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56" name="Rectangle 179"/>
                <p:cNvSpPr>
                  <a:spLocks noChangeArrowheads="1"/>
                </p:cNvSpPr>
                <p:nvPr/>
              </p:nvSpPr>
              <p:spPr bwMode="auto">
                <a:xfrm>
                  <a:off x="2428" y="4260"/>
                  <a:ext cx="632" cy="403"/>
                </a:xfrm>
                <a:prstGeom prst="rect">
                  <a:avLst/>
                </a:prstGeom>
                <a:noFill/>
                <a:ln w="7">
                  <a:solidFill>
                    <a:srgbClr val="A0A0A0"/>
                  </a:solidFill>
                  <a:miter lim="800000"/>
                  <a:headEnd/>
                  <a:tailEnd/>
                </a:ln>
              </p:spPr>
              <p:txBody>
                <a:bodyPr/>
                <a:lstStyle/>
                <a:p>
                  <a:endParaRPr lang="en-US" sz="2400"/>
                </a:p>
              </p:txBody>
            </p:sp>
          </p:grpSp>
          <p:grpSp>
            <p:nvGrpSpPr>
              <p:cNvPr id="69692" name="Group 182"/>
              <p:cNvGrpSpPr>
                <a:grpSpLocks/>
              </p:cNvGrpSpPr>
              <p:nvPr/>
            </p:nvGrpSpPr>
            <p:grpSpPr bwMode="auto">
              <a:xfrm>
                <a:off x="3060" y="4260"/>
                <a:ext cx="632" cy="403"/>
                <a:chOff x="3060" y="4260"/>
                <a:chExt cx="632" cy="403"/>
              </a:xfrm>
            </p:grpSpPr>
            <p:sp>
              <p:nvSpPr>
                <p:cNvPr id="69753" name="Rectangle 56"/>
                <p:cNvSpPr>
                  <a:spLocks noChangeArrowheads="1"/>
                </p:cNvSpPr>
                <p:nvPr/>
              </p:nvSpPr>
              <p:spPr bwMode="auto">
                <a:xfrm>
                  <a:off x="3088" y="4260"/>
                  <a:ext cx="576" cy="403"/>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54" name="Rectangle 181"/>
                <p:cNvSpPr>
                  <a:spLocks noChangeArrowheads="1"/>
                </p:cNvSpPr>
                <p:nvPr/>
              </p:nvSpPr>
              <p:spPr bwMode="auto">
                <a:xfrm>
                  <a:off x="3060" y="4260"/>
                  <a:ext cx="632" cy="403"/>
                </a:xfrm>
                <a:prstGeom prst="rect">
                  <a:avLst/>
                </a:prstGeom>
                <a:noFill/>
                <a:ln w="7">
                  <a:solidFill>
                    <a:srgbClr val="A0A0A0"/>
                  </a:solidFill>
                  <a:miter lim="800000"/>
                  <a:headEnd/>
                  <a:tailEnd/>
                </a:ln>
              </p:spPr>
              <p:txBody>
                <a:bodyPr/>
                <a:lstStyle/>
                <a:p>
                  <a:endParaRPr lang="en-US" sz="2400"/>
                </a:p>
              </p:txBody>
            </p:sp>
          </p:grpSp>
          <p:grpSp>
            <p:nvGrpSpPr>
              <p:cNvPr id="69693" name="Group 184"/>
              <p:cNvGrpSpPr>
                <a:grpSpLocks/>
              </p:cNvGrpSpPr>
              <p:nvPr/>
            </p:nvGrpSpPr>
            <p:grpSpPr bwMode="auto">
              <a:xfrm>
                <a:off x="0" y="4663"/>
                <a:ext cx="1020" cy="518"/>
                <a:chOff x="0" y="4663"/>
                <a:chExt cx="1020" cy="518"/>
              </a:xfrm>
            </p:grpSpPr>
            <p:sp>
              <p:nvSpPr>
                <p:cNvPr id="69751" name="Rectangle 57"/>
                <p:cNvSpPr>
                  <a:spLocks noChangeArrowheads="1"/>
                </p:cNvSpPr>
                <p:nvPr/>
              </p:nvSpPr>
              <p:spPr bwMode="auto">
                <a:xfrm>
                  <a:off x="28" y="4663"/>
                  <a:ext cx="964" cy="518"/>
                </a:xfrm>
                <a:prstGeom prst="rect">
                  <a:avLst/>
                </a:prstGeom>
                <a:noFill/>
                <a:ln w="12700">
                  <a:noFill/>
                  <a:miter lim="800000"/>
                  <a:headEnd/>
                  <a:tailEnd/>
                </a:ln>
              </p:spPr>
              <p:txBody>
                <a:bodyPr/>
                <a:lstStyle/>
                <a:p>
                  <a:pPr defTabSz="762000"/>
                  <a:r>
                    <a:rPr lang="it-IT" sz="1200">
                      <a:latin typeface="Arial" charset="0"/>
                      <a:cs typeface="Arial" charset="0"/>
                    </a:rPr>
                    <a:t>Decongestionante nasale</a:t>
                  </a:r>
                  <a:endParaRPr lang="it-IT" sz="2400"/>
                </a:p>
              </p:txBody>
            </p:sp>
            <p:sp>
              <p:nvSpPr>
                <p:cNvPr id="69752" name="Rectangle 183"/>
                <p:cNvSpPr>
                  <a:spLocks noChangeArrowheads="1"/>
                </p:cNvSpPr>
                <p:nvPr/>
              </p:nvSpPr>
              <p:spPr bwMode="auto">
                <a:xfrm>
                  <a:off x="0" y="4663"/>
                  <a:ext cx="1020" cy="518"/>
                </a:xfrm>
                <a:prstGeom prst="rect">
                  <a:avLst/>
                </a:prstGeom>
                <a:noFill/>
                <a:ln w="7">
                  <a:solidFill>
                    <a:srgbClr val="A0A0A0"/>
                  </a:solidFill>
                  <a:miter lim="800000"/>
                  <a:headEnd/>
                  <a:tailEnd/>
                </a:ln>
              </p:spPr>
              <p:txBody>
                <a:bodyPr/>
                <a:lstStyle/>
                <a:p>
                  <a:endParaRPr lang="en-US" sz="2400"/>
                </a:p>
              </p:txBody>
            </p:sp>
          </p:grpSp>
          <p:grpSp>
            <p:nvGrpSpPr>
              <p:cNvPr id="69694" name="Group 186"/>
              <p:cNvGrpSpPr>
                <a:grpSpLocks/>
              </p:cNvGrpSpPr>
              <p:nvPr/>
            </p:nvGrpSpPr>
            <p:grpSpPr bwMode="auto">
              <a:xfrm>
                <a:off x="1020" y="4663"/>
                <a:ext cx="704" cy="518"/>
                <a:chOff x="1020" y="4663"/>
                <a:chExt cx="704" cy="518"/>
              </a:xfrm>
            </p:grpSpPr>
            <p:sp>
              <p:nvSpPr>
                <p:cNvPr id="69749" name="Rectangle 58"/>
                <p:cNvSpPr>
                  <a:spLocks noChangeArrowheads="1"/>
                </p:cNvSpPr>
                <p:nvPr/>
              </p:nvSpPr>
              <p:spPr bwMode="auto">
                <a:xfrm>
                  <a:off x="1048" y="4663"/>
                  <a:ext cx="648" cy="518"/>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50" name="Rectangle 185"/>
                <p:cNvSpPr>
                  <a:spLocks noChangeArrowheads="1"/>
                </p:cNvSpPr>
                <p:nvPr/>
              </p:nvSpPr>
              <p:spPr bwMode="auto">
                <a:xfrm>
                  <a:off x="1020" y="4663"/>
                  <a:ext cx="704" cy="518"/>
                </a:xfrm>
                <a:prstGeom prst="rect">
                  <a:avLst/>
                </a:prstGeom>
                <a:noFill/>
                <a:ln w="7">
                  <a:solidFill>
                    <a:srgbClr val="A0A0A0"/>
                  </a:solidFill>
                  <a:miter lim="800000"/>
                  <a:headEnd/>
                  <a:tailEnd/>
                </a:ln>
              </p:spPr>
              <p:txBody>
                <a:bodyPr/>
                <a:lstStyle/>
                <a:p>
                  <a:endParaRPr lang="en-US" sz="2400"/>
                </a:p>
              </p:txBody>
            </p:sp>
          </p:grpSp>
          <p:grpSp>
            <p:nvGrpSpPr>
              <p:cNvPr id="69695" name="Group 188"/>
              <p:cNvGrpSpPr>
                <a:grpSpLocks/>
              </p:cNvGrpSpPr>
              <p:nvPr/>
            </p:nvGrpSpPr>
            <p:grpSpPr bwMode="auto">
              <a:xfrm>
                <a:off x="1724" y="4663"/>
                <a:ext cx="704" cy="518"/>
                <a:chOff x="1724" y="4663"/>
                <a:chExt cx="704" cy="518"/>
              </a:xfrm>
            </p:grpSpPr>
            <p:sp>
              <p:nvSpPr>
                <p:cNvPr id="69747" name="Rectangle 59"/>
                <p:cNvSpPr>
                  <a:spLocks noChangeArrowheads="1"/>
                </p:cNvSpPr>
                <p:nvPr/>
              </p:nvSpPr>
              <p:spPr bwMode="auto">
                <a:xfrm>
                  <a:off x="1752" y="4663"/>
                  <a:ext cx="648" cy="518"/>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48" name="Rectangle 187"/>
                <p:cNvSpPr>
                  <a:spLocks noChangeArrowheads="1"/>
                </p:cNvSpPr>
                <p:nvPr/>
              </p:nvSpPr>
              <p:spPr bwMode="auto">
                <a:xfrm>
                  <a:off x="1724" y="4663"/>
                  <a:ext cx="704" cy="518"/>
                </a:xfrm>
                <a:prstGeom prst="rect">
                  <a:avLst/>
                </a:prstGeom>
                <a:noFill/>
                <a:ln w="7">
                  <a:solidFill>
                    <a:srgbClr val="A0A0A0"/>
                  </a:solidFill>
                  <a:miter lim="800000"/>
                  <a:headEnd/>
                  <a:tailEnd/>
                </a:ln>
              </p:spPr>
              <p:txBody>
                <a:bodyPr/>
                <a:lstStyle/>
                <a:p>
                  <a:endParaRPr lang="en-US" sz="2400"/>
                </a:p>
              </p:txBody>
            </p:sp>
          </p:grpSp>
          <p:grpSp>
            <p:nvGrpSpPr>
              <p:cNvPr id="69696" name="Group 190"/>
              <p:cNvGrpSpPr>
                <a:grpSpLocks/>
              </p:cNvGrpSpPr>
              <p:nvPr/>
            </p:nvGrpSpPr>
            <p:grpSpPr bwMode="auto">
              <a:xfrm>
                <a:off x="2428" y="4663"/>
                <a:ext cx="632" cy="518"/>
                <a:chOff x="2428" y="4663"/>
                <a:chExt cx="632" cy="518"/>
              </a:xfrm>
            </p:grpSpPr>
            <p:sp>
              <p:nvSpPr>
                <p:cNvPr id="69745" name="Rectangle 60"/>
                <p:cNvSpPr>
                  <a:spLocks noChangeArrowheads="1"/>
                </p:cNvSpPr>
                <p:nvPr/>
              </p:nvSpPr>
              <p:spPr bwMode="auto">
                <a:xfrm>
                  <a:off x="2456" y="4663"/>
                  <a:ext cx="576" cy="518"/>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46" name="Rectangle 189"/>
                <p:cNvSpPr>
                  <a:spLocks noChangeArrowheads="1"/>
                </p:cNvSpPr>
                <p:nvPr/>
              </p:nvSpPr>
              <p:spPr bwMode="auto">
                <a:xfrm>
                  <a:off x="2428" y="4663"/>
                  <a:ext cx="632" cy="518"/>
                </a:xfrm>
                <a:prstGeom prst="rect">
                  <a:avLst/>
                </a:prstGeom>
                <a:noFill/>
                <a:ln w="7">
                  <a:solidFill>
                    <a:srgbClr val="A0A0A0"/>
                  </a:solidFill>
                  <a:miter lim="800000"/>
                  <a:headEnd/>
                  <a:tailEnd/>
                </a:ln>
              </p:spPr>
              <p:txBody>
                <a:bodyPr/>
                <a:lstStyle/>
                <a:p>
                  <a:endParaRPr lang="en-US" sz="2400"/>
                </a:p>
              </p:txBody>
            </p:sp>
          </p:grpSp>
          <p:grpSp>
            <p:nvGrpSpPr>
              <p:cNvPr id="69697" name="Group 192"/>
              <p:cNvGrpSpPr>
                <a:grpSpLocks/>
              </p:cNvGrpSpPr>
              <p:nvPr/>
            </p:nvGrpSpPr>
            <p:grpSpPr bwMode="auto">
              <a:xfrm>
                <a:off x="3060" y="4663"/>
                <a:ext cx="632" cy="518"/>
                <a:chOff x="3060" y="4663"/>
                <a:chExt cx="632" cy="518"/>
              </a:xfrm>
            </p:grpSpPr>
            <p:sp>
              <p:nvSpPr>
                <p:cNvPr id="69743" name="Rectangle 61"/>
                <p:cNvSpPr>
                  <a:spLocks noChangeArrowheads="1"/>
                </p:cNvSpPr>
                <p:nvPr/>
              </p:nvSpPr>
              <p:spPr bwMode="auto">
                <a:xfrm>
                  <a:off x="3088" y="4663"/>
                  <a:ext cx="576" cy="518"/>
                </a:xfrm>
                <a:prstGeom prst="rect">
                  <a:avLst/>
                </a:prstGeom>
                <a:noFill/>
                <a:ln w="12700">
                  <a:noFill/>
                  <a:miter lim="800000"/>
                  <a:headEnd/>
                  <a:tailEnd/>
                </a:ln>
              </p:spPr>
              <p:txBody>
                <a:bodyPr/>
                <a:lstStyle/>
                <a:p>
                  <a:pPr algn="ctr" defTabSz="762000"/>
                  <a:r>
                    <a:rPr lang="it-IT" sz="1400">
                      <a:latin typeface="Arial" charset="0"/>
                      <a:cs typeface="Arial" charset="0"/>
                    </a:rPr>
                    <a:t>C*</a:t>
                  </a:r>
                  <a:endParaRPr lang="it-IT" sz="2800"/>
                </a:p>
              </p:txBody>
            </p:sp>
            <p:sp>
              <p:nvSpPr>
                <p:cNvPr id="69744" name="Rectangle 191"/>
                <p:cNvSpPr>
                  <a:spLocks noChangeArrowheads="1"/>
                </p:cNvSpPr>
                <p:nvPr/>
              </p:nvSpPr>
              <p:spPr bwMode="auto">
                <a:xfrm>
                  <a:off x="3060" y="4663"/>
                  <a:ext cx="632" cy="518"/>
                </a:xfrm>
                <a:prstGeom prst="rect">
                  <a:avLst/>
                </a:prstGeom>
                <a:noFill/>
                <a:ln w="7">
                  <a:solidFill>
                    <a:srgbClr val="A0A0A0"/>
                  </a:solidFill>
                  <a:miter lim="800000"/>
                  <a:headEnd/>
                  <a:tailEnd/>
                </a:ln>
              </p:spPr>
              <p:txBody>
                <a:bodyPr/>
                <a:lstStyle/>
                <a:p>
                  <a:endParaRPr lang="en-US" sz="2400"/>
                </a:p>
              </p:txBody>
            </p:sp>
          </p:grpSp>
          <p:grpSp>
            <p:nvGrpSpPr>
              <p:cNvPr id="69698" name="Group 194"/>
              <p:cNvGrpSpPr>
                <a:grpSpLocks/>
              </p:cNvGrpSpPr>
              <p:nvPr/>
            </p:nvGrpSpPr>
            <p:grpSpPr bwMode="auto">
              <a:xfrm>
                <a:off x="0" y="5181"/>
                <a:ext cx="1020" cy="518"/>
                <a:chOff x="0" y="5181"/>
                <a:chExt cx="1020" cy="518"/>
              </a:xfrm>
            </p:grpSpPr>
            <p:sp>
              <p:nvSpPr>
                <p:cNvPr id="69741" name="Rectangle 62"/>
                <p:cNvSpPr>
                  <a:spLocks noChangeArrowheads="1"/>
                </p:cNvSpPr>
                <p:nvPr/>
              </p:nvSpPr>
              <p:spPr bwMode="auto">
                <a:xfrm>
                  <a:off x="28" y="5181"/>
                  <a:ext cx="964" cy="518"/>
                </a:xfrm>
                <a:prstGeom prst="rect">
                  <a:avLst/>
                </a:prstGeom>
                <a:noFill/>
                <a:ln w="12700">
                  <a:noFill/>
                  <a:miter lim="800000"/>
                  <a:headEnd/>
                  <a:tailEnd/>
                </a:ln>
              </p:spPr>
              <p:txBody>
                <a:bodyPr/>
                <a:lstStyle/>
                <a:p>
                  <a:pPr defTabSz="762000"/>
                  <a:r>
                    <a:rPr lang="it-IT" sz="1200">
                      <a:latin typeface="Arial" charset="0"/>
                      <a:cs typeface="Arial" charset="0"/>
                    </a:rPr>
                    <a:t>Decongestionante  orale</a:t>
                  </a:r>
                  <a:endParaRPr lang="it-IT" sz="2400"/>
                </a:p>
              </p:txBody>
            </p:sp>
            <p:sp>
              <p:nvSpPr>
                <p:cNvPr id="69742" name="Rectangle 193"/>
                <p:cNvSpPr>
                  <a:spLocks noChangeArrowheads="1"/>
                </p:cNvSpPr>
                <p:nvPr/>
              </p:nvSpPr>
              <p:spPr bwMode="auto">
                <a:xfrm>
                  <a:off x="0" y="5181"/>
                  <a:ext cx="1020" cy="518"/>
                </a:xfrm>
                <a:prstGeom prst="rect">
                  <a:avLst/>
                </a:prstGeom>
                <a:noFill/>
                <a:ln w="7">
                  <a:solidFill>
                    <a:srgbClr val="A0A0A0"/>
                  </a:solidFill>
                  <a:miter lim="800000"/>
                  <a:headEnd/>
                  <a:tailEnd/>
                </a:ln>
              </p:spPr>
              <p:txBody>
                <a:bodyPr/>
                <a:lstStyle/>
                <a:p>
                  <a:endParaRPr lang="en-US" sz="2400"/>
                </a:p>
              </p:txBody>
            </p:sp>
          </p:grpSp>
          <p:grpSp>
            <p:nvGrpSpPr>
              <p:cNvPr id="69699" name="Group 196"/>
              <p:cNvGrpSpPr>
                <a:grpSpLocks/>
              </p:cNvGrpSpPr>
              <p:nvPr/>
            </p:nvGrpSpPr>
            <p:grpSpPr bwMode="auto">
              <a:xfrm>
                <a:off x="1020" y="5181"/>
                <a:ext cx="704" cy="518"/>
                <a:chOff x="1020" y="5181"/>
                <a:chExt cx="704" cy="518"/>
              </a:xfrm>
            </p:grpSpPr>
            <p:sp>
              <p:nvSpPr>
                <p:cNvPr id="69739" name="Rectangle 63"/>
                <p:cNvSpPr>
                  <a:spLocks noChangeArrowheads="1"/>
                </p:cNvSpPr>
                <p:nvPr/>
              </p:nvSpPr>
              <p:spPr bwMode="auto">
                <a:xfrm>
                  <a:off x="1048" y="5181"/>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40" name="Rectangle 195"/>
                <p:cNvSpPr>
                  <a:spLocks noChangeArrowheads="1"/>
                </p:cNvSpPr>
                <p:nvPr/>
              </p:nvSpPr>
              <p:spPr bwMode="auto">
                <a:xfrm>
                  <a:off x="1020" y="5181"/>
                  <a:ext cx="704" cy="518"/>
                </a:xfrm>
                <a:prstGeom prst="rect">
                  <a:avLst/>
                </a:prstGeom>
                <a:noFill/>
                <a:ln w="7">
                  <a:solidFill>
                    <a:srgbClr val="A0A0A0"/>
                  </a:solidFill>
                  <a:miter lim="800000"/>
                  <a:headEnd/>
                  <a:tailEnd/>
                </a:ln>
              </p:spPr>
              <p:txBody>
                <a:bodyPr/>
                <a:lstStyle/>
                <a:p>
                  <a:endParaRPr lang="en-US" sz="2400"/>
                </a:p>
              </p:txBody>
            </p:sp>
          </p:grpSp>
          <p:grpSp>
            <p:nvGrpSpPr>
              <p:cNvPr id="69700" name="Group 198"/>
              <p:cNvGrpSpPr>
                <a:grpSpLocks/>
              </p:cNvGrpSpPr>
              <p:nvPr/>
            </p:nvGrpSpPr>
            <p:grpSpPr bwMode="auto">
              <a:xfrm>
                <a:off x="1724" y="5181"/>
                <a:ext cx="704" cy="518"/>
                <a:chOff x="1724" y="5181"/>
                <a:chExt cx="704" cy="518"/>
              </a:xfrm>
            </p:grpSpPr>
            <p:sp>
              <p:nvSpPr>
                <p:cNvPr id="69737" name="Rectangle 64"/>
                <p:cNvSpPr>
                  <a:spLocks noChangeArrowheads="1"/>
                </p:cNvSpPr>
                <p:nvPr/>
              </p:nvSpPr>
              <p:spPr bwMode="auto">
                <a:xfrm>
                  <a:off x="1752" y="5181"/>
                  <a:ext cx="648" cy="518"/>
                </a:xfrm>
                <a:prstGeom prst="rect">
                  <a:avLst/>
                </a:prstGeom>
                <a:noFill/>
                <a:ln w="12700">
                  <a:noFill/>
                  <a:miter lim="800000"/>
                  <a:headEnd/>
                  <a:tailEnd/>
                </a:ln>
              </p:spPr>
              <p:txBody>
                <a:bodyPr/>
                <a:lstStyle/>
                <a:p>
                  <a:pPr algn="ctr" defTabSz="762000"/>
                  <a:r>
                    <a:rPr lang="it-IT" sz="1400">
                      <a:cs typeface="Times New Roman" pitchFamily="18" charset="0"/>
                    </a:rPr>
                    <a:t> </a:t>
                  </a:r>
                </a:p>
                <a:p>
                  <a:pPr algn="ctr" defTabSz="762000" eaLnBrk="0" hangingPunct="0"/>
                  <a:endParaRPr lang="it-IT" sz="2800"/>
                </a:p>
              </p:txBody>
            </p:sp>
            <p:sp>
              <p:nvSpPr>
                <p:cNvPr id="69738" name="Rectangle 197"/>
                <p:cNvSpPr>
                  <a:spLocks noChangeArrowheads="1"/>
                </p:cNvSpPr>
                <p:nvPr/>
              </p:nvSpPr>
              <p:spPr bwMode="auto">
                <a:xfrm>
                  <a:off x="1724" y="5181"/>
                  <a:ext cx="704" cy="518"/>
                </a:xfrm>
                <a:prstGeom prst="rect">
                  <a:avLst/>
                </a:prstGeom>
                <a:noFill/>
                <a:ln w="7">
                  <a:solidFill>
                    <a:srgbClr val="A0A0A0"/>
                  </a:solidFill>
                  <a:miter lim="800000"/>
                  <a:headEnd/>
                  <a:tailEnd/>
                </a:ln>
              </p:spPr>
              <p:txBody>
                <a:bodyPr/>
                <a:lstStyle/>
                <a:p>
                  <a:endParaRPr lang="en-US" sz="2400"/>
                </a:p>
              </p:txBody>
            </p:sp>
          </p:grpSp>
          <p:grpSp>
            <p:nvGrpSpPr>
              <p:cNvPr id="69701" name="Group 200"/>
              <p:cNvGrpSpPr>
                <a:grpSpLocks/>
              </p:cNvGrpSpPr>
              <p:nvPr/>
            </p:nvGrpSpPr>
            <p:grpSpPr bwMode="auto">
              <a:xfrm>
                <a:off x="2428" y="5181"/>
                <a:ext cx="632" cy="518"/>
                <a:chOff x="2428" y="5181"/>
                <a:chExt cx="632" cy="518"/>
              </a:xfrm>
            </p:grpSpPr>
            <p:sp>
              <p:nvSpPr>
                <p:cNvPr id="69735" name="Rectangle 65"/>
                <p:cNvSpPr>
                  <a:spLocks noChangeArrowheads="1"/>
                </p:cNvSpPr>
                <p:nvPr/>
              </p:nvSpPr>
              <p:spPr bwMode="auto">
                <a:xfrm>
                  <a:off x="2456" y="5181"/>
                  <a:ext cx="576" cy="518"/>
                </a:xfrm>
                <a:prstGeom prst="rect">
                  <a:avLst/>
                </a:prstGeom>
                <a:noFill/>
                <a:ln w="12700">
                  <a:noFill/>
                  <a:miter lim="800000"/>
                  <a:headEnd/>
                  <a:tailEnd/>
                </a:ln>
              </p:spPr>
              <p:txBody>
                <a:bodyPr/>
                <a:lstStyle/>
                <a:p>
                  <a:pPr algn="ctr" defTabSz="762000"/>
                  <a:r>
                    <a:rPr lang="it-IT" sz="1400">
                      <a:cs typeface="Times New Roman" pitchFamily="18" charset="0"/>
                    </a:rPr>
                    <a:t> </a:t>
                  </a:r>
                </a:p>
                <a:p>
                  <a:pPr algn="ctr" defTabSz="762000" eaLnBrk="0" hangingPunct="0"/>
                  <a:endParaRPr lang="it-IT" sz="2800"/>
                </a:p>
              </p:txBody>
            </p:sp>
            <p:sp>
              <p:nvSpPr>
                <p:cNvPr id="69736" name="Rectangle 199"/>
                <p:cNvSpPr>
                  <a:spLocks noChangeArrowheads="1"/>
                </p:cNvSpPr>
                <p:nvPr/>
              </p:nvSpPr>
              <p:spPr bwMode="auto">
                <a:xfrm>
                  <a:off x="2428" y="5181"/>
                  <a:ext cx="632" cy="518"/>
                </a:xfrm>
                <a:prstGeom prst="rect">
                  <a:avLst/>
                </a:prstGeom>
                <a:noFill/>
                <a:ln w="7">
                  <a:solidFill>
                    <a:srgbClr val="A0A0A0"/>
                  </a:solidFill>
                  <a:miter lim="800000"/>
                  <a:headEnd/>
                  <a:tailEnd/>
                </a:ln>
              </p:spPr>
              <p:txBody>
                <a:bodyPr/>
                <a:lstStyle/>
                <a:p>
                  <a:endParaRPr lang="en-US" sz="2400"/>
                </a:p>
              </p:txBody>
            </p:sp>
          </p:grpSp>
          <p:grpSp>
            <p:nvGrpSpPr>
              <p:cNvPr id="69702" name="Group 202"/>
              <p:cNvGrpSpPr>
                <a:grpSpLocks/>
              </p:cNvGrpSpPr>
              <p:nvPr/>
            </p:nvGrpSpPr>
            <p:grpSpPr bwMode="auto">
              <a:xfrm>
                <a:off x="3060" y="5181"/>
                <a:ext cx="632" cy="518"/>
                <a:chOff x="3060" y="5181"/>
                <a:chExt cx="632" cy="518"/>
              </a:xfrm>
            </p:grpSpPr>
            <p:sp>
              <p:nvSpPr>
                <p:cNvPr id="69733" name="Rectangle 66"/>
                <p:cNvSpPr>
                  <a:spLocks noChangeArrowheads="1"/>
                </p:cNvSpPr>
                <p:nvPr/>
              </p:nvSpPr>
              <p:spPr bwMode="auto">
                <a:xfrm>
                  <a:off x="3088" y="5181"/>
                  <a:ext cx="576" cy="518"/>
                </a:xfrm>
                <a:prstGeom prst="rect">
                  <a:avLst/>
                </a:prstGeom>
                <a:noFill/>
                <a:ln w="12700">
                  <a:noFill/>
                  <a:miter lim="800000"/>
                  <a:headEnd/>
                  <a:tailEnd/>
                </a:ln>
              </p:spPr>
              <p:txBody>
                <a:bodyPr/>
                <a:lstStyle/>
                <a:p>
                  <a:pPr algn="ctr" defTabSz="762000"/>
                  <a:r>
                    <a:rPr lang="it-IT" sz="1400">
                      <a:cs typeface="Times New Roman" pitchFamily="18" charset="0"/>
                    </a:rPr>
                    <a:t> </a:t>
                  </a:r>
                </a:p>
                <a:p>
                  <a:pPr algn="ctr" defTabSz="762000" eaLnBrk="0" hangingPunct="0"/>
                  <a:endParaRPr lang="it-IT" sz="2800"/>
                </a:p>
              </p:txBody>
            </p:sp>
            <p:sp>
              <p:nvSpPr>
                <p:cNvPr id="69734" name="Rectangle 201"/>
                <p:cNvSpPr>
                  <a:spLocks noChangeArrowheads="1"/>
                </p:cNvSpPr>
                <p:nvPr/>
              </p:nvSpPr>
              <p:spPr bwMode="auto">
                <a:xfrm>
                  <a:off x="3060" y="5181"/>
                  <a:ext cx="632" cy="518"/>
                </a:xfrm>
                <a:prstGeom prst="rect">
                  <a:avLst/>
                </a:prstGeom>
                <a:noFill/>
                <a:ln w="7">
                  <a:solidFill>
                    <a:srgbClr val="A0A0A0"/>
                  </a:solidFill>
                  <a:miter lim="800000"/>
                  <a:headEnd/>
                  <a:tailEnd/>
                </a:ln>
              </p:spPr>
              <p:txBody>
                <a:bodyPr/>
                <a:lstStyle/>
                <a:p>
                  <a:endParaRPr lang="en-US" sz="2400"/>
                </a:p>
              </p:txBody>
            </p:sp>
          </p:grpSp>
          <p:grpSp>
            <p:nvGrpSpPr>
              <p:cNvPr id="69703" name="Group 204"/>
              <p:cNvGrpSpPr>
                <a:grpSpLocks/>
              </p:cNvGrpSpPr>
              <p:nvPr/>
            </p:nvGrpSpPr>
            <p:grpSpPr bwMode="auto">
              <a:xfrm>
                <a:off x="0" y="5699"/>
                <a:ext cx="1020" cy="518"/>
                <a:chOff x="0" y="5699"/>
                <a:chExt cx="1020" cy="518"/>
              </a:xfrm>
            </p:grpSpPr>
            <p:sp>
              <p:nvSpPr>
                <p:cNvPr id="69731" name="Rectangle 67"/>
                <p:cNvSpPr>
                  <a:spLocks noChangeArrowheads="1"/>
                </p:cNvSpPr>
                <p:nvPr/>
              </p:nvSpPr>
              <p:spPr bwMode="auto">
                <a:xfrm>
                  <a:off x="28" y="5699"/>
                  <a:ext cx="964" cy="518"/>
                </a:xfrm>
                <a:prstGeom prst="rect">
                  <a:avLst/>
                </a:prstGeom>
                <a:noFill/>
                <a:ln w="12700">
                  <a:noFill/>
                  <a:miter lim="800000"/>
                  <a:headEnd/>
                  <a:tailEnd/>
                </a:ln>
              </p:spPr>
              <p:txBody>
                <a:bodyPr/>
                <a:lstStyle/>
                <a:p>
                  <a:pPr defTabSz="762000"/>
                  <a:r>
                    <a:rPr lang="it-IT" sz="1200">
                      <a:latin typeface="Arial" charset="0"/>
                      <a:cs typeface="Arial" charset="0"/>
                    </a:rPr>
                    <a:t>Decongestionante  orale + antiH1</a:t>
                  </a:r>
                  <a:endParaRPr lang="it-IT" sz="2400"/>
                </a:p>
              </p:txBody>
            </p:sp>
            <p:sp>
              <p:nvSpPr>
                <p:cNvPr id="69732" name="Rectangle 203"/>
                <p:cNvSpPr>
                  <a:spLocks noChangeArrowheads="1"/>
                </p:cNvSpPr>
                <p:nvPr/>
              </p:nvSpPr>
              <p:spPr bwMode="auto">
                <a:xfrm>
                  <a:off x="0" y="5699"/>
                  <a:ext cx="1020" cy="518"/>
                </a:xfrm>
                <a:prstGeom prst="rect">
                  <a:avLst/>
                </a:prstGeom>
                <a:noFill/>
                <a:ln w="7">
                  <a:solidFill>
                    <a:srgbClr val="A0A0A0"/>
                  </a:solidFill>
                  <a:miter lim="800000"/>
                  <a:headEnd/>
                  <a:tailEnd/>
                </a:ln>
              </p:spPr>
              <p:txBody>
                <a:bodyPr/>
                <a:lstStyle/>
                <a:p>
                  <a:endParaRPr lang="en-US" sz="2400"/>
                </a:p>
              </p:txBody>
            </p:sp>
          </p:grpSp>
          <p:grpSp>
            <p:nvGrpSpPr>
              <p:cNvPr id="69704" name="Group 206"/>
              <p:cNvGrpSpPr>
                <a:grpSpLocks/>
              </p:cNvGrpSpPr>
              <p:nvPr/>
            </p:nvGrpSpPr>
            <p:grpSpPr bwMode="auto">
              <a:xfrm>
                <a:off x="1020" y="5699"/>
                <a:ext cx="704" cy="518"/>
                <a:chOff x="1020" y="5699"/>
                <a:chExt cx="704" cy="518"/>
              </a:xfrm>
            </p:grpSpPr>
            <p:sp>
              <p:nvSpPr>
                <p:cNvPr id="69729" name="Rectangle 68"/>
                <p:cNvSpPr>
                  <a:spLocks noChangeArrowheads="1"/>
                </p:cNvSpPr>
                <p:nvPr/>
              </p:nvSpPr>
              <p:spPr bwMode="auto">
                <a:xfrm>
                  <a:off x="1048" y="5699"/>
                  <a:ext cx="648" cy="518"/>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30" name="Rectangle 205"/>
                <p:cNvSpPr>
                  <a:spLocks noChangeArrowheads="1"/>
                </p:cNvSpPr>
                <p:nvPr/>
              </p:nvSpPr>
              <p:spPr bwMode="auto">
                <a:xfrm>
                  <a:off x="1020" y="5699"/>
                  <a:ext cx="704" cy="518"/>
                </a:xfrm>
                <a:prstGeom prst="rect">
                  <a:avLst/>
                </a:prstGeom>
                <a:noFill/>
                <a:ln w="7">
                  <a:solidFill>
                    <a:srgbClr val="A0A0A0"/>
                  </a:solidFill>
                  <a:miter lim="800000"/>
                  <a:headEnd/>
                  <a:tailEnd/>
                </a:ln>
              </p:spPr>
              <p:txBody>
                <a:bodyPr/>
                <a:lstStyle/>
                <a:p>
                  <a:endParaRPr lang="en-US" sz="2400"/>
                </a:p>
              </p:txBody>
            </p:sp>
          </p:grpSp>
          <p:grpSp>
            <p:nvGrpSpPr>
              <p:cNvPr id="69705" name="Group 208"/>
              <p:cNvGrpSpPr>
                <a:grpSpLocks/>
              </p:cNvGrpSpPr>
              <p:nvPr/>
            </p:nvGrpSpPr>
            <p:grpSpPr bwMode="auto">
              <a:xfrm>
                <a:off x="1724" y="5699"/>
                <a:ext cx="704" cy="518"/>
                <a:chOff x="1724" y="5699"/>
                <a:chExt cx="704" cy="518"/>
              </a:xfrm>
            </p:grpSpPr>
            <p:sp>
              <p:nvSpPr>
                <p:cNvPr id="69727" name="Rectangle 69"/>
                <p:cNvSpPr>
                  <a:spLocks noChangeArrowheads="1"/>
                </p:cNvSpPr>
                <p:nvPr/>
              </p:nvSpPr>
              <p:spPr bwMode="auto">
                <a:xfrm>
                  <a:off x="1752" y="5699"/>
                  <a:ext cx="648" cy="518"/>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28" name="Rectangle 207"/>
                <p:cNvSpPr>
                  <a:spLocks noChangeArrowheads="1"/>
                </p:cNvSpPr>
                <p:nvPr/>
              </p:nvSpPr>
              <p:spPr bwMode="auto">
                <a:xfrm>
                  <a:off x="1724" y="5699"/>
                  <a:ext cx="704" cy="518"/>
                </a:xfrm>
                <a:prstGeom prst="rect">
                  <a:avLst/>
                </a:prstGeom>
                <a:noFill/>
                <a:ln w="7">
                  <a:solidFill>
                    <a:srgbClr val="A0A0A0"/>
                  </a:solidFill>
                  <a:miter lim="800000"/>
                  <a:headEnd/>
                  <a:tailEnd/>
                </a:ln>
              </p:spPr>
              <p:txBody>
                <a:bodyPr/>
                <a:lstStyle/>
                <a:p>
                  <a:endParaRPr lang="en-US" sz="2400"/>
                </a:p>
              </p:txBody>
            </p:sp>
          </p:grpSp>
          <p:grpSp>
            <p:nvGrpSpPr>
              <p:cNvPr id="69706" name="Group 210"/>
              <p:cNvGrpSpPr>
                <a:grpSpLocks/>
              </p:cNvGrpSpPr>
              <p:nvPr/>
            </p:nvGrpSpPr>
            <p:grpSpPr bwMode="auto">
              <a:xfrm>
                <a:off x="2428" y="5699"/>
                <a:ext cx="632" cy="518"/>
                <a:chOff x="2428" y="5699"/>
                <a:chExt cx="632" cy="518"/>
              </a:xfrm>
            </p:grpSpPr>
            <p:sp>
              <p:nvSpPr>
                <p:cNvPr id="69725" name="Rectangle 70"/>
                <p:cNvSpPr>
                  <a:spLocks noChangeArrowheads="1"/>
                </p:cNvSpPr>
                <p:nvPr/>
              </p:nvSpPr>
              <p:spPr bwMode="auto">
                <a:xfrm>
                  <a:off x="2456" y="5699"/>
                  <a:ext cx="576" cy="518"/>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26" name="Rectangle 209"/>
                <p:cNvSpPr>
                  <a:spLocks noChangeArrowheads="1"/>
                </p:cNvSpPr>
                <p:nvPr/>
              </p:nvSpPr>
              <p:spPr bwMode="auto">
                <a:xfrm>
                  <a:off x="2428" y="5699"/>
                  <a:ext cx="632" cy="518"/>
                </a:xfrm>
                <a:prstGeom prst="rect">
                  <a:avLst/>
                </a:prstGeom>
                <a:noFill/>
                <a:ln w="7">
                  <a:solidFill>
                    <a:srgbClr val="A0A0A0"/>
                  </a:solidFill>
                  <a:miter lim="800000"/>
                  <a:headEnd/>
                  <a:tailEnd/>
                </a:ln>
              </p:spPr>
              <p:txBody>
                <a:bodyPr/>
                <a:lstStyle/>
                <a:p>
                  <a:endParaRPr lang="en-US" sz="2400"/>
                </a:p>
              </p:txBody>
            </p:sp>
          </p:grpSp>
          <p:grpSp>
            <p:nvGrpSpPr>
              <p:cNvPr id="69707" name="Group 212"/>
              <p:cNvGrpSpPr>
                <a:grpSpLocks/>
              </p:cNvGrpSpPr>
              <p:nvPr/>
            </p:nvGrpSpPr>
            <p:grpSpPr bwMode="auto">
              <a:xfrm>
                <a:off x="3060" y="5699"/>
                <a:ext cx="632" cy="518"/>
                <a:chOff x="3060" y="5699"/>
                <a:chExt cx="632" cy="518"/>
              </a:xfrm>
            </p:grpSpPr>
            <p:sp>
              <p:nvSpPr>
                <p:cNvPr id="69723" name="Rectangle 71"/>
                <p:cNvSpPr>
                  <a:spLocks noChangeArrowheads="1"/>
                </p:cNvSpPr>
                <p:nvPr/>
              </p:nvSpPr>
              <p:spPr bwMode="auto">
                <a:xfrm>
                  <a:off x="3088" y="5699"/>
                  <a:ext cx="576" cy="518"/>
                </a:xfrm>
                <a:prstGeom prst="rect">
                  <a:avLst/>
                </a:prstGeom>
                <a:noFill/>
                <a:ln w="12700">
                  <a:noFill/>
                  <a:miter lim="800000"/>
                  <a:headEnd/>
                  <a:tailEnd/>
                </a:ln>
              </p:spPr>
              <p:txBody>
                <a:bodyPr/>
                <a:lstStyle/>
                <a:p>
                  <a:pPr algn="ctr" defTabSz="762000"/>
                  <a:r>
                    <a:rPr lang="it-IT" sz="1400">
                      <a:latin typeface="Arial" charset="0"/>
                      <a:cs typeface="Arial" charset="0"/>
                    </a:rPr>
                    <a:t>B*</a:t>
                  </a:r>
                  <a:endParaRPr lang="it-IT" sz="2800"/>
                </a:p>
              </p:txBody>
            </p:sp>
            <p:sp>
              <p:nvSpPr>
                <p:cNvPr id="69724" name="Rectangle 211"/>
                <p:cNvSpPr>
                  <a:spLocks noChangeArrowheads="1"/>
                </p:cNvSpPr>
                <p:nvPr/>
              </p:nvSpPr>
              <p:spPr bwMode="auto">
                <a:xfrm>
                  <a:off x="3060" y="5699"/>
                  <a:ext cx="632" cy="518"/>
                </a:xfrm>
                <a:prstGeom prst="rect">
                  <a:avLst/>
                </a:prstGeom>
                <a:noFill/>
                <a:ln w="7">
                  <a:solidFill>
                    <a:srgbClr val="A0A0A0"/>
                  </a:solidFill>
                  <a:miter lim="800000"/>
                  <a:headEnd/>
                  <a:tailEnd/>
                </a:ln>
              </p:spPr>
              <p:txBody>
                <a:bodyPr/>
                <a:lstStyle/>
                <a:p>
                  <a:endParaRPr lang="en-US" sz="2400"/>
                </a:p>
              </p:txBody>
            </p:sp>
          </p:grpSp>
          <p:grpSp>
            <p:nvGrpSpPr>
              <p:cNvPr id="69708" name="Group 214"/>
              <p:cNvGrpSpPr>
                <a:grpSpLocks/>
              </p:cNvGrpSpPr>
              <p:nvPr/>
            </p:nvGrpSpPr>
            <p:grpSpPr bwMode="auto">
              <a:xfrm>
                <a:off x="0" y="6217"/>
                <a:ext cx="1020" cy="403"/>
                <a:chOff x="0" y="6217"/>
                <a:chExt cx="1020" cy="403"/>
              </a:xfrm>
            </p:grpSpPr>
            <p:sp>
              <p:nvSpPr>
                <p:cNvPr id="69721" name="Rectangle 72"/>
                <p:cNvSpPr>
                  <a:spLocks noChangeArrowheads="1"/>
                </p:cNvSpPr>
                <p:nvPr/>
              </p:nvSpPr>
              <p:spPr bwMode="auto">
                <a:xfrm>
                  <a:off x="28" y="6217"/>
                  <a:ext cx="964" cy="403"/>
                </a:xfrm>
                <a:prstGeom prst="rect">
                  <a:avLst/>
                </a:prstGeom>
                <a:noFill/>
                <a:ln w="12700">
                  <a:noFill/>
                  <a:miter lim="800000"/>
                  <a:headEnd/>
                  <a:tailEnd/>
                </a:ln>
              </p:spPr>
              <p:txBody>
                <a:bodyPr/>
                <a:lstStyle/>
                <a:p>
                  <a:pPr defTabSz="762000"/>
                  <a:r>
                    <a:rPr lang="it-IT" sz="1400">
                      <a:latin typeface="Arial" charset="0"/>
                      <a:cs typeface="Arial" charset="0"/>
                    </a:rPr>
                    <a:t>Anticolinergico</a:t>
                  </a:r>
                  <a:endParaRPr lang="it-IT" sz="2800"/>
                </a:p>
              </p:txBody>
            </p:sp>
            <p:sp>
              <p:nvSpPr>
                <p:cNvPr id="69722" name="Rectangle 213"/>
                <p:cNvSpPr>
                  <a:spLocks noChangeArrowheads="1"/>
                </p:cNvSpPr>
                <p:nvPr/>
              </p:nvSpPr>
              <p:spPr bwMode="auto">
                <a:xfrm>
                  <a:off x="0" y="6217"/>
                  <a:ext cx="1020" cy="403"/>
                </a:xfrm>
                <a:prstGeom prst="rect">
                  <a:avLst/>
                </a:prstGeom>
                <a:noFill/>
                <a:ln w="7">
                  <a:solidFill>
                    <a:srgbClr val="A0A0A0"/>
                  </a:solidFill>
                  <a:miter lim="800000"/>
                  <a:headEnd/>
                  <a:tailEnd/>
                </a:ln>
              </p:spPr>
              <p:txBody>
                <a:bodyPr/>
                <a:lstStyle/>
                <a:p>
                  <a:endParaRPr lang="en-US" sz="2400"/>
                </a:p>
              </p:txBody>
            </p:sp>
          </p:grpSp>
          <p:grpSp>
            <p:nvGrpSpPr>
              <p:cNvPr id="69709" name="Group 216"/>
              <p:cNvGrpSpPr>
                <a:grpSpLocks/>
              </p:cNvGrpSpPr>
              <p:nvPr/>
            </p:nvGrpSpPr>
            <p:grpSpPr bwMode="auto">
              <a:xfrm>
                <a:off x="1020" y="6217"/>
                <a:ext cx="704" cy="403"/>
                <a:chOff x="1020" y="6217"/>
                <a:chExt cx="704" cy="403"/>
              </a:xfrm>
            </p:grpSpPr>
            <p:sp>
              <p:nvSpPr>
                <p:cNvPr id="69719" name="Rectangle 73"/>
                <p:cNvSpPr>
                  <a:spLocks noChangeArrowheads="1"/>
                </p:cNvSpPr>
                <p:nvPr/>
              </p:nvSpPr>
              <p:spPr bwMode="auto">
                <a:xfrm>
                  <a:off x="1048" y="6217"/>
                  <a:ext cx="648" cy="403"/>
                </a:xfrm>
                <a:prstGeom prst="rect">
                  <a:avLst/>
                </a:prstGeom>
                <a:noFill/>
                <a:ln w="12700">
                  <a:noFill/>
                  <a:miter lim="800000"/>
                  <a:headEnd/>
                  <a:tailEnd/>
                </a:ln>
              </p:spPr>
              <p:txBody>
                <a:bodyPr/>
                <a:lstStyle/>
                <a:p>
                  <a:pPr algn="ctr" defTabSz="762000"/>
                  <a:r>
                    <a:rPr lang="it-IT" sz="1400">
                      <a:cs typeface="Times New Roman" pitchFamily="18" charset="0"/>
                    </a:rPr>
                    <a:t> </a:t>
                  </a:r>
                </a:p>
                <a:p>
                  <a:pPr algn="ctr" defTabSz="762000" eaLnBrk="0" hangingPunct="0"/>
                  <a:endParaRPr lang="it-IT" sz="2800"/>
                </a:p>
              </p:txBody>
            </p:sp>
            <p:sp>
              <p:nvSpPr>
                <p:cNvPr id="69720" name="Rectangle 215"/>
                <p:cNvSpPr>
                  <a:spLocks noChangeArrowheads="1"/>
                </p:cNvSpPr>
                <p:nvPr/>
              </p:nvSpPr>
              <p:spPr bwMode="auto">
                <a:xfrm>
                  <a:off x="1020" y="6217"/>
                  <a:ext cx="704" cy="403"/>
                </a:xfrm>
                <a:prstGeom prst="rect">
                  <a:avLst/>
                </a:prstGeom>
                <a:noFill/>
                <a:ln w="7">
                  <a:solidFill>
                    <a:srgbClr val="A0A0A0"/>
                  </a:solidFill>
                  <a:miter lim="800000"/>
                  <a:headEnd/>
                  <a:tailEnd/>
                </a:ln>
              </p:spPr>
              <p:txBody>
                <a:bodyPr/>
                <a:lstStyle/>
                <a:p>
                  <a:endParaRPr lang="en-US" sz="2400"/>
                </a:p>
              </p:txBody>
            </p:sp>
          </p:grpSp>
          <p:grpSp>
            <p:nvGrpSpPr>
              <p:cNvPr id="69710" name="Group 218"/>
              <p:cNvGrpSpPr>
                <a:grpSpLocks/>
              </p:cNvGrpSpPr>
              <p:nvPr/>
            </p:nvGrpSpPr>
            <p:grpSpPr bwMode="auto">
              <a:xfrm>
                <a:off x="1724" y="6217"/>
                <a:ext cx="704" cy="403"/>
                <a:chOff x="1724" y="6217"/>
                <a:chExt cx="704" cy="403"/>
              </a:xfrm>
            </p:grpSpPr>
            <p:sp>
              <p:nvSpPr>
                <p:cNvPr id="69717" name="Rectangle 74"/>
                <p:cNvSpPr>
                  <a:spLocks noChangeArrowheads="1"/>
                </p:cNvSpPr>
                <p:nvPr/>
              </p:nvSpPr>
              <p:spPr bwMode="auto">
                <a:xfrm>
                  <a:off x="1752" y="6217"/>
                  <a:ext cx="648" cy="403"/>
                </a:xfrm>
                <a:prstGeom prst="rect">
                  <a:avLst/>
                </a:prstGeom>
                <a:noFill/>
                <a:ln w="12700">
                  <a:noFill/>
                  <a:miter lim="800000"/>
                  <a:headEnd/>
                  <a:tailEnd/>
                </a:ln>
              </p:spPr>
              <p:txBody>
                <a:bodyPr/>
                <a:lstStyle/>
                <a:p>
                  <a:pPr algn="ctr" defTabSz="762000"/>
                  <a:r>
                    <a:rPr lang="it-IT" sz="1400">
                      <a:cs typeface="Times New Roman" pitchFamily="18" charset="0"/>
                    </a:rPr>
                    <a:t> </a:t>
                  </a:r>
                </a:p>
                <a:p>
                  <a:pPr algn="ctr" defTabSz="762000" eaLnBrk="0" hangingPunct="0"/>
                  <a:endParaRPr lang="it-IT" sz="2800"/>
                </a:p>
              </p:txBody>
            </p:sp>
            <p:sp>
              <p:nvSpPr>
                <p:cNvPr id="69718" name="Rectangle 217"/>
                <p:cNvSpPr>
                  <a:spLocks noChangeArrowheads="1"/>
                </p:cNvSpPr>
                <p:nvPr/>
              </p:nvSpPr>
              <p:spPr bwMode="auto">
                <a:xfrm>
                  <a:off x="1724" y="6217"/>
                  <a:ext cx="704" cy="403"/>
                </a:xfrm>
                <a:prstGeom prst="rect">
                  <a:avLst/>
                </a:prstGeom>
                <a:noFill/>
                <a:ln w="7">
                  <a:solidFill>
                    <a:srgbClr val="A0A0A0"/>
                  </a:solidFill>
                  <a:miter lim="800000"/>
                  <a:headEnd/>
                  <a:tailEnd/>
                </a:ln>
              </p:spPr>
              <p:txBody>
                <a:bodyPr/>
                <a:lstStyle/>
                <a:p>
                  <a:endParaRPr lang="en-US" sz="2400"/>
                </a:p>
              </p:txBody>
            </p:sp>
          </p:grpSp>
          <p:grpSp>
            <p:nvGrpSpPr>
              <p:cNvPr id="69711" name="Group 220"/>
              <p:cNvGrpSpPr>
                <a:grpSpLocks/>
              </p:cNvGrpSpPr>
              <p:nvPr/>
            </p:nvGrpSpPr>
            <p:grpSpPr bwMode="auto">
              <a:xfrm>
                <a:off x="2428" y="6217"/>
                <a:ext cx="632" cy="403"/>
                <a:chOff x="2428" y="6217"/>
                <a:chExt cx="632" cy="403"/>
              </a:xfrm>
            </p:grpSpPr>
            <p:sp>
              <p:nvSpPr>
                <p:cNvPr id="69715" name="Rectangle 75"/>
                <p:cNvSpPr>
                  <a:spLocks noChangeArrowheads="1"/>
                </p:cNvSpPr>
                <p:nvPr/>
              </p:nvSpPr>
              <p:spPr bwMode="auto">
                <a:xfrm>
                  <a:off x="2456" y="6217"/>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16" name="Rectangle 219"/>
                <p:cNvSpPr>
                  <a:spLocks noChangeArrowheads="1"/>
                </p:cNvSpPr>
                <p:nvPr/>
              </p:nvSpPr>
              <p:spPr bwMode="auto">
                <a:xfrm>
                  <a:off x="2428" y="6217"/>
                  <a:ext cx="632" cy="403"/>
                </a:xfrm>
                <a:prstGeom prst="rect">
                  <a:avLst/>
                </a:prstGeom>
                <a:noFill/>
                <a:ln w="7">
                  <a:solidFill>
                    <a:srgbClr val="A0A0A0"/>
                  </a:solidFill>
                  <a:miter lim="800000"/>
                  <a:headEnd/>
                  <a:tailEnd/>
                </a:ln>
              </p:spPr>
              <p:txBody>
                <a:bodyPr/>
                <a:lstStyle/>
                <a:p>
                  <a:endParaRPr lang="en-US" sz="2400"/>
                </a:p>
              </p:txBody>
            </p:sp>
          </p:grpSp>
          <p:grpSp>
            <p:nvGrpSpPr>
              <p:cNvPr id="69712" name="Group 222"/>
              <p:cNvGrpSpPr>
                <a:grpSpLocks/>
              </p:cNvGrpSpPr>
              <p:nvPr/>
            </p:nvGrpSpPr>
            <p:grpSpPr bwMode="auto">
              <a:xfrm>
                <a:off x="3060" y="6217"/>
                <a:ext cx="632" cy="403"/>
                <a:chOff x="3060" y="6217"/>
                <a:chExt cx="632" cy="403"/>
              </a:xfrm>
            </p:grpSpPr>
            <p:sp>
              <p:nvSpPr>
                <p:cNvPr id="69713" name="Rectangle 76"/>
                <p:cNvSpPr>
                  <a:spLocks noChangeArrowheads="1"/>
                </p:cNvSpPr>
                <p:nvPr/>
              </p:nvSpPr>
              <p:spPr bwMode="auto">
                <a:xfrm>
                  <a:off x="3088" y="6217"/>
                  <a:ext cx="576" cy="403"/>
                </a:xfrm>
                <a:prstGeom prst="rect">
                  <a:avLst/>
                </a:prstGeom>
                <a:noFill/>
                <a:ln w="12700">
                  <a:noFill/>
                  <a:miter lim="800000"/>
                  <a:headEnd/>
                  <a:tailEnd/>
                </a:ln>
              </p:spPr>
              <p:txBody>
                <a:bodyPr/>
                <a:lstStyle/>
                <a:p>
                  <a:pPr algn="ctr" defTabSz="762000"/>
                  <a:r>
                    <a:rPr lang="it-IT" sz="1400">
                      <a:latin typeface="Arial" charset="0"/>
                      <a:cs typeface="Arial" charset="0"/>
                    </a:rPr>
                    <a:t>A</a:t>
                  </a:r>
                  <a:endParaRPr lang="it-IT" sz="2800"/>
                </a:p>
              </p:txBody>
            </p:sp>
            <p:sp>
              <p:nvSpPr>
                <p:cNvPr id="69714" name="Rectangle 221"/>
                <p:cNvSpPr>
                  <a:spLocks noChangeArrowheads="1"/>
                </p:cNvSpPr>
                <p:nvPr/>
              </p:nvSpPr>
              <p:spPr bwMode="auto">
                <a:xfrm>
                  <a:off x="3060" y="6217"/>
                  <a:ext cx="632" cy="403"/>
                </a:xfrm>
                <a:prstGeom prst="rect">
                  <a:avLst/>
                </a:prstGeom>
                <a:noFill/>
                <a:ln w="7">
                  <a:solidFill>
                    <a:srgbClr val="A0A0A0"/>
                  </a:solidFill>
                  <a:miter lim="800000"/>
                  <a:headEnd/>
                  <a:tailEnd/>
                </a:ln>
              </p:spPr>
              <p:txBody>
                <a:bodyPr/>
                <a:lstStyle/>
                <a:p>
                  <a:endParaRPr lang="en-US" sz="2400"/>
                </a:p>
              </p:txBody>
            </p:sp>
          </p:grpSp>
        </p:grpSp>
        <p:sp>
          <p:nvSpPr>
            <p:cNvPr id="69639" name="Rectangle 224"/>
            <p:cNvSpPr>
              <a:spLocks noChangeArrowheads="1"/>
            </p:cNvSpPr>
            <p:nvPr/>
          </p:nvSpPr>
          <p:spPr bwMode="auto">
            <a:xfrm>
              <a:off x="-3" y="-3"/>
              <a:ext cx="3698" cy="6626"/>
            </a:xfrm>
            <a:prstGeom prst="rect">
              <a:avLst/>
            </a:prstGeom>
            <a:noFill/>
            <a:ln w="9525">
              <a:solidFill>
                <a:srgbClr val="A0A0A0"/>
              </a:solidFill>
              <a:miter lim="800000"/>
              <a:headEnd/>
              <a:tailEnd/>
            </a:ln>
          </p:spPr>
          <p:txBody>
            <a:bodyPr/>
            <a:lstStyle/>
            <a:p>
              <a:endParaRPr lang="en-US" sz="2400"/>
            </a:p>
          </p:txBody>
        </p:sp>
      </p:grpSp>
      <p:sp>
        <p:nvSpPr>
          <p:cNvPr id="69635" name="Text Box 226"/>
          <p:cNvSpPr txBox="1">
            <a:spLocks noChangeArrowheads="1"/>
          </p:cNvSpPr>
          <p:nvPr/>
        </p:nvSpPr>
        <p:spPr bwMode="auto">
          <a:xfrm>
            <a:off x="849313" y="6321425"/>
            <a:ext cx="2054225" cy="396875"/>
          </a:xfrm>
          <a:prstGeom prst="rect">
            <a:avLst/>
          </a:prstGeom>
          <a:noFill/>
          <a:ln w="12700">
            <a:noFill/>
            <a:miter lim="800000"/>
            <a:headEnd/>
            <a:tailEnd/>
          </a:ln>
        </p:spPr>
        <p:txBody>
          <a:bodyPr wrap="none">
            <a:spAutoFit/>
          </a:bodyPr>
          <a:lstStyle/>
          <a:p>
            <a:pPr defTabSz="762000"/>
            <a:r>
              <a:rPr lang="it-IT" sz="1000" b="0"/>
              <a:t>* &gt; 12 ANNI</a:t>
            </a:r>
          </a:p>
          <a:p>
            <a:pPr defTabSz="762000"/>
            <a:r>
              <a:rPr lang="it-IT" sz="1000" b="0"/>
              <a:t>** Generalmente studi &lt; 4 settimane</a:t>
            </a:r>
          </a:p>
        </p:txBody>
      </p:sp>
      <p:sp>
        <p:nvSpPr>
          <p:cNvPr id="69637" name="Text Box 228"/>
          <p:cNvSpPr txBox="1">
            <a:spLocks noChangeArrowheads="1"/>
          </p:cNvSpPr>
          <p:nvPr/>
        </p:nvSpPr>
        <p:spPr bwMode="auto">
          <a:xfrm>
            <a:off x="6011863" y="6262688"/>
            <a:ext cx="2928937" cy="336550"/>
          </a:xfrm>
          <a:prstGeom prst="rect">
            <a:avLst/>
          </a:prstGeom>
          <a:noFill/>
          <a:ln w="12700">
            <a:noFill/>
            <a:miter lim="800000"/>
            <a:headEnd/>
            <a:tailEnd/>
          </a:ln>
        </p:spPr>
        <p:txBody>
          <a:bodyPr wrap="none">
            <a:spAutoFit/>
          </a:bodyPr>
          <a:lstStyle/>
          <a:p>
            <a:pPr defTabSz="762000"/>
            <a:r>
              <a:rPr lang="it-IT" sz="1600" i="1" dirty="0">
                <a:solidFill>
                  <a:srgbClr val="C00000"/>
                </a:solidFill>
              </a:rPr>
              <a:t>ARIA update 2008; </a:t>
            </a:r>
            <a:r>
              <a:rPr lang="it-IT" sz="1600" i="1" dirty="0" err="1">
                <a:solidFill>
                  <a:srgbClr val="C00000"/>
                </a:solidFill>
              </a:rPr>
              <a:t>Allergy</a:t>
            </a:r>
            <a:r>
              <a:rPr lang="it-IT" sz="1600" i="1" dirty="0">
                <a:solidFill>
                  <a:srgbClr val="C00000"/>
                </a:solidFill>
              </a:rPr>
              <a:t> 2008</a:t>
            </a:r>
          </a:p>
        </p:txBody>
      </p:sp>
      <p:sp>
        <p:nvSpPr>
          <p:cNvPr id="229" name="Titolo 228"/>
          <p:cNvSpPr>
            <a:spLocks noGrp="1"/>
          </p:cNvSpPr>
          <p:nvPr>
            <p:ph type="title"/>
          </p:nvPr>
        </p:nvSpPr>
        <p:spPr/>
        <p:txBody>
          <a:bodyPr/>
          <a:lstStyle/>
          <a:p>
            <a:r>
              <a:rPr lang="it-IT" smtClean="0"/>
              <a:t>FORZA DELLE RACCOMANDAZIONI PER </a:t>
            </a:r>
            <a:br>
              <a:rPr lang="it-IT" smtClean="0"/>
            </a:br>
            <a:r>
              <a:rPr lang="it-IT" smtClean="0"/>
              <a:t>ALCUNI FARMACI PER LA RINITE ALLERGICA</a:t>
            </a:r>
            <a:br>
              <a:rPr lang="it-IT" smtClean="0"/>
            </a:br>
            <a:endParaRPr lang="it-IT" dirty="0"/>
          </a:p>
        </p:txBody>
      </p:sp>
      <p:sp>
        <p:nvSpPr>
          <p:cNvPr id="227" name="Segnaposto numero diapositiva 226"/>
          <p:cNvSpPr>
            <a:spLocks noGrp="1"/>
          </p:cNvSpPr>
          <p:nvPr>
            <p:ph type="sldNum" sz="quarter" idx="4"/>
          </p:nvPr>
        </p:nvSpPr>
        <p:spPr/>
        <p:txBody>
          <a:bodyPr/>
          <a:lstStyle/>
          <a:p>
            <a:fld id="{727900B2-336A-46FE-9A0B-0A54CDA181B0}" type="slidenum">
              <a:rPr lang="it-IT" smtClean="0"/>
              <a:pPr/>
              <a:t>48</a:t>
            </a:fld>
            <a:endParaRPr lang="it-IT" dirty="0"/>
          </a:p>
        </p:txBody>
      </p:sp>
      <p:sp>
        <p:nvSpPr>
          <p:cNvPr id="228" name="Segnaposto piè di pagina 22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4"/>
          <p:cNvSpPr txBox="1">
            <a:spLocks noChangeArrowheads="1"/>
          </p:cNvSpPr>
          <p:nvPr/>
        </p:nvSpPr>
        <p:spPr bwMode="auto">
          <a:xfrm>
            <a:off x="871538" y="1468438"/>
            <a:ext cx="8272462" cy="4893647"/>
          </a:xfrm>
          <a:prstGeom prst="rect">
            <a:avLst/>
          </a:prstGeom>
          <a:noFill/>
          <a:ln w="12700">
            <a:noFill/>
            <a:miter lim="800000"/>
            <a:headEnd/>
            <a:tailEnd/>
          </a:ln>
        </p:spPr>
        <p:txBody>
          <a:bodyPr>
            <a:spAutoFit/>
          </a:bodyPr>
          <a:lstStyle/>
          <a:p>
            <a:pPr defTabSz="762000">
              <a:buClr>
                <a:srgbClr val="C00000"/>
              </a:buClr>
              <a:buFontTx/>
              <a:buChar char="•"/>
            </a:pPr>
            <a:r>
              <a:rPr lang="it-IT" sz="2400" dirty="0">
                <a:latin typeface="Arial Unicode MS" pitchFamily="34" charset="-128"/>
              </a:rPr>
              <a:t> Nel trattamento della rinite allergica occorre  tenere conto della gravità e durata dei sintomi, delle preferenze del paziente, dell’efficacia e dei costi dei trattamenti disponibili.</a:t>
            </a:r>
          </a:p>
          <a:p>
            <a:pPr defTabSz="762000">
              <a:buClr>
                <a:srgbClr val="C00000"/>
              </a:buClr>
              <a:buFontTx/>
              <a:buChar char="•"/>
            </a:pPr>
            <a:r>
              <a:rPr lang="it-IT" sz="2400" dirty="0">
                <a:latin typeface="Arial Unicode MS" pitchFamily="34" charset="-128"/>
              </a:rPr>
              <a:t> Si consiglia sempre una strategia di trattamento “a gradini”, basata sulla severità e durata del disturbo.</a:t>
            </a:r>
          </a:p>
          <a:p>
            <a:pPr defTabSz="762000">
              <a:buClr>
                <a:srgbClr val="C00000"/>
              </a:buClr>
              <a:buFontTx/>
              <a:buChar char="•"/>
            </a:pPr>
            <a:r>
              <a:rPr lang="it-IT" sz="2400" dirty="0">
                <a:latin typeface="Arial Unicode MS" pitchFamily="34" charset="-128"/>
              </a:rPr>
              <a:t> Il trattamento deve essere personalizzato per ogni singolo paziente.</a:t>
            </a:r>
          </a:p>
          <a:p>
            <a:pPr defTabSz="762000">
              <a:buClr>
                <a:srgbClr val="C00000"/>
              </a:buClr>
              <a:buFontTx/>
              <a:buChar char="•"/>
            </a:pPr>
            <a:r>
              <a:rPr lang="it-IT" sz="2400" dirty="0">
                <a:latin typeface="Arial Unicode MS" pitchFamily="34" charset="-128"/>
              </a:rPr>
              <a:t> Non tutti i pazienti con rinite moderata/severa raggiungono il controllo dei sintomi, nonostante la terapia ottimale.</a:t>
            </a:r>
          </a:p>
          <a:p>
            <a:pPr defTabSz="762000">
              <a:buClr>
                <a:srgbClr val="C00000"/>
              </a:buClr>
              <a:buFontTx/>
              <a:buChar char="•"/>
            </a:pPr>
            <a:r>
              <a:rPr lang="it-IT" sz="2400" dirty="0">
                <a:latin typeface="Arial Unicode MS" pitchFamily="34" charset="-128"/>
              </a:rPr>
              <a:t> La rinite allergica non completamente controllabile dalla terapia rientra nelle </a:t>
            </a:r>
            <a:r>
              <a:rPr lang="it-IT" sz="2400" dirty="0">
                <a:solidFill>
                  <a:srgbClr val="C00000"/>
                </a:solidFill>
                <a:latin typeface="Arial Unicode MS" pitchFamily="34" charset="-128"/>
              </a:rPr>
              <a:t>Severe </a:t>
            </a:r>
            <a:r>
              <a:rPr lang="it-IT" sz="2400" dirty="0" err="1">
                <a:solidFill>
                  <a:srgbClr val="C00000"/>
                </a:solidFill>
                <a:latin typeface="Arial Unicode MS" pitchFamily="34" charset="-128"/>
              </a:rPr>
              <a:t>Chronic</a:t>
            </a:r>
            <a:r>
              <a:rPr lang="it-IT" sz="2400" dirty="0">
                <a:solidFill>
                  <a:srgbClr val="C00000"/>
                </a:solidFill>
                <a:latin typeface="Arial Unicode MS" pitchFamily="34" charset="-128"/>
              </a:rPr>
              <a:t> Upper </a:t>
            </a:r>
            <a:r>
              <a:rPr lang="it-IT" sz="2400" dirty="0" err="1">
                <a:solidFill>
                  <a:srgbClr val="C00000"/>
                </a:solidFill>
                <a:latin typeface="Arial Unicode MS" pitchFamily="34" charset="-128"/>
              </a:rPr>
              <a:t>Airways</a:t>
            </a:r>
            <a:r>
              <a:rPr lang="it-IT" sz="2400" dirty="0">
                <a:solidFill>
                  <a:srgbClr val="C00000"/>
                </a:solidFill>
                <a:latin typeface="Arial Unicode MS" pitchFamily="34" charset="-128"/>
              </a:rPr>
              <a:t> </a:t>
            </a:r>
            <a:r>
              <a:rPr lang="it-IT" sz="2400" dirty="0" err="1">
                <a:solidFill>
                  <a:srgbClr val="C00000"/>
                </a:solidFill>
                <a:latin typeface="Arial Unicode MS" pitchFamily="34" charset="-128"/>
              </a:rPr>
              <a:t>Disease</a:t>
            </a:r>
            <a:r>
              <a:rPr lang="it-IT" sz="2400" dirty="0">
                <a:solidFill>
                  <a:srgbClr val="C00000"/>
                </a:solidFill>
                <a:latin typeface="Arial Unicode MS" pitchFamily="34" charset="-128"/>
              </a:rPr>
              <a:t> (SCUAD).</a:t>
            </a:r>
          </a:p>
        </p:txBody>
      </p:sp>
      <p:sp>
        <p:nvSpPr>
          <p:cNvPr id="70659" name="Text Box 5"/>
          <p:cNvSpPr txBox="1">
            <a:spLocks noChangeArrowheads="1"/>
          </p:cNvSpPr>
          <p:nvPr/>
        </p:nvSpPr>
        <p:spPr bwMode="auto">
          <a:xfrm>
            <a:off x="6291263" y="6269038"/>
            <a:ext cx="2330450" cy="396875"/>
          </a:xfrm>
          <a:prstGeom prst="rect">
            <a:avLst/>
          </a:prstGeom>
          <a:noFill/>
          <a:ln w="12700">
            <a:noFill/>
            <a:miter lim="800000"/>
            <a:headEnd/>
            <a:tailEnd/>
          </a:ln>
        </p:spPr>
        <p:txBody>
          <a:bodyPr wrap="none">
            <a:spAutoFit/>
          </a:bodyPr>
          <a:lstStyle/>
          <a:p>
            <a:pPr defTabSz="762000"/>
            <a:r>
              <a:rPr lang="it-IT" sz="2000" b="0" i="1" dirty="0">
                <a:solidFill>
                  <a:srgbClr val="C00000"/>
                </a:solidFill>
                <a:latin typeface="Arial Unicode MS" pitchFamily="34" charset="-128"/>
              </a:rPr>
              <a:t>ARIA, </a:t>
            </a:r>
            <a:r>
              <a:rPr lang="it-IT" sz="2000" b="0" i="1" dirty="0" err="1">
                <a:solidFill>
                  <a:srgbClr val="C00000"/>
                </a:solidFill>
                <a:latin typeface="Arial Unicode MS" pitchFamily="34" charset="-128"/>
              </a:rPr>
              <a:t>Allergy</a:t>
            </a:r>
            <a:r>
              <a:rPr lang="it-IT" sz="2000" b="0" i="1" dirty="0">
                <a:solidFill>
                  <a:srgbClr val="C00000"/>
                </a:solidFill>
                <a:latin typeface="Arial Unicode MS" pitchFamily="34" charset="-128"/>
              </a:rPr>
              <a:t> 2008</a:t>
            </a:r>
          </a:p>
        </p:txBody>
      </p:sp>
      <p:sp>
        <p:nvSpPr>
          <p:cNvPr id="7" name="Titolo 6"/>
          <p:cNvSpPr>
            <a:spLocks noGrp="1"/>
          </p:cNvSpPr>
          <p:nvPr>
            <p:ph type="title"/>
          </p:nvPr>
        </p:nvSpPr>
        <p:spPr/>
        <p:txBody>
          <a:bodyPr/>
          <a:lstStyle/>
          <a:p>
            <a:r>
              <a:rPr lang="it-IT" smtClean="0"/>
              <a:t>Terapia farmacologica</a:t>
            </a:r>
            <a:br>
              <a:rPr lang="it-IT" smtClean="0"/>
            </a:br>
            <a:r>
              <a:rPr lang="it-IT" smtClean="0"/>
              <a:t>RACCOMANDAZIONI GENERALI</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49</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179513" y="1455738"/>
            <a:ext cx="6418262" cy="4359275"/>
          </a:xfrm>
          <a:prstGeom prst="rect">
            <a:avLst/>
          </a:prstGeom>
          <a:noFill/>
          <a:ln w="12700">
            <a:noFill/>
            <a:miter lim="800000"/>
            <a:headEnd/>
            <a:tailEnd/>
          </a:ln>
        </p:spPr>
        <p:txBody>
          <a:bodyPr wrap="none">
            <a:spAutoFit/>
          </a:bodyPr>
          <a:lstStyle/>
          <a:p>
            <a:r>
              <a:rPr lang="it-IT" sz="4000" dirty="0">
                <a:solidFill>
                  <a:srgbClr val="C00000"/>
                </a:solidFill>
                <a:latin typeface="Arial" charset="0"/>
              </a:rPr>
              <a:t>DEFINIZIONE</a:t>
            </a:r>
          </a:p>
          <a:p>
            <a:r>
              <a:rPr lang="it-IT" sz="4000" dirty="0">
                <a:solidFill>
                  <a:srgbClr val="6699FF"/>
                </a:solidFill>
                <a:latin typeface="Arial" charset="0"/>
              </a:rPr>
              <a:t>EPIDEMIOLOGIA</a:t>
            </a:r>
          </a:p>
          <a:p>
            <a:r>
              <a:rPr lang="it-IT" sz="4000" dirty="0">
                <a:solidFill>
                  <a:srgbClr val="6699FF"/>
                </a:solidFill>
                <a:latin typeface="Arial" charset="0"/>
              </a:rPr>
              <a:t>CLASSIFICAZIONE</a:t>
            </a:r>
          </a:p>
          <a:p>
            <a:r>
              <a:rPr lang="it-IT" sz="4000" dirty="0">
                <a:solidFill>
                  <a:srgbClr val="6699FF"/>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6699FF"/>
                </a:solidFill>
                <a:latin typeface="Arial" charset="0"/>
              </a:rPr>
              <a:t>TRATTAMENTO</a:t>
            </a:r>
          </a:p>
          <a:p>
            <a:r>
              <a:rPr lang="it-IT" sz="4000" dirty="0">
                <a:solidFill>
                  <a:srgbClr val="6699FF"/>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5</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051"/>
          <p:cNvSpPr txBox="1">
            <a:spLocks noChangeArrowheads="1"/>
          </p:cNvSpPr>
          <p:nvPr/>
        </p:nvSpPr>
        <p:spPr bwMode="auto">
          <a:xfrm>
            <a:off x="909638" y="1741488"/>
            <a:ext cx="8008937" cy="4154984"/>
          </a:xfrm>
          <a:prstGeom prst="rect">
            <a:avLst/>
          </a:prstGeom>
          <a:noFill/>
          <a:ln w="12700">
            <a:noFill/>
            <a:miter lim="800000"/>
            <a:headEnd/>
            <a:tailEnd/>
          </a:ln>
        </p:spPr>
        <p:txBody>
          <a:bodyPr>
            <a:spAutoFit/>
          </a:bodyPr>
          <a:lstStyle/>
          <a:p>
            <a:pPr defTabSz="762000">
              <a:buClr>
                <a:srgbClr val="C00000"/>
              </a:buClr>
              <a:buFontTx/>
              <a:buChar char="•"/>
            </a:pPr>
            <a:r>
              <a:rPr lang="it-IT" sz="2400" dirty="0">
                <a:latin typeface="Arial Unicode MS" pitchFamily="34" charset="-128"/>
              </a:rPr>
              <a:t> Gli antistaminici orali o topici di seconda generazione sono raccomandati per il trattamento della rinite e della congiuntivite in adulti e bambini.</a:t>
            </a:r>
          </a:p>
          <a:p>
            <a:pPr defTabSz="762000">
              <a:buClr>
                <a:srgbClr val="C00000"/>
              </a:buClr>
              <a:buFontTx/>
              <a:buChar char="•"/>
            </a:pPr>
            <a:r>
              <a:rPr lang="it-IT" sz="2400" dirty="0">
                <a:latin typeface="Arial Unicode MS" pitchFamily="34" charset="-128"/>
              </a:rPr>
              <a:t> Gli antistaminici di prima generazione non sono  raccomandati.</a:t>
            </a:r>
          </a:p>
          <a:p>
            <a:pPr defTabSz="762000">
              <a:buClr>
                <a:srgbClr val="C00000"/>
              </a:buClr>
              <a:buFontTx/>
              <a:buChar char="•"/>
            </a:pPr>
            <a:r>
              <a:rPr lang="it-IT" sz="2400" dirty="0">
                <a:latin typeface="Arial Unicode MS" pitchFamily="34" charset="-128"/>
              </a:rPr>
              <a:t> Gli antistaminici topici sono raccomandati per il trattamento della congiuntivite allergica. </a:t>
            </a:r>
            <a:r>
              <a:rPr lang="it-IT" sz="2000" dirty="0">
                <a:latin typeface="Arial Unicode MS" pitchFamily="34" charset="-128"/>
              </a:rPr>
              <a:t> </a:t>
            </a:r>
          </a:p>
          <a:p>
            <a:pPr defTabSz="762000">
              <a:buClr>
                <a:srgbClr val="C00000"/>
              </a:buClr>
              <a:buFontTx/>
              <a:buChar char="•"/>
            </a:pPr>
            <a:r>
              <a:rPr lang="it-IT" sz="2000" dirty="0">
                <a:latin typeface="Arial Unicode MS" pitchFamily="34" charset="-128"/>
              </a:rPr>
              <a:t> </a:t>
            </a:r>
            <a:r>
              <a:rPr lang="it-IT" sz="2400" dirty="0">
                <a:latin typeface="Arial Unicode MS" pitchFamily="34" charset="-128"/>
              </a:rPr>
              <a:t>Gli steroidi nasali sono raccomandati per il trattamento della rinite allergica in adulti e bambini; sono i farmaci più efficaci nella rinite allergica.</a:t>
            </a:r>
          </a:p>
          <a:p>
            <a:pPr defTabSz="762000">
              <a:buFontTx/>
              <a:buChar char="•"/>
            </a:pPr>
            <a:endParaRPr lang="it-IT" sz="2400" dirty="0">
              <a:latin typeface="Arial Unicode MS" pitchFamily="34" charset="-128"/>
            </a:endParaRPr>
          </a:p>
        </p:txBody>
      </p:sp>
      <p:sp>
        <p:nvSpPr>
          <p:cNvPr id="71684" name="Text Box 2054"/>
          <p:cNvSpPr txBox="1">
            <a:spLocks noChangeArrowheads="1"/>
          </p:cNvSpPr>
          <p:nvPr/>
        </p:nvSpPr>
        <p:spPr bwMode="auto">
          <a:xfrm>
            <a:off x="6127750" y="6046788"/>
            <a:ext cx="2330450" cy="396875"/>
          </a:xfrm>
          <a:prstGeom prst="rect">
            <a:avLst/>
          </a:prstGeom>
          <a:noFill/>
          <a:ln w="12700">
            <a:noFill/>
            <a:miter lim="800000"/>
            <a:headEnd/>
            <a:tailEnd/>
          </a:ln>
        </p:spPr>
        <p:txBody>
          <a:bodyPr wrap="none">
            <a:spAutoFit/>
          </a:bodyPr>
          <a:lstStyle/>
          <a:p>
            <a:pPr defTabSz="762000"/>
            <a:r>
              <a:rPr lang="it-IT" sz="2000" b="0" i="1" dirty="0">
                <a:solidFill>
                  <a:srgbClr val="C00000"/>
                </a:solidFill>
                <a:latin typeface="Arial Unicode MS" pitchFamily="34" charset="-128"/>
              </a:rPr>
              <a:t>ARIA, </a:t>
            </a:r>
            <a:r>
              <a:rPr lang="it-IT" sz="2000" b="0" i="1" dirty="0" err="1">
                <a:solidFill>
                  <a:srgbClr val="C00000"/>
                </a:solidFill>
                <a:latin typeface="Arial Unicode MS" pitchFamily="34" charset="-128"/>
              </a:rPr>
              <a:t>Allergy</a:t>
            </a:r>
            <a:r>
              <a:rPr lang="it-IT" sz="2000" b="0" i="1" dirty="0">
                <a:solidFill>
                  <a:srgbClr val="C00000"/>
                </a:solidFill>
                <a:latin typeface="Arial Unicode MS" pitchFamily="34" charset="-128"/>
              </a:rPr>
              <a:t> 2008</a:t>
            </a:r>
          </a:p>
        </p:txBody>
      </p:sp>
      <p:sp>
        <p:nvSpPr>
          <p:cNvPr id="5" name="Segnaposto numero diapositiva 4"/>
          <p:cNvSpPr>
            <a:spLocks noGrp="1"/>
          </p:cNvSpPr>
          <p:nvPr>
            <p:ph type="sldNum" sz="quarter" idx="4"/>
          </p:nvPr>
        </p:nvSpPr>
        <p:spPr/>
        <p:txBody>
          <a:bodyPr/>
          <a:lstStyle/>
          <a:p>
            <a:fld id="{727900B2-336A-46FE-9A0B-0A54CDA181B0}" type="slidenum">
              <a:rPr lang="it-IT" smtClean="0"/>
              <a:pPr/>
              <a:t>50</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
        <p:nvSpPr>
          <p:cNvPr id="7" name="Titolo 6"/>
          <p:cNvSpPr txBox="1">
            <a:spLocks/>
          </p:cNvSpPr>
          <p:nvPr/>
        </p:nvSpPr>
        <p:spPr>
          <a:xfrm>
            <a:off x="781050" y="0"/>
            <a:ext cx="7011670" cy="679160"/>
          </a:xfrm>
          <a:prstGeom prst="rect">
            <a:avLst/>
          </a:prstGeom>
        </p:spPr>
        <p:txBody>
          <a:bodyPr/>
          <a:lstStyle/>
          <a:p>
            <a:pPr marL="0" marR="0" lvl="0" indent="0" algn="l" defTabSz="784225" rtl="0" eaLnBrk="0" fontAlgn="base" latinLnBrk="0" hangingPunct="0">
              <a:lnSpc>
                <a:spcPct val="85000"/>
              </a:lnSpc>
              <a:spcBef>
                <a:spcPct val="0"/>
              </a:spcBef>
              <a:spcAft>
                <a:spcPct val="0"/>
              </a:spcAft>
              <a:buClrTx/>
              <a:buSzTx/>
              <a:buFontTx/>
              <a:buNone/>
              <a:tabLst/>
              <a:defRPr/>
            </a:pPr>
            <a: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t>Terapia farmacologica</a:t>
            </a:r>
            <a:b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br>
            <a: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t>RACCOMANDAZIONI GENERALI</a:t>
            </a:r>
            <a:b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br>
            <a:endParaRPr kumimoji="0" lang="it-IT" sz="2400" b="1" i="0" u="none" strike="noStrike" kern="0" cap="none" spc="0" normalizeH="0" baseline="0" noProof="0" dirty="0">
              <a:ln>
                <a:noFill/>
              </a:ln>
              <a:solidFill>
                <a:srgbClr val="C73624"/>
              </a:solidFill>
              <a:effectLst/>
              <a:uLnTx/>
              <a:uFillTx/>
              <a:latin typeface="Clarendon" pitchFamily="2" charset="0"/>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885825" y="1633538"/>
            <a:ext cx="8035925" cy="4359275"/>
          </a:xfrm>
          <a:prstGeom prst="rect">
            <a:avLst/>
          </a:prstGeom>
          <a:noFill/>
          <a:ln w="12700">
            <a:noFill/>
            <a:miter lim="800000"/>
            <a:headEnd/>
            <a:tailEnd/>
          </a:ln>
        </p:spPr>
        <p:txBody>
          <a:bodyPr>
            <a:spAutoFit/>
          </a:bodyPr>
          <a:lstStyle/>
          <a:p>
            <a:pPr defTabSz="762000">
              <a:buClr>
                <a:srgbClr val="C00000"/>
              </a:buClr>
              <a:buFont typeface="Arial" pitchFamily="34" charset="0"/>
              <a:buChar char="•"/>
            </a:pPr>
            <a:r>
              <a:rPr lang="it-IT" sz="2000" dirty="0">
                <a:latin typeface="Arial Unicode MS" pitchFamily="34" charset="-128"/>
              </a:rPr>
              <a:t>Gli steroidi  </a:t>
            </a:r>
            <a:r>
              <a:rPr lang="it-IT" sz="2000" dirty="0" err="1">
                <a:latin typeface="Arial Unicode MS" pitchFamily="34" charset="-128"/>
              </a:rPr>
              <a:t>depot</a:t>
            </a:r>
            <a:r>
              <a:rPr lang="it-IT" sz="2000" dirty="0">
                <a:latin typeface="Arial Unicode MS" pitchFamily="34" charset="-128"/>
              </a:rPr>
              <a:t>  non sono raccomandati. </a:t>
            </a:r>
          </a:p>
          <a:p>
            <a:pPr defTabSz="762000">
              <a:buClr>
                <a:srgbClr val="C00000"/>
              </a:buClr>
              <a:buFont typeface="Arial" pitchFamily="34" charset="0"/>
              <a:buChar char="•"/>
            </a:pPr>
            <a:r>
              <a:rPr lang="it-IT" sz="2000" dirty="0">
                <a:latin typeface="Arial Unicode MS" pitchFamily="34" charset="-128"/>
              </a:rPr>
              <a:t> Gli steroidi  sistemici non devono essere utilizzati per periodi lunghi per motivi di sicurezza.</a:t>
            </a:r>
          </a:p>
          <a:p>
            <a:pPr defTabSz="762000">
              <a:buClr>
                <a:srgbClr val="C00000"/>
              </a:buClr>
              <a:buFont typeface="Arial" pitchFamily="34" charset="0"/>
              <a:buChar char="•"/>
            </a:pPr>
            <a:r>
              <a:rPr lang="it-IT" sz="2000" dirty="0">
                <a:latin typeface="Arial Unicode MS" pitchFamily="34" charset="-128"/>
              </a:rPr>
              <a:t> I </a:t>
            </a:r>
            <a:r>
              <a:rPr lang="it-IT" sz="2000" dirty="0" err="1">
                <a:latin typeface="Arial Unicode MS" pitchFamily="34" charset="-128"/>
              </a:rPr>
              <a:t>cromoni</a:t>
            </a:r>
            <a:r>
              <a:rPr lang="it-IT" sz="2000" dirty="0">
                <a:latin typeface="Arial Unicode MS" pitchFamily="34" charset="-128"/>
              </a:rPr>
              <a:t> possono essere usati per il trattamento della rinite e della congiuntivite allergica, ma la loro efficacia è modesta.</a:t>
            </a:r>
          </a:p>
          <a:p>
            <a:pPr defTabSz="762000">
              <a:buClr>
                <a:srgbClr val="C00000"/>
              </a:buClr>
              <a:buFont typeface="Arial" pitchFamily="34" charset="0"/>
              <a:buChar char="•"/>
            </a:pPr>
            <a:r>
              <a:rPr lang="it-IT" sz="2000" dirty="0">
                <a:latin typeface="Arial Unicode MS" pitchFamily="34" charset="-128"/>
              </a:rPr>
              <a:t> Gli </a:t>
            </a:r>
            <a:r>
              <a:rPr lang="it-IT" sz="2000" dirty="0" err="1">
                <a:latin typeface="Arial Unicode MS" pitchFamily="34" charset="-128"/>
              </a:rPr>
              <a:t>antileucotrienici</a:t>
            </a:r>
            <a:r>
              <a:rPr lang="it-IT" sz="2000" dirty="0">
                <a:latin typeface="Arial Unicode MS" pitchFamily="34" charset="-128"/>
              </a:rPr>
              <a:t> sono efficaci nella rinite allergica.</a:t>
            </a:r>
          </a:p>
          <a:p>
            <a:pPr defTabSz="762000">
              <a:buClr>
                <a:srgbClr val="C00000"/>
              </a:buClr>
              <a:buFont typeface="Arial" pitchFamily="34" charset="0"/>
              <a:buChar char="•"/>
            </a:pPr>
            <a:r>
              <a:rPr lang="it-IT" sz="2000" dirty="0">
                <a:latin typeface="Arial Unicode MS" pitchFamily="34" charset="-128"/>
              </a:rPr>
              <a:t> L’</a:t>
            </a:r>
            <a:r>
              <a:rPr lang="it-IT" sz="2000" dirty="0" err="1">
                <a:latin typeface="Arial Unicode MS" pitchFamily="34" charset="-128"/>
              </a:rPr>
              <a:t>ipratropio</a:t>
            </a:r>
            <a:r>
              <a:rPr lang="it-IT" sz="2000" dirty="0">
                <a:latin typeface="Arial Unicode MS" pitchFamily="34" charset="-128"/>
              </a:rPr>
              <a:t> può essere utilizzato per trattare la rinorrea, se questa è importante.</a:t>
            </a:r>
          </a:p>
          <a:p>
            <a:pPr defTabSz="762000">
              <a:buClr>
                <a:srgbClr val="C00000"/>
              </a:buClr>
              <a:buFont typeface="Arial" pitchFamily="34" charset="0"/>
              <a:buChar char="•"/>
            </a:pPr>
            <a:r>
              <a:rPr lang="it-IT" sz="2000" dirty="0">
                <a:latin typeface="Arial Unicode MS" pitchFamily="34" charset="-128"/>
              </a:rPr>
              <a:t> I decongestionanti topici possono essere usati (sopra i 12 anni), solo per brevi periodi, se l’ostruzione nasale è molto severa.</a:t>
            </a:r>
          </a:p>
          <a:p>
            <a:pPr defTabSz="762000">
              <a:buClr>
                <a:srgbClr val="C00000"/>
              </a:buClr>
              <a:buFont typeface="Arial" pitchFamily="34" charset="0"/>
              <a:buChar char="•"/>
            </a:pPr>
            <a:r>
              <a:rPr lang="it-IT" sz="2000" dirty="0">
                <a:latin typeface="Arial Unicode MS" pitchFamily="34" charset="-128"/>
              </a:rPr>
              <a:t> I decongestionanti orali (anche in associazione con antistaminici) possono essere usati nell’adulto, ma gli effetti collaterali sono frequenti.</a:t>
            </a:r>
          </a:p>
          <a:p>
            <a:pPr defTabSz="762000">
              <a:buFontTx/>
              <a:buChar char="•"/>
            </a:pPr>
            <a:endParaRPr lang="it-IT" sz="2000" dirty="0">
              <a:latin typeface="Arial Unicode MS" pitchFamily="34" charset="-128"/>
            </a:endParaRPr>
          </a:p>
        </p:txBody>
      </p:sp>
      <p:sp>
        <p:nvSpPr>
          <p:cNvPr id="72707" name="Text Box 5"/>
          <p:cNvSpPr txBox="1">
            <a:spLocks noChangeArrowheads="1"/>
          </p:cNvSpPr>
          <p:nvPr/>
        </p:nvSpPr>
        <p:spPr bwMode="auto">
          <a:xfrm>
            <a:off x="5995988" y="5981700"/>
            <a:ext cx="2330450" cy="396875"/>
          </a:xfrm>
          <a:prstGeom prst="rect">
            <a:avLst/>
          </a:prstGeom>
          <a:noFill/>
          <a:ln w="12700">
            <a:noFill/>
            <a:miter lim="800000"/>
            <a:headEnd/>
            <a:tailEnd/>
          </a:ln>
        </p:spPr>
        <p:txBody>
          <a:bodyPr wrap="none">
            <a:spAutoFit/>
          </a:bodyPr>
          <a:lstStyle/>
          <a:p>
            <a:pPr defTabSz="762000"/>
            <a:r>
              <a:rPr lang="it-IT" sz="2000" b="0" i="1" dirty="0">
                <a:solidFill>
                  <a:srgbClr val="C00000"/>
                </a:solidFill>
                <a:latin typeface="Arial Unicode MS" pitchFamily="34" charset="-128"/>
              </a:rPr>
              <a:t>ARIA, </a:t>
            </a:r>
            <a:r>
              <a:rPr lang="it-IT" sz="2000" b="0" i="1" dirty="0" err="1">
                <a:solidFill>
                  <a:srgbClr val="C00000"/>
                </a:solidFill>
                <a:latin typeface="Arial Unicode MS" pitchFamily="34" charset="-128"/>
              </a:rPr>
              <a:t>Allergy</a:t>
            </a:r>
            <a:r>
              <a:rPr lang="it-IT" sz="2000" b="0" i="1" dirty="0">
                <a:solidFill>
                  <a:srgbClr val="C00000"/>
                </a:solidFill>
                <a:latin typeface="Arial Unicode MS" pitchFamily="34" charset="-128"/>
              </a:rPr>
              <a:t> 2008</a:t>
            </a:r>
          </a:p>
        </p:txBody>
      </p:sp>
      <p:sp>
        <p:nvSpPr>
          <p:cNvPr id="5" name="Segnaposto numero diapositiva 4"/>
          <p:cNvSpPr>
            <a:spLocks noGrp="1"/>
          </p:cNvSpPr>
          <p:nvPr>
            <p:ph type="sldNum" sz="quarter" idx="4"/>
          </p:nvPr>
        </p:nvSpPr>
        <p:spPr/>
        <p:txBody>
          <a:bodyPr/>
          <a:lstStyle/>
          <a:p>
            <a:fld id="{727900B2-336A-46FE-9A0B-0A54CDA181B0}" type="slidenum">
              <a:rPr lang="it-IT" smtClean="0"/>
              <a:pPr/>
              <a:t>51</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
        <p:nvSpPr>
          <p:cNvPr id="7" name="Titolo 6"/>
          <p:cNvSpPr txBox="1">
            <a:spLocks/>
          </p:cNvSpPr>
          <p:nvPr/>
        </p:nvSpPr>
        <p:spPr>
          <a:xfrm>
            <a:off x="781050" y="0"/>
            <a:ext cx="7011670" cy="679160"/>
          </a:xfrm>
          <a:prstGeom prst="rect">
            <a:avLst/>
          </a:prstGeom>
        </p:spPr>
        <p:txBody>
          <a:bodyPr/>
          <a:lstStyle/>
          <a:p>
            <a:pPr marL="0" marR="0" lvl="0" indent="0" algn="l" defTabSz="784225" rtl="0" eaLnBrk="0" fontAlgn="base" latinLnBrk="0" hangingPunct="0">
              <a:lnSpc>
                <a:spcPct val="85000"/>
              </a:lnSpc>
              <a:spcBef>
                <a:spcPct val="0"/>
              </a:spcBef>
              <a:spcAft>
                <a:spcPct val="0"/>
              </a:spcAft>
              <a:buClrTx/>
              <a:buSzTx/>
              <a:buFontTx/>
              <a:buNone/>
              <a:tabLst/>
              <a:defRPr/>
            </a:pPr>
            <a: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t>Terapia farmacologica</a:t>
            </a:r>
            <a:b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br>
            <a: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t>RACCOMANDAZIONI GENERALI</a:t>
            </a:r>
            <a:br>
              <a:rPr kumimoji="0" lang="it-IT" sz="2400" b="1" i="0" u="none" strike="noStrike" kern="0" cap="none" spc="0" normalizeH="0" baseline="0" noProof="0" smtClean="0">
                <a:ln>
                  <a:noFill/>
                </a:ln>
                <a:solidFill>
                  <a:srgbClr val="C73624"/>
                </a:solidFill>
                <a:effectLst/>
                <a:uLnTx/>
                <a:uFillTx/>
                <a:latin typeface="Clarendon" pitchFamily="2" charset="0"/>
                <a:ea typeface="+mj-ea"/>
                <a:cs typeface="+mj-cs"/>
              </a:rPr>
            </a:br>
            <a:endParaRPr kumimoji="0" lang="it-IT" sz="2400" b="1" i="0" u="none" strike="noStrike" kern="0" cap="none" spc="0" normalizeH="0" baseline="0" noProof="0" dirty="0">
              <a:ln>
                <a:noFill/>
              </a:ln>
              <a:solidFill>
                <a:srgbClr val="C73624"/>
              </a:solidFill>
              <a:effectLst/>
              <a:uLnTx/>
              <a:uFillTx/>
              <a:latin typeface="Clarendon" pitchFamily="2" charset="0"/>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482600" y="1606550"/>
            <a:ext cx="8337550" cy="3016250"/>
          </a:xfrm>
          <a:prstGeom prst="rect">
            <a:avLst/>
          </a:prstGeom>
          <a:noFill/>
          <a:ln w="9525">
            <a:noFill/>
            <a:miter lim="800000"/>
            <a:headEnd/>
            <a:tailEnd/>
          </a:ln>
        </p:spPr>
        <p:txBody>
          <a:bodyPr>
            <a:spAutoFit/>
          </a:bodyPr>
          <a:lstStyle/>
          <a:p>
            <a:r>
              <a:rPr lang="it-IT" sz="2000">
                <a:latin typeface="Arial" charset="0"/>
              </a:rPr>
              <a:t>Gli antistaminici di II generazione sono efficaci su rinorrea, </a:t>
            </a:r>
          </a:p>
          <a:p>
            <a:r>
              <a:rPr lang="it-IT" sz="2000">
                <a:latin typeface="Arial" charset="0"/>
              </a:rPr>
              <a:t>starnuti e prurito. Alcuni di essi possiedono attività antinfiammatorie e agiscono in parte anche sull’ostruzione.</a:t>
            </a:r>
          </a:p>
          <a:p>
            <a:r>
              <a:rPr lang="it-IT" sz="2400" b="0" i="1">
                <a:latin typeface="Arial" charset="0"/>
              </a:rPr>
              <a:t>	</a:t>
            </a:r>
          </a:p>
          <a:p>
            <a:endParaRPr lang="it-IT" sz="2000" b="0" i="1">
              <a:latin typeface="Arial" charset="0"/>
            </a:endParaRPr>
          </a:p>
          <a:p>
            <a:r>
              <a:rPr lang="it-IT" sz="2000">
                <a:latin typeface="Arial" charset="0"/>
              </a:rPr>
              <a:t>I corticosteroidi nasali sono efficaci sull’ ostruzione. Il massimo effetto richiede 24-48 ore, ma possono agire sui sintomi già a partire dalle 12 ore circa</a:t>
            </a:r>
            <a:r>
              <a:rPr lang="it-IT" sz="2400">
                <a:latin typeface="Arial" charset="0"/>
              </a:rPr>
              <a:t>.</a:t>
            </a:r>
          </a:p>
          <a:p>
            <a:r>
              <a:rPr lang="it-IT" sz="2400" b="0" i="1"/>
              <a:t>		</a:t>
            </a:r>
          </a:p>
        </p:txBody>
      </p:sp>
      <p:sp>
        <p:nvSpPr>
          <p:cNvPr id="73732" name="Rectangle 6"/>
          <p:cNvSpPr>
            <a:spLocks noChangeArrowheads="1"/>
          </p:cNvSpPr>
          <p:nvPr/>
        </p:nvSpPr>
        <p:spPr bwMode="auto">
          <a:xfrm>
            <a:off x="431800" y="2593975"/>
            <a:ext cx="8712200" cy="581025"/>
          </a:xfrm>
          <a:prstGeom prst="rect">
            <a:avLst/>
          </a:prstGeom>
          <a:noFill/>
          <a:ln w="12700">
            <a:noFill/>
            <a:miter lim="800000"/>
            <a:headEnd/>
            <a:tailEnd/>
          </a:ln>
        </p:spPr>
        <p:txBody>
          <a:bodyPr>
            <a:spAutoFit/>
          </a:bodyPr>
          <a:lstStyle/>
          <a:p>
            <a:pPr defTabSz="762000">
              <a:spcBef>
                <a:spcPct val="50000"/>
              </a:spcBef>
            </a:pPr>
            <a:r>
              <a:rPr lang="it-IT" sz="1600" b="0" i="1">
                <a:latin typeface="Arial" charset="0"/>
              </a:rPr>
              <a:t>Nayak, Allergy 2001; Wilson, Allergy 2002; Simons, JACI 2003; Potter, Allergy 2003; Hore, Clin Exp Allergy 2005</a:t>
            </a:r>
          </a:p>
        </p:txBody>
      </p:sp>
      <p:sp>
        <p:nvSpPr>
          <p:cNvPr id="73733" name="Rectangle 7"/>
          <p:cNvSpPr>
            <a:spLocks noChangeArrowheads="1"/>
          </p:cNvSpPr>
          <p:nvPr/>
        </p:nvSpPr>
        <p:spPr bwMode="auto">
          <a:xfrm>
            <a:off x="755650" y="4227513"/>
            <a:ext cx="8555038" cy="336550"/>
          </a:xfrm>
          <a:prstGeom prst="rect">
            <a:avLst/>
          </a:prstGeom>
          <a:noFill/>
          <a:ln w="12700">
            <a:noFill/>
            <a:miter lim="800000"/>
            <a:headEnd/>
            <a:tailEnd/>
          </a:ln>
        </p:spPr>
        <p:txBody>
          <a:bodyPr>
            <a:spAutoFit/>
          </a:bodyPr>
          <a:lstStyle/>
          <a:p>
            <a:pPr defTabSz="762000">
              <a:spcBef>
                <a:spcPct val="50000"/>
              </a:spcBef>
            </a:pPr>
            <a:r>
              <a:rPr lang="it-IT" sz="1600" b="0" i="1">
                <a:solidFill>
                  <a:schemeClr val="bg1"/>
                </a:solidFill>
                <a:latin typeface="Arial" charset="0"/>
              </a:rPr>
              <a:t>Jen, Ann Allergy Asthma Immunol 2000; Denkewicz, JACI 2003</a:t>
            </a:r>
          </a:p>
        </p:txBody>
      </p:sp>
      <p:sp>
        <p:nvSpPr>
          <p:cNvPr id="73734" name="Rectangle 8"/>
          <p:cNvSpPr>
            <a:spLocks noChangeArrowheads="1"/>
          </p:cNvSpPr>
          <p:nvPr/>
        </p:nvSpPr>
        <p:spPr bwMode="auto">
          <a:xfrm>
            <a:off x="482600" y="4727575"/>
            <a:ext cx="8475663" cy="1006475"/>
          </a:xfrm>
          <a:prstGeom prst="rect">
            <a:avLst/>
          </a:prstGeom>
          <a:noFill/>
          <a:ln w="12700">
            <a:noFill/>
            <a:miter lim="800000"/>
            <a:headEnd/>
            <a:tailEnd/>
          </a:ln>
        </p:spPr>
        <p:txBody>
          <a:bodyPr>
            <a:spAutoFit/>
          </a:bodyPr>
          <a:lstStyle/>
          <a:p>
            <a:pPr defTabSz="762000"/>
            <a:r>
              <a:rPr lang="it-IT" sz="2000">
                <a:latin typeface="Arial" charset="0"/>
              </a:rPr>
              <a:t>I più recenti corticosteroidi nasali (mometasone furoato e fluticasone furoato) hanno mostrato di poter migliorare anche gli eventuali sintomi oculari concomitanti.</a:t>
            </a:r>
            <a:endParaRPr lang="it-IT" sz="2400">
              <a:latin typeface="Arial" charset="0"/>
            </a:endParaRPr>
          </a:p>
        </p:txBody>
      </p:sp>
      <p:sp>
        <p:nvSpPr>
          <p:cNvPr id="73735" name="Rectangle 10"/>
          <p:cNvSpPr>
            <a:spLocks noChangeArrowheads="1"/>
          </p:cNvSpPr>
          <p:nvPr/>
        </p:nvSpPr>
        <p:spPr bwMode="auto">
          <a:xfrm>
            <a:off x="534988" y="5768975"/>
            <a:ext cx="8175625" cy="642938"/>
          </a:xfrm>
          <a:prstGeom prst="rect">
            <a:avLst/>
          </a:prstGeom>
          <a:noFill/>
          <a:ln w="12700">
            <a:noFill/>
            <a:miter lim="800000"/>
            <a:headEnd/>
            <a:tailEnd/>
          </a:ln>
        </p:spPr>
        <p:txBody>
          <a:bodyPr>
            <a:spAutoFit/>
          </a:bodyPr>
          <a:lstStyle/>
          <a:p>
            <a:pPr defTabSz="762000"/>
            <a:r>
              <a:rPr lang="en-US" sz="1600" b="0" i="1">
                <a:latin typeface="Arial" charset="0"/>
              </a:rPr>
              <a:t>Kaiser et al. JACI  2007;119; Bielory Ann Allergy 2008.</a:t>
            </a:r>
          </a:p>
          <a:p>
            <a:pPr defTabSz="762000" eaLnBrk="0" hangingPunct="0">
              <a:spcBef>
                <a:spcPct val="25000"/>
              </a:spcBef>
            </a:pPr>
            <a:r>
              <a:rPr lang="en-US" sz="1600" b="0">
                <a:latin typeface="Arial" charset="0"/>
              </a:rPr>
              <a:t>.</a:t>
            </a:r>
            <a:endParaRPr lang="it-IT" sz="1600" b="0">
              <a:latin typeface="Arial" charset="0"/>
            </a:endParaRPr>
          </a:p>
        </p:txBody>
      </p:sp>
      <p:sp>
        <p:nvSpPr>
          <p:cNvPr id="14" name="Titolo 13"/>
          <p:cNvSpPr>
            <a:spLocks noGrp="1"/>
          </p:cNvSpPr>
          <p:nvPr>
            <p:ph type="title"/>
          </p:nvPr>
        </p:nvSpPr>
        <p:spPr/>
        <p:txBody>
          <a:bodyPr/>
          <a:lstStyle/>
          <a:p>
            <a:r>
              <a:rPr lang="it-IT" smtClean="0"/>
              <a:t>TRATTAMENTI FARMACOLOGICI</a:t>
            </a:r>
            <a:br>
              <a:rPr lang="it-IT" smtClean="0"/>
            </a:br>
            <a:endParaRPr lang="it-IT" dirty="0"/>
          </a:p>
        </p:txBody>
      </p:sp>
      <p:sp>
        <p:nvSpPr>
          <p:cNvPr id="8" name="Segnaposto numero diapositiva 7"/>
          <p:cNvSpPr>
            <a:spLocks noGrp="1"/>
          </p:cNvSpPr>
          <p:nvPr>
            <p:ph type="sldNum" sz="quarter" idx="4"/>
          </p:nvPr>
        </p:nvSpPr>
        <p:spPr/>
        <p:txBody>
          <a:bodyPr/>
          <a:lstStyle/>
          <a:p>
            <a:fld id="{727900B2-336A-46FE-9A0B-0A54CDA181B0}" type="slidenum">
              <a:rPr lang="it-IT" smtClean="0"/>
              <a:pPr/>
              <a:t>52</a:t>
            </a:fld>
            <a:endParaRPr lang="it-IT" dirty="0"/>
          </a:p>
        </p:txBody>
      </p:sp>
      <p:sp>
        <p:nvSpPr>
          <p:cNvPr id="9" name="Segnaposto piè di pagina 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763588" y="1050925"/>
            <a:ext cx="8213725" cy="4968875"/>
          </a:xfrm>
          <a:prstGeom prst="rect">
            <a:avLst/>
          </a:prstGeom>
          <a:noFill/>
          <a:ln w="12700">
            <a:noFill/>
            <a:miter lim="800000"/>
            <a:headEnd/>
            <a:tailEnd/>
          </a:ln>
          <a:effectLst/>
        </p:spPr>
        <p:txBody>
          <a:bodyPr>
            <a:spAutoFit/>
          </a:bodyPr>
          <a:lstStyle/>
          <a:p>
            <a:r>
              <a:rPr lang="it-IT" sz="2000">
                <a:latin typeface="Arial Unicode MS" pitchFamily="34" charset="-128"/>
              </a:rPr>
              <a:t>Recenti meta-analisi concludono che gli steroidi inalatori non aumentano il rischio di parto pre-termine, malformazioni, basso peso o ipertensione gravidica.</a:t>
            </a:r>
          </a:p>
          <a:p>
            <a:r>
              <a:rPr lang="it-IT" sz="2000">
                <a:latin typeface="Arial Unicode MS" pitchFamily="34" charset="-128"/>
              </a:rPr>
              <a:t>Per beclometasone, budesonide e fluticasone propionato l’assenza di rischio teratogeno è convincente. I dati per triamcinolone, flunisolide e mometasone sono più limitati. </a:t>
            </a:r>
          </a:p>
          <a:p>
            <a:r>
              <a:rPr lang="it-IT" sz="2000">
                <a:latin typeface="Arial Unicode MS" pitchFamily="34" charset="-128"/>
              </a:rPr>
              <a:t>E’ ragionevole continuare in gravidanza lo steroide nasale che ha controllato i sintomi precedentemente.</a:t>
            </a:r>
          </a:p>
          <a:p>
            <a:r>
              <a:rPr lang="it-IT" sz="2000">
                <a:latin typeface="Arial Unicode MS" pitchFamily="34" charset="-128"/>
              </a:rPr>
              <a:t>Se si inizia lo steroide nasale durante la gravidanza, </a:t>
            </a:r>
            <a:r>
              <a:rPr lang="it-IT" sz="2000">
                <a:latin typeface="Arial" charset="0"/>
              </a:rPr>
              <a:t>dovrebbe essere preferita budesonide (categoria di rischio B). </a:t>
            </a:r>
          </a:p>
          <a:p>
            <a:r>
              <a:rPr lang="it-IT" sz="2000">
                <a:latin typeface="Arial" charset="0"/>
              </a:rPr>
              <a:t>La prescrizione di steroidi nasali in gravidanza dovrebbe essere comunque fatta solo se strettamente necessaria, e dopo attenta valutazione del rapporto beneficio/rischio</a:t>
            </a:r>
          </a:p>
          <a:p>
            <a:endParaRPr lang="it-IT" sz="2000">
              <a:latin typeface="Arial" charset="0"/>
            </a:endParaRPr>
          </a:p>
          <a:p>
            <a:endParaRPr lang="it-IT" sz="2000">
              <a:latin typeface="Arial" charset="0"/>
            </a:endParaRPr>
          </a:p>
          <a:p>
            <a:r>
              <a:rPr lang="it-IT" sz="2000">
                <a:latin typeface="Arial Unicode MS" pitchFamily="34" charset="-128"/>
              </a:rPr>
              <a:t> </a:t>
            </a:r>
          </a:p>
        </p:txBody>
      </p:sp>
      <p:sp>
        <p:nvSpPr>
          <p:cNvPr id="74756" name="Text Box 4"/>
          <p:cNvSpPr txBox="1">
            <a:spLocks noChangeArrowheads="1"/>
          </p:cNvSpPr>
          <p:nvPr/>
        </p:nvSpPr>
        <p:spPr bwMode="auto">
          <a:xfrm>
            <a:off x="4318000" y="5367338"/>
            <a:ext cx="4587875" cy="396875"/>
          </a:xfrm>
          <a:prstGeom prst="rect">
            <a:avLst/>
          </a:prstGeom>
          <a:noFill/>
          <a:ln w="12700">
            <a:noFill/>
            <a:miter lim="800000"/>
            <a:headEnd/>
            <a:tailEnd/>
          </a:ln>
          <a:effectLst/>
        </p:spPr>
        <p:txBody>
          <a:bodyPr wrap="none">
            <a:spAutoFit/>
          </a:bodyPr>
          <a:lstStyle/>
          <a:p>
            <a:r>
              <a:rPr lang="it-IT" sz="2000" i="1"/>
              <a:t>Rhinitis Practice Parameters, JACI, 2008 </a:t>
            </a:r>
          </a:p>
        </p:txBody>
      </p:sp>
      <p:sp>
        <p:nvSpPr>
          <p:cNvPr id="7" name="Titolo 6"/>
          <p:cNvSpPr>
            <a:spLocks noGrp="1"/>
          </p:cNvSpPr>
          <p:nvPr>
            <p:ph type="title"/>
          </p:nvPr>
        </p:nvSpPr>
        <p:spPr/>
        <p:txBody>
          <a:bodyPr/>
          <a:lstStyle/>
          <a:p>
            <a:r>
              <a:rPr lang="it-IT" smtClean="0"/>
              <a:t>Sicurezza degli steroidi nasali in gravidanza.</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53</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39700" y="1200604"/>
            <a:ext cx="8845550" cy="3198813"/>
          </a:xfrm>
          <a:prstGeom prst="rect">
            <a:avLst/>
          </a:prstGeom>
          <a:noFill/>
          <a:ln w="12700">
            <a:noFill/>
            <a:miter lim="800000"/>
            <a:headEnd/>
            <a:tailEnd/>
          </a:ln>
          <a:effectLst/>
        </p:spPr>
      </p:pic>
      <p:sp>
        <p:nvSpPr>
          <p:cNvPr id="75780" name="Text Box 4"/>
          <p:cNvSpPr txBox="1">
            <a:spLocks noChangeArrowheads="1"/>
          </p:cNvSpPr>
          <p:nvPr/>
        </p:nvSpPr>
        <p:spPr bwMode="auto">
          <a:xfrm>
            <a:off x="4275138" y="6124114"/>
            <a:ext cx="4489450" cy="396875"/>
          </a:xfrm>
          <a:prstGeom prst="rect">
            <a:avLst/>
          </a:prstGeom>
          <a:noFill/>
          <a:ln w="12700">
            <a:noFill/>
            <a:miter lim="800000"/>
            <a:headEnd/>
            <a:tailEnd/>
          </a:ln>
          <a:effectLst/>
        </p:spPr>
        <p:txBody>
          <a:bodyPr wrap="none">
            <a:spAutoFit/>
          </a:bodyPr>
          <a:lstStyle/>
          <a:p>
            <a:r>
              <a:rPr lang="it-IT" sz="2000" b="0" i="1" dirty="0" err="1"/>
              <a:t>Rhinitis</a:t>
            </a:r>
            <a:r>
              <a:rPr lang="it-IT" sz="2000" b="0" i="1" dirty="0"/>
              <a:t> </a:t>
            </a:r>
            <a:r>
              <a:rPr lang="it-IT" sz="2000" b="0" i="1" dirty="0" err="1"/>
              <a:t>Practice</a:t>
            </a:r>
            <a:r>
              <a:rPr lang="it-IT" sz="2000" b="0" i="1" dirty="0"/>
              <a:t> </a:t>
            </a:r>
            <a:r>
              <a:rPr lang="it-IT" sz="2000" b="0" i="1" dirty="0" err="1"/>
              <a:t>Parameters</a:t>
            </a:r>
            <a:r>
              <a:rPr lang="it-IT" sz="2000" b="0" i="1" dirty="0"/>
              <a:t>, JACI, 2008 </a:t>
            </a:r>
          </a:p>
        </p:txBody>
      </p:sp>
      <p:sp>
        <p:nvSpPr>
          <p:cNvPr id="75781" name="Text Box 5"/>
          <p:cNvSpPr txBox="1">
            <a:spLocks noChangeArrowheads="1"/>
          </p:cNvSpPr>
          <p:nvPr/>
        </p:nvSpPr>
        <p:spPr bwMode="auto">
          <a:xfrm>
            <a:off x="793750" y="4379452"/>
            <a:ext cx="8350250" cy="1739900"/>
          </a:xfrm>
          <a:prstGeom prst="rect">
            <a:avLst/>
          </a:prstGeom>
          <a:noFill/>
          <a:ln w="12700">
            <a:noFill/>
            <a:miter lim="800000"/>
            <a:headEnd/>
            <a:tailEnd/>
          </a:ln>
          <a:effectLst/>
        </p:spPr>
        <p:txBody>
          <a:bodyPr>
            <a:spAutoFit/>
          </a:bodyPr>
          <a:lstStyle/>
          <a:p>
            <a:r>
              <a:rPr lang="it-IT" sz="1800" dirty="0">
                <a:solidFill>
                  <a:srgbClr val="C00000"/>
                </a:solidFill>
                <a:latin typeface="Arial Unicode MS" pitchFamily="34" charset="-128"/>
              </a:rPr>
              <a:t>*</a:t>
            </a:r>
            <a:r>
              <a:rPr lang="it-IT" sz="1800" dirty="0">
                <a:latin typeface="Arial Unicode MS" pitchFamily="34" charset="-128"/>
              </a:rPr>
              <a:t> Categoria di rischio FDA</a:t>
            </a:r>
          </a:p>
          <a:p>
            <a:r>
              <a:rPr lang="it-IT" sz="1800" b="0" dirty="0">
                <a:solidFill>
                  <a:srgbClr val="C00000"/>
                </a:solidFill>
                <a:latin typeface="Arial Unicode MS" pitchFamily="34" charset="-128"/>
              </a:rPr>
              <a:t>B</a:t>
            </a:r>
            <a:r>
              <a:rPr lang="it-IT" sz="1800" b="0" dirty="0">
                <a:latin typeface="Arial Unicode MS" pitchFamily="34" charset="-128"/>
              </a:rPr>
              <a:t>: assenza di </a:t>
            </a:r>
            <a:r>
              <a:rPr lang="it-IT" sz="1800" b="0" dirty="0" err="1">
                <a:latin typeface="Arial Unicode MS" pitchFamily="34" charset="-128"/>
              </a:rPr>
              <a:t>teratogenicità</a:t>
            </a:r>
            <a:r>
              <a:rPr lang="it-IT" sz="1800" b="0" dirty="0">
                <a:latin typeface="Arial Unicode MS" pitchFamily="34" charset="-128"/>
              </a:rPr>
              <a:t> nell’animale ma non studi nelle donne gravide o rischio teratogeno nell’animale ma accertata assenza di rischio nella donna gravida.</a:t>
            </a:r>
          </a:p>
          <a:p>
            <a:r>
              <a:rPr lang="it-IT" sz="1800" b="0" dirty="0" smtClean="0">
                <a:solidFill>
                  <a:srgbClr val="C00000"/>
                </a:solidFill>
                <a:latin typeface="Arial Unicode MS" pitchFamily="34" charset="-128"/>
              </a:rPr>
              <a:t>C</a:t>
            </a:r>
            <a:r>
              <a:rPr lang="it-IT" sz="1800" b="0" dirty="0" smtClean="0">
                <a:latin typeface="Arial Unicode MS" pitchFamily="34" charset="-128"/>
              </a:rPr>
              <a:t>: </a:t>
            </a:r>
            <a:r>
              <a:rPr lang="it-IT" sz="1800" b="0" dirty="0">
                <a:latin typeface="Arial Unicode MS" pitchFamily="34" charset="-128"/>
              </a:rPr>
              <a:t>Rischio teratogeno nell’animale e assenza di studi nella donna gravida (con beneficio/rischio comunque favorevole) o assenza di studi umani e animali</a:t>
            </a:r>
          </a:p>
        </p:txBody>
      </p:sp>
      <p:sp>
        <p:nvSpPr>
          <p:cNvPr id="75782" name="Text Box 6"/>
          <p:cNvSpPr txBox="1">
            <a:spLocks noChangeArrowheads="1"/>
          </p:cNvSpPr>
          <p:nvPr/>
        </p:nvSpPr>
        <p:spPr bwMode="auto">
          <a:xfrm>
            <a:off x="887413" y="2017713"/>
            <a:ext cx="336550" cy="457200"/>
          </a:xfrm>
          <a:prstGeom prst="rect">
            <a:avLst/>
          </a:prstGeom>
          <a:noFill/>
          <a:ln w="12700">
            <a:noFill/>
            <a:miter lim="800000"/>
            <a:headEnd/>
            <a:tailEnd/>
          </a:ln>
          <a:effectLst/>
        </p:spPr>
        <p:txBody>
          <a:bodyPr wrap="none">
            <a:spAutoFit/>
          </a:bodyPr>
          <a:lstStyle/>
          <a:p>
            <a:r>
              <a:rPr lang="it-IT" sz="2400"/>
              <a:t>*</a:t>
            </a:r>
          </a:p>
        </p:txBody>
      </p:sp>
      <p:sp>
        <p:nvSpPr>
          <p:cNvPr id="9" name="Titolo 8"/>
          <p:cNvSpPr>
            <a:spLocks noGrp="1"/>
          </p:cNvSpPr>
          <p:nvPr>
            <p:ph type="title"/>
          </p:nvPr>
        </p:nvSpPr>
        <p:spPr/>
        <p:txBody>
          <a:bodyPr/>
          <a:lstStyle/>
          <a:p>
            <a:r>
              <a:rPr lang="it-IT" smtClean="0"/>
              <a:t>Sicurezza degli antistaminici in gravidanza.</a:t>
            </a:r>
            <a:br>
              <a:rPr lang="it-IT" smtClean="0"/>
            </a:br>
            <a:endParaRPr lang="it-IT" dirty="0"/>
          </a:p>
        </p:txBody>
      </p:sp>
      <p:sp>
        <p:nvSpPr>
          <p:cNvPr id="7" name="Segnaposto numero diapositiva 6"/>
          <p:cNvSpPr>
            <a:spLocks noGrp="1"/>
          </p:cNvSpPr>
          <p:nvPr>
            <p:ph type="sldNum" sz="quarter" idx="4"/>
          </p:nvPr>
        </p:nvSpPr>
        <p:spPr/>
        <p:txBody>
          <a:bodyPr/>
          <a:lstStyle/>
          <a:p>
            <a:fld id="{727900B2-336A-46FE-9A0B-0A54CDA181B0}" type="slidenum">
              <a:rPr lang="it-IT" smtClean="0"/>
              <a:pPr/>
              <a:t>54</a:t>
            </a:fld>
            <a:endParaRPr lang="it-IT" dirty="0"/>
          </a:p>
        </p:txBody>
      </p:sp>
      <p:sp>
        <p:nvSpPr>
          <p:cNvPr id="8" name="Segnaposto piè di pagina 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mtClean="0"/>
              <a:t>Altri farmaci in gravidanza</a:t>
            </a:r>
            <a:br>
              <a:rPr lang="it-IT" smtClean="0"/>
            </a:b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55</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
        <p:nvSpPr>
          <p:cNvPr id="76802" name="Rectangle 2"/>
          <p:cNvSpPr>
            <a:spLocks noGrp="1" noChangeArrowheads="1"/>
          </p:cNvSpPr>
          <p:nvPr>
            <p:ph idx="4294967295"/>
          </p:nvPr>
        </p:nvSpPr>
        <p:spPr bwMode="auto">
          <a:xfrm>
            <a:off x="1025525" y="741363"/>
            <a:ext cx="8118475"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457200" indent="-457200" defTabSz="914400">
              <a:lnSpc>
                <a:spcPct val="90000"/>
              </a:lnSpc>
              <a:buSzTx/>
              <a:buFontTx/>
              <a:buNone/>
            </a:pPr>
            <a:r>
              <a:rPr lang="fr-FR" sz="1800" b="1" dirty="0" err="1" smtClean="0">
                <a:solidFill>
                  <a:srgbClr val="C00000"/>
                </a:solidFill>
                <a:latin typeface="Arial Unicode MS" pitchFamily="34" charset="-128"/>
              </a:rPr>
              <a:t>Decongestionanti</a:t>
            </a:r>
            <a:r>
              <a:rPr lang="fr-FR" sz="1800" b="1" dirty="0" smtClean="0">
                <a:solidFill>
                  <a:srgbClr val="C00000"/>
                </a:solidFill>
                <a:latin typeface="Arial Unicode MS" pitchFamily="34" charset="-128"/>
              </a:rPr>
              <a:t> nasale e orale</a:t>
            </a:r>
            <a:endParaRPr lang="it-IT" sz="1800" b="1" dirty="0" smtClean="0">
              <a:solidFill>
                <a:srgbClr val="C00000"/>
              </a:solidFill>
              <a:latin typeface="Arial Unicode MS" pitchFamily="34" charset="-128"/>
            </a:endParaRPr>
          </a:p>
          <a:p>
            <a:pPr marL="457200" indent="-457200" defTabSz="914400">
              <a:lnSpc>
                <a:spcPct val="90000"/>
              </a:lnSpc>
              <a:buSzTx/>
              <a:buFontTx/>
              <a:buNone/>
            </a:pPr>
            <a:r>
              <a:rPr lang="it-IT" sz="1800" b="1" dirty="0" smtClean="0">
                <a:latin typeface="Arial Unicode MS" pitchFamily="34" charset="-128"/>
              </a:rPr>
              <a:t>	Fintanto che ulteriori studi non avranno chiarito gli effetti dei simpatico-mimetici a livello fetale, queste sostanze dovranno essere considerate farmaci potenzialmente dannosi in gravidanza, da non utilizzare neanche dopo il primo trimestre.</a:t>
            </a:r>
            <a:r>
              <a:rPr lang="it-IT" sz="1800" dirty="0" smtClean="0">
                <a:latin typeface="Arial Unicode MS" pitchFamily="34" charset="-128"/>
              </a:rPr>
              <a:t> </a:t>
            </a:r>
            <a:endParaRPr lang="it-IT" sz="1800" b="1" dirty="0" smtClean="0">
              <a:latin typeface="Arial Unicode MS" pitchFamily="34" charset="-128"/>
            </a:endParaRPr>
          </a:p>
          <a:p>
            <a:pPr marL="457200" indent="-457200" defTabSz="914400">
              <a:lnSpc>
                <a:spcPct val="90000"/>
              </a:lnSpc>
              <a:buSzTx/>
              <a:buFontTx/>
              <a:buNone/>
            </a:pPr>
            <a:r>
              <a:rPr lang="it-IT" sz="1400" i="1" dirty="0" err="1" smtClean="0">
                <a:latin typeface="Arial Unicode MS" pitchFamily="34" charset="-128"/>
              </a:rPr>
              <a:t>Piette</a:t>
            </a:r>
            <a:r>
              <a:rPr lang="it-IT" sz="1400" i="1" dirty="0" smtClean="0">
                <a:latin typeface="Arial Unicode MS" pitchFamily="34" charset="-128"/>
              </a:rPr>
              <a:t> V, </a:t>
            </a:r>
            <a:r>
              <a:rPr lang="it-IT" sz="1400" i="1" dirty="0" err="1" smtClean="0">
                <a:latin typeface="Arial Unicode MS" pitchFamily="34" charset="-128"/>
              </a:rPr>
              <a:t>et</a:t>
            </a:r>
            <a:r>
              <a:rPr lang="it-IT" sz="1400" i="1" dirty="0" smtClean="0">
                <a:latin typeface="Arial Unicode MS" pitchFamily="34" charset="-128"/>
              </a:rPr>
              <a:t> al. </a:t>
            </a:r>
            <a:r>
              <a:rPr lang="en-GB" sz="1400" i="1" dirty="0" smtClean="0">
                <a:latin typeface="Arial Unicode MS" pitchFamily="34" charset="-128"/>
              </a:rPr>
              <a:t>Treating  allergic rhinitis in pregnancy. Current Allergy Asthma Rep 2006;6: 232</a:t>
            </a:r>
            <a:r>
              <a:rPr lang="en-GB" sz="1400" dirty="0" smtClean="0">
                <a:latin typeface="Arial Unicode MS" pitchFamily="34" charset="-128"/>
              </a:rPr>
              <a:t>.</a:t>
            </a:r>
          </a:p>
          <a:p>
            <a:pPr marL="457200" indent="-457200" defTabSz="914400">
              <a:lnSpc>
                <a:spcPct val="90000"/>
              </a:lnSpc>
              <a:buSzTx/>
              <a:buFontTx/>
              <a:buNone/>
            </a:pPr>
            <a:r>
              <a:rPr lang="it-IT" sz="1800" b="1" dirty="0" smtClean="0">
                <a:solidFill>
                  <a:srgbClr val="C00000"/>
                </a:solidFill>
                <a:latin typeface="Arial Unicode MS" pitchFamily="34" charset="-128"/>
              </a:rPr>
              <a:t> Anticolinergici nasali</a:t>
            </a:r>
          </a:p>
          <a:p>
            <a:pPr marL="457200" indent="-457200" defTabSz="914400">
              <a:lnSpc>
                <a:spcPct val="90000"/>
              </a:lnSpc>
              <a:buSzTx/>
              <a:buFontTx/>
              <a:buNone/>
            </a:pPr>
            <a:r>
              <a:rPr lang="it-IT" sz="1800" b="1" dirty="0" smtClean="0">
                <a:latin typeface="Arial Unicode MS" pitchFamily="34" charset="-128"/>
              </a:rPr>
              <a:t>	L’</a:t>
            </a:r>
            <a:r>
              <a:rPr lang="it-IT" sz="1800" b="1" dirty="0" err="1" smtClean="0">
                <a:latin typeface="Arial Unicode MS" pitchFamily="34" charset="-128"/>
              </a:rPr>
              <a:t>ipratropio</a:t>
            </a:r>
            <a:r>
              <a:rPr lang="it-IT" sz="1800" b="1" dirty="0" smtClean="0">
                <a:latin typeface="Arial Unicode MS" pitchFamily="34" charset="-128"/>
              </a:rPr>
              <a:t> bromuro e’ poco assorbito dalla mucosa nasale, ma poiché ad oggi non abbiamo studi di sicurezza d’impiego nell’uomo, è consigliabile evitarne l’uso nel primo trimestre di gravidanza</a:t>
            </a:r>
            <a:r>
              <a:rPr lang="it-IT" sz="1800" dirty="0" smtClean="0">
                <a:latin typeface="Arial Unicode MS" pitchFamily="34" charset="-128"/>
              </a:rPr>
              <a:t> </a:t>
            </a:r>
            <a:endParaRPr lang="it-IT" sz="1800" b="1" dirty="0" smtClean="0">
              <a:latin typeface="Arial Unicode MS" pitchFamily="34" charset="-128"/>
            </a:endParaRPr>
          </a:p>
          <a:p>
            <a:pPr marL="457200" indent="-457200" defTabSz="914400">
              <a:lnSpc>
                <a:spcPct val="90000"/>
              </a:lnSpc>
              <a:buSzTx/>
              <a:buFontTx/>
              <a:buNone/>
            </a:pPr>
            <a:r>
              <a:rPr lang="it-IT" sz="1400" i="1" dirty="0" err="1" smtClean="0">
                <a:latin typeface="Arial Unicode MS" pitchFamily="34" charset="-128"/>
              </a:rPr>
              <a:t>Piette</a:t>
            </a:r>
            <a:r>
              <a:rPr lang="it-IT" sz="1400" i="1" dirty="0" smtClean="0">
                <a:latin typeface="Arial Unicode MS" pitchFamily="34" charset="-128"/>
              </a:rPr>
              <a:t> V, </a:t>
            </a:r>
            <a:r>
              <a:rPr lang="it-IT" sz="1400" i="1" dirty="0" err="1" smtClean="0">
                <a:latin typeface="Arial Unicode MS" pitchFamily="34" charset="-128"/>
              </a:rPr>
              <a:t>et</a:t>
            </a:r>
            <a:r>
              <a:rPr lang="it-IT" sz="1400" i="1" dirty="0" smtClean="0">
                <a:latin typeface="Arial Unicode MS" pitchFamily="34" charset="-128"/>
              </a:rPr>
              <a:t> al. </a:t>
            </a:r>
            <a:r>
              <a:rPr lang="en-GB" sz="1400" i="1" dirty="0" smtClean="0">
                <a:latin typeface="Arial Unicode MS" pitchFamily="34" charset="-128"/>
              </a:rPr>
              <a:t>Treating  allergic rhinitis in pregnancy. Current Allergy Asthma Rep 2006;6: 232.</a:t>
            </a:r>
          </a:p>
          <a:p>
            <a:pPr marL="457200" indent="-457200" defTabSz="914400">
              <a:lnSpc>
                <a:spcPct val="90000"/>
              </a:lnSpc>
              <a:buSzTx/>
              <a:buFontTx/>
              <a:buNone/>
            </a:pPr>
            <a:r>
              <a:rPr lang="it-IT" sz="1800" b="1" dirty="0" err="1" smtClean="0">
                <a:solidFill>
                  <a:srgbClr val="C00000"/>
                </a:solidFill>
                <a:latin typeface="Arial" charset="0"/>
              </a:rPr>
              <a:t>Cromoni</a:t>
            </a:r>
            <a:r>
              <a:rPr lang="it-IT" sz="1800" b="1" dirty="0" smtClean="0">
                <a:solidFill>
                  <a:srgbClr val="C00000"/>
                </a:solidFill>
                <a:latin typeface="Arial" charset="0"/>
              </a:rPr>
              <a:t> nasali</a:t>
            </a:r>
          </a:p>
          <a:p>
            <a:pPr marL="457200" indent="-457200" defTabSz="914400">
              <a:lnSpc>
                <a:spcPct val="90000"/>
              </a:lnSpc>
              <a:buSzTx/>
              <a:buFontTx/>
              <a:buNone/>
            </a:pPr>
            <a:r>
              <a:rPr lang="it-IT" sz="1800" b="1" dirty="0" smtClean="0">
                <a:latin typeface="Arial" charset="0"/>
              </a:rPr>
              <a:t>	Non ci sono studi sulla loro sicurezza d’impiego nell’uomo, ma data la loro mancanza di assorbimento a livello sistemico e il buon profilo di sicurezza, alcuni autori ne raccomandano l’uso come farmaci di prima scelta nelle forme lievi di rinite allergica soprattutto nel primo </a:t>
            </a:r>
            <a:r>
              <a:rPr lang="it-IT" sz="1800" b="1" dirty="0" smtClean="0">
                <a:latin typeface="Arial" charset="0"/>
              </a:rPr>
              <a:t>trimestre</a:t>
            </a:r>
            <a:br>
              <a:rPr lang="it-IT" sz="1800" b="1" dirty="0" smtClean="0">
                <a:latin typeface="Arial" charset="0"/>
              </a:rPr>
            </a:br>
            <a:endParaRPr lang="it-IT" sz="1800" b="1" dirty="0" smtClean="0">
              <a:latin typeface="Arial" charset="0"/>
            </a:endParaRPr>
          </a:p>
          <a:p>
            <a:pPr marL="457200" indent="-457200" defTabSz="914400" eaLnBrk="1" hangingPunct="1">
              <a:lnSpc>
                <a:spcPct val="90000"/>
              </a:lnSpc>
              <a:spcBef>
                <a:spcPct val="0"/>
              </a:spcBef>
              <a:buSzTx/>
              <a:buFontTx/>
              <a:buNone/>
            </a:pPr>
            <a:r>
              <a:rPr lang="en-US" sz="1400" i="1" dirty="0" err="1" smtClean="0">
                <a:latin typeface="Arial" charset="0"/>
              </a:rPr>
              <a:t>Blaiss</a:t>
            </a:r>
            <a:r>
              <a:rPr lang="en-US" sz="1400" i="1" dirty="0" smtClean="0">
                <a:latin typeface="Arial" charset="0"/>
              </a:rPr>
              <a:t> MS, Management of rhinitis and asthma in pregnancy  Ann Allergy Asthma </a:t>
            </a:r>
            <a:r>
              <a:rPr lang="en-US" sz="1400" i="1" dirty="0" err="1" smtClean="0">
                <a:latin typeface="Arial" charset="0"/>
              </a:rPr>
              <a:t>Immunol</a:t>
            </a:r>
            <a:r>
              <a:rPr lang="en-US" sz="1400" i="1" dirty="0" smtClean="0">
                <a:latin typeface="Arial" charset="0"/>
              </a:rPr>
              <a:t> 2003;90:S16</a:t>
            </a:r>
            <a:r>
              <a:rPr lang="en-US" sz="1400" dirty="0" smtClean="0">
                <a:latin typeface="Arial" charset="0"/>
              </a:rPr>
              <a:t>.</a:t>
            </a:r>
            <a:endParaRPr lang="en-GB" sz="1400" dirty="0" smtClean="0">
              <a:latin typeface="Arial Unicode MS" pitchFamily="34" charset="-128"/>
            </a:endParaRPr>
          </a:p>
          <a:p>
            <a:pPr marL="457200" indent="-457200" defTabSz="914400">
              <a:lnSpc>
                <a:spcPct val="90000"/>
              </a:lnSpc>
              <a:buSzTx/>
              <a:buFontTx/>
              <a:buNone/>
            </a:pPr>
            <a:endParaRPr lang="en-GB" sz="1400"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519238" y="1652588"/>
            <a:ext cx="6243637" cy="4148137"/>
          </a:xfrm>
          <a:prstGeom prst="rect">
            <a:avLst/>
          </a:prstGeom>
          <a:noFill/>
          <a:ln w="12700">
            <a:noFill/>
            <a:miter lim="800000"/>
            <a:headEnd/>
            <a:tailEnd/>
          </a:ln>
          <a:effectLst/>
        </p:spPr>
      </p:pic>
      <p:pic>
        <p:nvPicPr>
          <p:cNvPr id="788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81063" y="716189"/>
            <a:ext cx="7156450" cy="1039813"/>
          </a:xfrm>
          <a:prstGeom prst="rect">
            <a:avLst/>
          </a:prstGeom>
          <a:noFill/>
          <a:ln w="12700">
            <a:noFill/>
            <a:miter lim="800000"/>
            <a:headEnd/>
            <a:tailEnd/>
          </a:ln>
          <a:effectLst/>
        </p:spPr>
      </p:pic>
      <p:sp>
        <p:nvSpPr>
          <p:cNvPr id="78852" name="Text Box 4"/>
          <p:cNvSpPr txBox="1">
            <a:spLocks noChangeArrowheads="1"/>
          </p:cNvSpPr>
          <p:nvPr/>
        </p:nvSpPr>
        <p:spPr bwMode="auto">
          <a:xfrm>
            <a:off x="4766809" y="1463902"/>
            <a:ext cx="3868737" cy="396875"/>
          </a:xfrm>
          <a:prstGeom prst="rect">
            <a:avLst/>
          </a:prstGeom>
          <a:noFill/>
          <a:ln w="12700">
            <a:noFill/>
            <a:miter lim="800000"/>
            <a:headEnd/>
            <a:tailEnd/>
          </a:ln>
          <a:effectLst/>
        </p:spPr>
        <p:txBody>
          <a:bodyPr wrap="none">
            <a:spAutoFit/>
          </a:bodyPr>
          <a:lstStyle/>
          <a:p>
            <a:r>
              <a:rPr lang="it-IT" sz="2000" b="0" i="1" dirty="0" err="1"/>
              <a:t>Derendof</a:t>
            </a:r>
            <a:r>
              <a:rPr lang="it-IT" sz="2000" b="0" i="1" dirty="0"/>
              <a:t> and </a:t>
            </a:r>
            <a:r>
              <a:rPr lang="it-IT" sz="2000" b="0" i="1" dirty="0" err="1"/>
              <a:t>Meltzer</a:t>
            </a:r>
            <a:r>
              <a:rPr lang="it-IT" sz="2000" b="0" i="1" dirty="0"/>
              <a:t>, </a:t>
            </a:r>
            <a:r>
              <a:rPr lang="it-IT" sz="2000" b="0" i="1" dirty="0" err="1"/>
              <a:t>Allergy</a:t>
            </a:r>
            <a:r>
              <a:rPr lang="it-IT" sz="2000" b="0" i="1" dirty="0"/>
              <a:t> 2008</a:t>
            </a:r>
          </a:p>
        </p:txBody>
      </p:sp>
      <p:sp>
        <p:nvSpPr>
          <p:cNvPr id="78853" name="Text Box 5"/>
          <p:cNvSpPr txBox="1">
            <a:spLocks noChangeArrowheads="1"/>
          </p:cNvSpPr>
          <p:nvPr/>
        </p:nvSpPr>
        <p:spPr bwMode="auto">
          <a:xfrm>
            <a:off x="900113" y="5868988"/>
            <a:ext cx="7827962" cy="701675"/>
          </a:xfrm>
          <a:prstGeom prst="rect">
            <a:avLst/>
          </a:prstGeom>
          <a:noFill/>
          <a:ln w="9525">
            <a:noFill/>
            <a:miter lim="800000"/>
            <a:headEnd/>
            <a:tailEnd/>
          </a:ln>
          <a:effectLst/>
        </p:spPr>
        <p:txBody>
          <a:bodyPr>
            <a:spAutoFit/>
          </a:bodyPr>
          <a:lstStyle/>
          <a:p>
            <a:r>
              <a:rPr lang="it-IT" sz="2000">
                <a:latin typeface="Arial Unicode MS" pitchFamily="34" charset="-128"/>
              </a:rPr>
              <a:t>La bassa biodisponibilità può rappresentare un vantaggio nei pazienti che necessitano di sterodi topici sia nasali che bronchiali.</a:t>
            </a:r>
          </a:p>
        </p:txBody>
      </p:sp>
      <p:sp>
        <p:nvSpPr>
          <p:cNvPr id="6" name="Segnaposto numero diapositiva 5"/>
          <p:cNvSpPr>
            <a:spLocks noGrp="1"/>
          </p:cNvSpPr>
          <p:nvPr>
            <p:ph type="sldNum" sz="quarter" idx="4"/>
          </p:nvPr>
        </p:nvSpPr>
        <p:spPr/>
        <p:txBody>
          <a:bodyPr/>
          <a:lstStyle/>
          <a:p>
            <a:fld id="{727900B2-336A-46FE-9A0B-0A54CDA181B0}" type="slidenum">
              <a:rPr lang="it-IT" smtClean="0"/>
              <a:pPr/>
              <a:t>56</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Figure"/>
          <p:cNvPicPr>
            <a:picLocks noChangeAspect="1" noChangeArrowheads="1"/>
          </p:cNvPicPr>
          <p:nvPr/>
        </p:nvPicPr>
        <p:blipFill>
          <a:blip r:embed="rId2" cstate="print"/>
          <a:srcRect/>
          <a:stretch>
            <a:fillRect/>
          </a:stretch>
        </p:blipFill>
        <p:spPr bwMode="auto">
          <a:xfrm>
            <a:off x="946150" y="1185863"/>
            <a:ext cx="4586288" cy="2949575"/>
          </a:xfrm>
          <a:prstGeom prst="rect">
            <a:avLst/>
          </a:prstGeom>
          <a:noFill/>
          <a:ln w="9525">
            <a:noFill/>
            <a:miter lim="800000"/>
            <a:headEnd/>
            <a:tailEnd/>
          </a:ln>
        </p:spPr>
      </p:pic>
      <p:sp>
        <p:nvSpPr>
          <p:cNvPr id="79875" name="Text Box 5"/>
          <p:cNvSpPr txBox="1">
            <a:spLocks noChangeArrowheads="1"/>
          </p:cNvSpPr>
          <p:nvPr/>
        </p:nvSpPr>
        <p:spPr bwMode="auto">
          <a:xfrm rot="-5400000">
            <a:off x="-246856" y="2682081"/>
            <a:ext cx="2546350" cy="274638"/>
          </a:xfrm>
          <a:prstGeom prst="rect">
            <a:avLst/>
          </a:prstGeom>
          <a:solidFill>
            <a:srgbClr val="FFFFFF"/>
          </a:solidFill>
          <a:ln w="12700">
            <a:noFill/>
            <a:miter lim="800000"/>
            <a:headEnd/>
            <a:tailEnd/>
          </a:ln>
        </p:spPr>
        <p:txBody>
          <a:bodyPr wrap="none">
            <a:spAutoFit/>
          </a:bodyPr>
          <a:lstStyle/>
          <a:p>
            <a:pPr defTabSz="762000"/>
            <a:r>
              <a:rPr lang="it-IT" sz="1200">
                <a:latin typeface="Arial Unicode MS" pitchFamily="34" charset="-128"/>
              </a:rPr>
              <a:t>Variazione media rispetto al basale</a:t>
            </a:r>
          </a:p>
        </p:txBody>
      </p:sp>
      <p:sp>
        <p:nvSpPr>
          <p:cNvPr id="79876" name="Text Box 7"/>
          <p:cNvSpPr txBox="1">
            <a:spLocks noChangeArrowheads="1"/>
          </p:cNvSpPr>
          <p:nvPr/>
        </p:nvSpPr>
        <p:spPr bwMode="auto">
          <a:xfrm>
            <a:off x="5730875" y="1909763"/>
            <a:ext cx="2390775" cy="1006475"/>
          </a:xfrm>
          <a:prstGeom prst="rect">
            <a:avLst/>
          </a:prstGeom>
          <a:noFill/>
          <a:ln w="12700">
            <a:noFill/>
            <a:miter lim="800000"/>
            <a:headEnd/>
            <a:tailEnd/>
          </a:ln>
        </p:spPr>
        <p:txBody>
          <a:bodyPr wrap="none">
            <a:spAutoFit/>
          </a:bodyPr>
          <a:lstStyle/>
          <a:p>
            <a:pPr defTabSz="762000"/>
            <a:r>
              <a:rPr lang="it-IT" sz="2000" i="1" dirty="0" err="1"/>
              <a:t>Bielory</a:t>
            </a:r>
            <a:r>
              <a:rPr lang="it-IT" sz="2000" i="1" dirty="0"/>
              <a:t>, </a:t>
            </a:r>
          </a:p>
          <a:p>
            <a:pPr defTabSz="762000"/>
            <a:r>
              <a:rPr lang="it-IT" sz="2000" i="1" dirty="0" err="1"/>
              <a:t>Ann</a:t>
            </a:r>
            <a:r>
              <a:rPr lang="it-IT" sz="2000" i="1" dirty="0"/>
              <a:t> </a:t>
            </a:r>
            <a:r>
              <a:rPr lang="it-IT" sz="2000" i="1" dirty="0" err="1"/>
              <a:t>Allergy</a:t>
            </a:r>
            <a:r>
              <a:rPr lang="it-IT" sz="2000" i="1" dirty="0"/>
              <a:t> </a:t>
            </a:r>
            <a:r>
              <a:rPr lang="it-IT" sz="2000" i="1" dirty="0" err="1"/>
              <a:t>Asthma</a:t>
            </a:r>
            <a:r>
              <a:rPr lang="it-IT" sz="2000" i="1" dirty="0"/>
              <a:t> </a:t>
            </a:r>
          </a:p>
          <a:p>
            <a:pPr defTabSz="762000"/>
            <a:r>
              <a:rPr lang="it-IT" sz="2000" i="1" dirty="0" err="1"/>
              <a:t>Immunol</a:t>
            </a:r>
            <a:r>
              <a:rPr lang="it-IT" sz="2000" i="1" dirty="0"/>
              <a:t> 2008</a:t>
            </a:r>
          </a:p>
        </p:txBody>
      </p:sp>
      <p:sp>
        <p:nvSpPr>
          <p:cNvPr id="79877" name="Text Box 8"/>
          <p:cNvSpPr txBox="1">
            <a:spLocks noChangeArrowheads="1"/>
          </p:cNvSpPr>
          <p:nvPr/>
        </p:nvSpPr>
        <p:spPr bwMode="auto">
          <a:xfrm>
            <a:off x="903288" y="4949825"/>
            <a:ext cx="2263775" cy="1006475"/>
          </a:xfrm>
          <a:prstGeom prst="rect">
            <a:avLst/>
          </a:prstGeom>
          <a:noFill/>
          <a:ln w="12700">
            <a:noFill/>
            <a:miter lim="800000"/>
            <a:headEnd/>
            <a:tailEnd/>
          </a:ln>
        </p:spPr>
        <p:txBody>
          <a:bodyPr wrap="none">
            <a:spAutoFit/>
          </a:bodyPr>
          <a:lstStyle/>
          <a:p>
            <a:pPr defTabSz="762000"/>
            <a:r>
              <a:rPr lang="it-IT" sz="2000" i="1" dirty="0" err="1"/>
              <a:t>Scadding</a:t>
            </a:r>
            <a:r>
              <a:rPr lang="it-IT" sz="2000" i="1" dirty="0"/>
              <a:t>, </a:t>
            </a:r>
          </a:p>
          <a:p>
            <a:pPr defTabSz="762000"/>
            <a:r>
              <a:rPr lang="it-IT" sz="2000" i="1" dirty="0" err="1"/>
              <a:t>Curr</a:t>
            </a:r>
            <a:r>
              <a:rPr lang="it-IT" sz="2000" i="1" dirty="0"/>
              <a:t> </a:t>
            </a:r>
            <a:r>
              <a:rPr lang="it-IT" sz="2000" i="1" dirty="0" err="1"/>
              <a:t>Opin</a:t>
            </a:r>
            <a:r>
              <a:rPr lang="it-IT" sz="2000" i="1" dirty="0"/>
              <a:t> </a:t>
            </a:r>
          </a:p>
          <a:p>
            <a:pPr defTabSz="762000"/>
            <a:r>
              <a:rPr lang="it-IT" sz="2000" i="1" dirty="0" err="1"/>
              <a:t>Pharmacother</a:t>
            </a:r>
            <a:r>
              <a:rPr lang="it-IT" sz="2000" i="1" dirty="0"/>
              <a:t> 2008</a:t>
            </a:r>
          </a:p>
        </p:txBody>
      </p:sp>
      <p:sp>
        <p:nvSpPr>
          <p:cNvPr id="79878" name="Rectangle 9"/>
          <p:cNvSpPr>
            <a:spLocks noChangeArrowheads="1"/>
          </p:cNvSpPr>
          <p:nvPr/>
        </p:nvSpPr>
        <p:spPr bwMode="auto">
          <a:xfrm>
            <a:off x="4854575" y="4132263"/>
            <a:ext cx="3724275" cy="2259012"/>
          </a:xfrm>
          <a:prstGeom prst="rect">
            <a:avLst/>
          </a:prstGeom>
          <a:solidFill>
            <a:srgbClr val="00FFFF"/>
          </a:solidFill>
          <a:ln w="12700">
            <a:solidFill>
              <a:srgbClr val="FF0000"/>
            </a:solidFill>
            <a:miter lim="800000"/>
            <a:headEnd/>
            <a:tailEnd/>
          </a:ln>
        </p:spPr>
        <p:txBody>
          <a:bodyPr wrap="none" anchor="ctr"/>
          <a:lstStyle/>
          <a:p>
            <a:endParaRPr lang="en-US" sz="2400"/>
          </a:p>
        </p:txBody>
      </p:sp>
      <p:sp>
        <p:nvSpPr>
          <p:cNvPr id="79879" name="Rectangle 10"/>
          <p:cNvSpPr>
            <a:spLocks noChangeArrowheads="1"/>
          </p:cNvSpPr>
          <p:nvPr/>
        </p:nvSpPr>
        <p:spPr bwMode="auto">
          <a:xfrm>
            <a:off x="827088" y="222250"/>
            <a:ext cx="7288212" cy="1006475"/>
          </a:xfrm>
          <a:prstGeom prst="rect">
            <a:avLst/>
          </a:prstGeom>
          <a:solidFill>
            <a:srgbClr val="FFFFFF"/>
          </a:solidFill>
          <a:ln w="12700">
            <a:noFill/>
            <a:miter lim="800000"/>
            <a:headEnd/>
            <a:tailEnd/>
          </a:ln>
        </p:spPr>
        <p:txBody>
          <a:bodyPr>
            <a:spAutoFit/>
          </a:bodyPr>
          <a:lstStyle/>
          <a:p>
            <a:pPr defTabSz="762000"/>
            <a:r>
              <a:rPr lang="it-IT" sz="2000" dirty="0">
                <a:latin typeface="Arial" charset="0"/>
              </a:rPr>
              <a:t>I corticosteroidi nasali più recenti (</a:t>
            </a:r>
            <a:r>
              <a:rPr lang="it-IT" sz="2000" dirty="0" err="1">
                <a:latin typeface="Arial" charset="0"/>
              </a:rPr>
              <a:t>mometasone</a:t>
            </a:r>
            <a:r>
              <a:rPr lang="it-IT" sz="2000" dirty="0">
                <a:latin typeface="Arial" charset="0"/>
              </a:rPr>
              <a:t> </a:t>
            </a:r>
            <a:r>
              <a:rPr lang="it-IT" sz="2000" dirty="0" err="1">
                <a:latin typeface="Arial" charset="0"/>
              </a:rPr>
              <a:t>furoato</a:t>
            </a:r>
            <a:r>
              <a:rPr lang="it-IT" sz="2000" dirty="0">
                <a:latin typeface="Arial" charset="0"/>
              </a:rPr>
              <a:t> e </a:t>
            </a:r>
            <a:r>
              <a:rPr lang="it-IT" sz="2000" dirty="0" err="1">
                <a:latin typeface="Arial" charset="0"/>
              </a:rPr>
              <a:t>fluticasone</a:t>
            </a:r>
            <a:r>
              <a:rPr lang="it-IT" sz="2000" dirty="0">
                <a:latin typeface="Arial" charset="0"/>
              </a:rPr>
              <a:t> </a:t>
            </a:r>
            <a:r>
              <a:rPr lang="it-IT" sz="2000" dirty="0" err="1">
                <a:latin typeface="Arial" charset="0"/>
              </a:rPr>
              <a:t>furoato</a:t>
            </a:r>
            <a:r>
              <a:rPr lang="it-IT" sz="2000" dirty="0">
                <a:latin typeface="Arial" charset="0"/>
              </a:rPr>
              <a:t>) hanno mostrato di poter migliorare anche gli eventuali sintomi oculari concomitanti.</a:t>
            </a:r>
            <a:endParaRPr lang="it-IT" sz="2400" dirty="0">
              <a:latin typeface="Arial" charset="0"/>
            </a:endParaRPr>
          </a:p>
        </p:txBody>
      </p:sp>
      <p:pic>
        <p:nvPicPr>
          <p:cNvPr id="79880" name="Picture 8"/>
          <p:cNvPicPr>
            <a:picLocks noChangeAspect="1" noChangeArrowheads="1"/>
          </p:cNvPicPr>
          <p:nvPr/>
        </p:nvPicPr>
        <p:blipFill>
          <a:blip r:embed="rId3" cstate="print"/>
          <a:srcRect/>
          <a:stretch>
            <a:fillRect/>
          </a:stretch>
        </p:blipFill>
        <p:spPr bwMode="auto">
          <a:xfrm>
            <a:off x="4455432" y="3796847"/>
            <a:ext cx="4540250" cy="2841625"/>
          </a:xfrm>
          <a:prstGeom prst="rect">
            <a:avLst/>
          </a:prstGeom>
          <a:noFill/>
          <a:ln w="12700">
            <a:noFill/>
            <a:miter lim="800000"/>
            <a:headEnd/>
            <a:tailEnd/>
          </a:ln>
          <a:effectLst/>
        </p:spPr>
      </p:pic>
      <p:sp>
        <p:nvSpPr>
          <p:cNvPr id="79881" name="Text Box 5"/>
          <p:cNvSpPr txBox="1">
            <a:spLocks noChangeArrowheads="1"/>
          </p:cNvSpPr>
          <p:nvPr/>
        </p:nvSpPr>
        <p:spPr bwMode="auto">
          <a:xfrm rot="16200000">
            <a:off x="3125903" y="5138852"/>
            <a:ext cx="2546350" cy="274638"/>
          </a:xfrm>
          <a:prstGeom prst="rect">
            <a:avLst/>
          </a:prstGeom>
          <a:solidFill>
            <a:srgbClr val="FFFFFF"/>
          </a:solidFill>
          <a:ln w="12700">
            <a:noFill/>
            <a:miter lim="800000"/>
            <a:headEnd/>
            <a:tailEnd/>
          </a:ln>
        </p:spPr>
        <p:txBody>
          <a:bodyPr wrap="none">
            <a:spAutoFit/>
          </a:bodyPr>
          <a:lstStyle/>
          <a:p>
            <a:pPr defTabSz="762000"/>
            <a:r>
              <a:rPr lang="it-IT" sz="1200" dirty="0">
                <a:latin typeface="Arial Unicode MS" pitchFamily="34" charset="-128"/>
              </a:rPr>
              <a:t>Variazione media rispetto al basale</a:t>
            </a:r>
          </a:p>
        </p:txBody>
      </p:sp>
      <p:sp>
        <p:nvSpPr>
          <p:cNvPr id="10" name="Segnaposto numero diapositiva 9"/>
          <p:cNvSpPr>
            <a:spLocks noGrp="1"/>
          </p:cNvSpPr>
          <p:nvPr>
            <p:ph type="sldNum" sz="quarter" idx="4"/>
          </p:nvPr>
        </p:nvSpPr>
        <p:spPr/>
        <p:txBody>
          <a:bodyPr/>
          <a:lstStyle/>
          <a:p>
            <a:fld id="{727900B2-336A-46FE-9A0B-0A54CDA181B0}" type="slidenum">
              <a:rPr lang="it-IT" smtClean="0"/>
              <a:pPr/>
              <a:t>57</a:t>
            </a:fld>
            <a:endParaRPr lang="it-IT" dirty="0"/>
          </a:p>
        </p:txBody>
      </p:sp>
      <p:sp>
        <p:nvSpPr>
          <p:cNvPr id="11" name="Segnaposto piè di pagina 10"/>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5624513" y="2006600"/>
            <a:ext cx="3282950" cy="274638"/>
          </a:xfrm>
          <a:prstGeom prst="rect">
            <a:avLst/>
          </a:prstGeom>
          <a:noFill/>
          <a:ln w="9525">
            <a:noFill/>
            <a:miter lim="800000"/>
            <a:headEnd/>
            <a:tailEnd/>
          </a:ln>
          <a:effectLst/>
        </p:spPr>
        <p:txBody>
          <a:bodyPr wrap="none">
            <a:spAutoFit/>
          </a:bodyPr>
          <a:lstStyle/>
          <a:p>
            <a:r>
              <a:rPr lang="it-IT" sz="1200" b="0">
                <a:latin typeface="Arial" charset="0"/>
                <a:cs typeface="Arial" charset="0"/>
              </a:rPr>
              <a:t>EAACI  Position Paper on Rhinosinusitis 2008</a:t>
            </a:r>
          </a:p>
        </p:txBody>
      </p:sp>
      <p:sp>
        <p:nvSpPr>
          <p:cNvPr id="80900" name="Rectangle 4"/>
          <p:cNvSpPr>
            <a:spLocks noChangeArrowheads="1"/>
          </p:cNvSpPr>
          <p:nvPr/>
        </p:nvSpPr>
        <p:spPr bwMode="auto">
          <a:xfrm>
            <a:off x="933450" y="4432300"/>
            <a:ext cx="8280400" cy="1901825"/>
          </a:xfrm>
          <a:prstGeom prst="rect">
            <a:avLst/>
          </a:prstGeom>
          <a:noFill/>
          <a:ln w="9525">
            <a:noFill/>
            <a:miter lim="800000"/>
            <a:headEnd/>
            <a:tailEnd/>
          </a:ln>
          <a:effectLst/>
        </p:spPr>
        <p:txBody>
          <a:bodyPr>
            <a:spAutoFit/>
          </a:bodyPr>
          <a:lstStyle/>
          <a:p>
            <a:pPr>
              <a:lnSpc>
                <a:spcPct val="110000"/>
              </a:lnSpc>
            </a:pPr>
            <a:r>
              <a:rPr lang="it-IT" sz="1800" b="0">
                <a:latin typeface="Arial" charset="0"/>
                <a:cs typeface="Arial" charset="0"/>
              </a:rPr>
              <a:t>“Attualmente svariati sono i sistemi utilizzati in ambito terapeutico </a:t>
            </a:r>
          </a:p>
          <a:p>
            <a:pPr>
              <a:lnSpc>
                <a:spcPct val="110000"/>
              </a:lnSpc>
            </a:pPr>
            <a:r>
              <a:rPr lang="it-IT" sz="1800" b="0">
                <a:latin typeface="Arial" charset="0"/>
                <a:cs typeface="Arial" charset="0"/>
              </a:rPr>
              <a:t>con lo scopo di detergere le cavità nasali (gocce, spray, nebulizzazioni </a:t>
            </a:r>
          </a:p>
          <a:p>
            <a:pPr>
              <a:lnSpc>
                <a:spcPct val="110000"/>
              </a:lnSpc>
            </a:pPr>
            <a:r>
              <a:rPr lang="it-IT" sz="1800" b="0">
                <a:latin typeface="Arial" charset="0"/>
                <a:cs typeface="Arial" charset="0"/>
              </a:rPr>
              <a:t>mediante l’utilizzo di appositi device, irrigazioni-docce nasali, ecc), </a:t>
            </a:r>
          </a:p>
          <a:p>
            <a:pPr>
              <a:lnSpc>
                <a:spcPct val="110000"/>
              </a:lnSpc>
            </a:pPr>
            <a:r>
              <a:rPr lang="it-IT" sz="1800" b="0">
                <a:latin typeface="Arial" charset="0"/>
                <a:cs typeface="Arial" charset="0"/>
              </a:rPr>
              <a:t>così come  varie sono le soluzioni utilizzate per tale trattamento </a:t>
            </a:r>
          </a:p>
          <a:p>
            <a:pPr>
              <a:lnSpc>
                <a:spcPct val="110000"/>
              </a:lnSpc>
            </a:pPr>
            <a:r>
              <a:rPr lang="it-IT" sz="1800" b="0">
                <a:latin typeface="Arial" charset="0"/>
                <a:cs typeface="Arial" charset="0"/>
              </a:rPr>
              <a:t>(saline isotoniche, ipertoniche, con aggiunta di rame, manganese, </a:t>
            </a:r>
          </a:p>
          <a:p>
            <a:pPr>
              <a:lnSpc>
                <a:spcPct val="110000"/>
              </a:lnSpc>
            </a:pPr>
            <a:r>
              <a:rPr lang="it-IT" sz="1800" b="0">
                <a:latin typeface="Arial" charset="0"/>
                <a:cs typeface="Arial" charset="0"/>
              </a:rPr>
              <a:t>zolfo, acido ialuronico, ecc)”.</a:t>
            </a:r>
          </a:p>
        </p:txBody>
      </p:sp>
      <p:sp>
        <p:nvSpPr>
          <p:cNvPr id="80901" name="Rectangle 5"/>
          <p:cNvSpPr>
            <a:spLocks noChangeArrowheads="1"/>
          </p:cNvSpPr>
          <p:nvPr/>
        </p:nvSpPr>
        <p:spPr bwMode="auto">
          <a:xfrm>
            <a:off x="933450" y="2632075"/>
            <a:ext cx="8172450" cy="1758950"/>
          </a:xfrm>
          <a:prstGeom prst="rect">
            <a:avLst/>
          </a:prstGeom>
          <a:noFill/>
          <a:ln w="9525">
            <a:noFill/>
            <a:miter lim="800000"/>
            <a:headEnd/>
            <a:tailEnd/>
          </a:ln>
          <a:effectLst/>
        </p:spPr>
        <p:txBody>
          <a:bodyPr wrap="none">
            <a:spAutoFit/>
          </a:bodyPr>
          <a:lstStyle/>
          <a:p>
            <a:pPr>
              <a:lnSpc>
                <a:spcPct val="105000"/>
              </a:lnSpc>
              <a:spcBef>
                <a:spcPct val="20000"/>
              </a:spcBef>
            </a:pPr>
            <a:r>
              <a:rPr lang="it-IT" sz="1800" b="0">
                <a:latin typeface="Arial" charset="0"/>
                <a:cs typeface="Arial" charset="0"/>
              </a:rPr>
              <a:t>“La detersione delle cavità nasali rappresenta un punto fondamentale </a:t>
            </a:r>
          </a:p>
          <a:p>
            <a:pPr>
              <a:lnSpc>
                <a:spcPct val="105000"/>
              </a:lnSpc>
              <a:spcBef>
                <a:spcPct val="20000"/>
              </a:spcBef>
            </a:pPr>
            <a:r>
              <a:rPr lang="it-IT" sz="1800" b="0">
                <a:latin typeface="Arial" charset="0"/>
                <a:cs typeface="Arial" charset="0"/>
              </a:rPr>
              <a:t>nell’iter terapeutico della patologia nasale ed in particolare nelle </a:t>
            </a:r>
          </a:p>
          <a:p>
            <a:pPr>
              <a:lnSpc>
                <a:spcPct val="105000"/>
              </a:lnSpc>
              <a:spcBef>
                <a:spcPct val="20000"/>
              </a:spcBef>
            </a:pPr>
            <a:r>
              <a:rPr lang="it-IT" sz="1800" b="0">
                <a:latin typeface="Arial" charset="0"/>
                <a:cs typeface="Arial" charset="0"/>
              </a:rPr>
              <a:t>forme infettive (rinoadenoiditi, rinosinusiti, poliposi nasale con sovrapposizione </a:t>
            </a:r>
          </a:p>
          <a:p>
            <a:pPr>
              <a:lnSpc>
                <a:spcPct val="105000"/>
              </a:lnSpc>
              <a:spcBef>
                <a:spcPct val="20000"/>
              </a:spcBef>
            </a:pPr>
            <a:r>
              <a:rPr lang="it-IT" sz="1800" b="0">
                <a:latin typeface="Arial" charset="0"/>
                <a:cs typeface="Arial" charset="0"/>
              </a:rPr>
              <a:t>batterica o micotica ecc.), allergiche, vasomotorie (NARES NARESMA ecc),</a:t>
            </a:r>
          </a:p>
          <a:p>
            <a:pPr>
              <a:lnSpc>
                <a:spcPct val="105000"/>
              </a:lnSpc>
              <a:spcBef>
                <a:spcPct val="20000"/>
              </a:spcBef>
            </a:pPr>
            <a:r>
              <a:rPr lang="it-IT" sz="1800" b="0">
                <a:latin typeface="Arial" charset="0"/>
                <a:cs typeface="Arial" charset="0"/>
              </a:rPr>
              <a:t>atrofiche e nel post-operatorio</a:t>
            </a:r>
          </a:p>
        </p:txBody>
      </p:sp>
      <p:sp>
        <p:nvSpPr>
          <p:cNvPr id="80903" name="Rectangle 7"/>
          <p:cNvSpPr>
            <a:spLocks noChangeArrowheads="1"/>
          </p:cNvSpPr>
          <p:nvPr/>
        </p:nvSpPr>
        <p:spPr bwMode="auto">
          <a:xfrm>
            <a:off x="4816475" y="6211660"/>
            <a:ext cx="3581400" cy="366713"/>
          </a:xfrm>
          <a:prstGeom prst="rect">
            <a:avLst/>
          </a:prstGeom>
          <a:noFill/>
          <a:ln w="9525">
            <a:noFill/>
            <a:miter lim="800000"/>
            <a:headEnd/>
            <a:tailEnd/>
          </a:ln>
          <a:effectLst/>
        </p:spPr>
        <p:txBody>
          <a:bodyPr wrap="none" lIns="7935" rIns="36501" anchor="ctr">
            <a:spAutoFit/>
          </a:bodyPr>
          <a:lstStyle/>
          <a:p>
            <a:r>
              <a:rPr lang="it-IT" sz="1800" b="0" dirty="0">
                <a:latin typeface="Arial" charset="0"/>
                <a:cs typeface="Arial" charset="0"/>
              </a:rPr>
              <a:t> </a:t>
            </a:r>
            <a:r>
              <a:rPr lang="it-IT" sz="1200" b="0" i="1" dirty="0" err="1">
                <a:latin typeface="Arial" charset="0"/>
                <a:cs typeface="Arial" charset="0"/>
              </a:rPr>
              <a:t>Gelardi</a:t>
            </a:r>
            <a:r>
              <a:rPr lang="it-IT" sz="1200" b="0" i="1" dirty="0">
                <a:latin typeface="Arial" charset="0"/>
                <a:cs typeface="Arial" charset="0"/>
              </a:rPr>
              <a:t> M </a:t>
            </a:r>
            <a:r>
              <a:rPr lang="it-IT" sz="1200" b="0" i="1" dirty="0" err="1">
                <a:latin typeface="Arial" charset="0"/>
                <a:cs typeface="Arial" charset="0"/>
              </a:rPr>
              <a:t>et</a:t>
            </a:r>
            <a:r>
              <a:rPr lang="it-IT" sz="1200" b="0" i="1" dirty="0">
                <a:latin typeface="Arial" charset="0"/>
                <a:cs typeface="Arial" charset="0"/>
              </a:rPr>
              <a:t> al. J </a:t>
            </a:r>
            <a:r>
              <a:rPr lang="it-IT" sz="1200" b="0" i="1" dirty="0" err="1">
                <a:latin typeface="Arial" charset="0"/>
                <a:cs typeface="Arial" charset="0"/>
              </a:rPr>
              <a:t>Biol</a:t>
            </a:r>
            <a:r>
              <a:rPr lang="it-IT" sz="1200" b="0" i="1" dirty="0">
                <a:latin typeface="Arial" charset="0"/>
                <a:cs typeface="Arial" charset="0"/>
              </a:rPr>
              <a:t> </a:t>
            </a:r>
            <a:r>
              <a:rPr lang="it-IT" sz="1200" b="0" i="1" dirty="0" err="1">
                <a:latin typeface="Arial" charset="0"/>
                <a:cs typeface="Arial" charset="0"/>
              </a:rPr>
              <a:t>Regul</a:t>
            </a:r>
            <a:r>
              <a:rPr lang="it-IT" sz="1200" b="0" i="1" dirty="0">
                <a:latin typeface="Arial" charset="0"/>
                <a:cs typeface="Arial" charset="0"/>
              </a:rPr>
              <a:t> </a:t>
            </a:r>
            <a:r>
              <a:rPr lang="it-IT" sz="1200" b="0" i="1" dirty="0" err="1">
                <a:latin typeface="Arial" charset="0"/>
                <a:cs typeface="Arial" charset="0"/>
              </a:rPr>
              <a:t>Homeost</a:t>
            </a:r>
            <a:r>
              <a:rPr lang="it-IT" sz="1200" b="0" i="1" dirty="0">
                <a:latin typeface="Arial" charset="0"/>
                <a:cs typeface="Arial" charset="0"/>
              </a:rPr>
              <a:t> </a:t>
            </a:r>
            <a:r>
              <a:rPr lang="it-IT" sz="1200" b="0" i="1" dirty="0" err="1">
                <a:latin typeface="Arial" charset="0"/>
                <a:cs typeface="Arial" charset="0"/>
              </a:rPr>
              <a:t>Agents</a:t>
            </a:r>
            <a:r>
              <a:rPr lang="it-IT" sz="1200" b="0" i="1" dirty="0">
                <a:latin typeface="Arial" charset="0"/>
                <a:cs typeface="Arial" charset="0"/>
              </a:rPr>
              <a:t>. 2009</a:t>
            </a:r>
          </a:p>
        </p:txBody>
      </p:sp>
      <p:sp>
        <p:nvSpPr>
          <p:cNvPr id="8" name="CasellaDiTesto 7"/>
          <p:cNvSpPr txBox="1"/>
          <p:nvPr/>
        </p:nvSpPr>
        <p:spPr>
          <a:xfrm>
            <a:off x="814476" y="1502226"/>
            <a:ext cx="8329524" cy="584775"/>
          </a:xfrm>
          <a:prstGeom prst="rect">
            <a:avLst/>
          </a:prstGeom>
          <a:noFill/>
        </p:spPr>
        <p:txBody>
          <a:bodyPr wrap="none" rtlCol="0">
            <a:spAutoFit/>
          </a:bodyPr>
          <a:lstStyle/>
          <a:p>
            <a:r>
              <a:rPr lang="it-IT" sz="1600" kern="0" dirty="0">
                <a:solidFill>
                  <a:srgbClr val="0000FF"/>
                </a:solidFill>
                <a:latin typeface="Clarendon" pitchFamily="2" charset="0"/>
                <a:ea typeface="+mj-ea"/>
                <a:cs typeface="+mj-cs"/>
              </a:rPr>
              <a:t>“Le irrigazioni nasali saline svolgono un importante ruolo nel ridurre l’ostruzione nasale, le secrezioni muco-purulente e, </a:t>
            </a:r>
            <a:endParaRPr lang="it-IT" sz="1600" kern="0" dirty="0" smtClean="0">
              <a:solidFill>
                <a:srgbClr val="0000FF"/>
              </a:solidFill>
              <a:latin typeface="Clarendon" pitchFamily="2" charset="0"/>
              <a:ea typeface="+mj-ea"/>
              <a:cs typeface="+mj-cs"/>
            </a:endParaRPr>
          </a:p>
          <a:p>
            <a:r>
              <a:rPr lang="it-IT" sz="1600" kern="0" dirty="0" smtClean="0">
                <a:solidFill>
                  <a:srgbClr val="0000FF"/>
                </a:solidFill>
                <a:latin typeface="Clarendon" pitchFamily="2" charset="0"/>
                <a:ea typeface="+mj-ea"/>
                <a:cs typeface="+mj-cs"/>
              </a:rPr>
              <a:t>grazie </a:t>
            </a:r>
            <a:r>
              <a:rPr lang="it-IT" sz="1600" kern="0" dirty="0">
                <a:solidFill>
                  <a:srgbClr val="0000FF"/>
                </a:solidFill>
                <a:latin typeface="Clarendon" pitchFamily="2" charset="0"/>
                <a:ea typeface="+mj-ea"/>
                <a:cs typeface="+mj-cs"/>
              </a:rPr>
              <a:t>al meccanismo di detersione, facilitano il ripristino della </a:t>
            </a:r>
            <a:r>
              <a:rPr lang="it-IT" sz="1600" kern="0" dirty="0" err="1">
                <a:solidFill>
                  <a:srgbClr val="0000FF"/>
                </a:solidFill>
                <a:latin typeface="Clarendon" pitchFamily="2" charset="0"/>
                <a:ea typeface="+mj-ea"/>
                <a:cs typeface="+mj-cs"/>
              </a:rPr>
              <a:t>clearance</a:t>
            </a:r>
            <a:r>
              <a:rPr lang="it-IT" sz="1600" kern="0" dirty="0">
                <a:solidFill>
                  <a:srgbClr val="0000FF"/>
                </a:solidFill>
                <a:latin typeface="Clarendon" pitchFamily="2" charset="0"/>
                <a:ea typeface="+mj-ea"/>
                <a:cs typeface="+mj-cs"/>
              </a:rPr>
              <a:t> muco-ciliare”.</a:t>
            </a:r>
            <a:endParaRPr lang="it-IT" dirty="0"/>
          </a:p>
        </p:txBody>
      </p:sp>
      <p:sp>
        <p:nvSpPr>
          <p:cNvPr id="9" name="Titolo 8"/>
          <p:cNvSpPr>
            <a:spLocks noGrp="1"/>
          </p:cNvSpPr>
          <p:nvPr>
            <p:ph type="title"/>
          </p:nvPr>
        </p:nvSpPr>
        <p:spPr/>
        <p:txBody>
          <a:bodyPr/>
          <a:lstStyle/>
          <a:p>
            <a:r>
              <a:rPr lang="it-IT" smtClean="0"/>
              <a:t>LAVAGGIO NASALE</a:t>
            </a:r>
            <a:br>
              <a:rPr lang="it-IT" smtClean="0"/>
            </a:br>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p:txBody>
          <a:bodyPr/>
          <a:lstStyle/>
          <a:p>
            <a:r>
              <a:rPr lang="it-IT" sz="3200" dirty="0" smtClean="0">
                <a:solidFill>
                  <a:srgbClr val="C00000"/>
                </a:solidFill>
              </a:rPr>
              <a:t>Farmaci indicati nell’asma che hanno efficacia anche nella </a:t>
            </a:r>
            <a:r>
              <a:rPr lang="it-IT" sz="3200" dirty="0" smtClean="0">
                <a:solidFill>
                  <a:srgbClr val="C00000"/>
                </a:solidFill>
              </a:rPr>
              <a:t>rinite:</a:t>
            </a:r>
            <a:r>
              <a:rPr lang="it-IT" sz="3200" dirty="0" smtClean="0"/>
              <a:t/>
            </a:r>
            <a:br>
              <a:rPr lang="it-IT" sz="3200" dirty="0" smtClean="0"/>
            </a:br>
            <a:r>
              <a:rPr lang="it-IT" sz="3200" dirty="0" smtClean="0"/>
              <a:t/>
            </a:r>
            <a:br>
              <a:rPr lang="it-IT" sz="3200" dirty="0" smtClean="0"/>
            </a:br>
            <a:r>
              <a:rPr lang="it-IT" sz="3200" dirty="0" err="1" smtClean="0"/>
              <a:t>Antileucotrienici</a:t>
            </a:r>
            <a:r>
              <a:rPr lang="it-IT" sz="3200" dirty="0" smtClean="0"/>
              <a:t/>
            </a:r>
            <a:br>
              <a:rPr lang="it-IT" sz="3200" dirty="0" smtClean="0"/>
            </a:br>
            <a:r>
              <a:rPr lang="it-IT" sz="3200" dirty="0" err="1" smtClean="0"/>
              <a:t>Omalizumab</a:t>
            </a:r>
            <a:endParaRPr lang="it-IT" sz="3200" dirty="0"/>
          </a:p>
        </p:txBody>
      </p:sp>
      <p:sp>
        <p:nvSpPr>
          <p:cNvPr id="83970" name="Rectangle 2"/>
          <p:cNvSpPr>
            <a:spLocks noGrp="1" noChangeArrowheads="1"/>
          </p:cNvSpPr>
          <p:nvPr>
            <p:ph type="title"/>
          </p:nvPr>
        </p:nvSpPr>
        <p:spPr/>
        <p:txBody>
          <a:bodyPr/>
          <a:lstStyle/>
          <a:p>
            <a:endParaRPr lang="it-IT" dirty="0" smtClean="0"/>
          </a:p>
        </p:txBody>
      </p:sp>
      <p:sp>
        <p:nvSpPr>
          <p:cNvPr id="3" name="Segnaposto numero diapositiva 2"/>
          <p:cNvSpPr>
            <a:spLocks noGrp="1"/>
          </p:cNvSpPr>
          <p:nvPr>
            <p:ph type="sldNum" sz="quarter" idx="4"/>
          </p:nvPr>
        </p:nvSpPr>
        <p:spPr/>
        <p:txBody>
          <a:bodyPr/>
          <a:lstStyle/>
          <a:p>
            <a:fld id="{727900B2-336A-46FE-9A0B-0A54CDA181B0}" type="slidenum">
              <a:rPr lang="it-IT" smtClean="0"/>
              <a:pPr/>
              <a:t>59</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901700" y="979488"/>
            <a:ext cx="7677150" cy="1465262"/>
          </a:xfrm>
          <a:prstGeom prst="rect">
            <a:avLst/>
          </a:prstGeom>
          <a:noFill/>
          <a:ln w="12700">
            <a:noFill/>
            <a:miter lim="800000"/>
            <a:headEnd/>
            <a:tailEnd/>
          </a:ln>
        </p:spPr>
        <p:txBody>
          <a:bodyPr wrap="none">
            <a:spAutoFit/>
          </a:bodyPr>
          <a:lstStyle/>
          <a:p>
            <a:r>
              <a:rPr lang="it-IT" sz="1800" dirty="0">
                <a:solidFill>
                  <a:srgbClr val="C00000"/>
                </a:solidFill>
                <a:latin typeface="Arial" charset="0"/>
              </a:rPr>
              <a:t>RINITE ALLERGICA</a:t>
            </a:r>
            <a:r>
              <a:rPr lang="it-IT" sz="1800" dirty="0">
                <a:solidFill>
                  <a:srgbClr val="FF0000"/>
                </a:solidFill>
                <a:latin typeface="Arial" charset="0"/>
              </a:rPr>
              <a:t>: </a:t>
            </a:r>
            <a:r>
              <a:rPr lang="it-IT" sz="1800" dirty="0">
                <a:latin typeface="Arial" charset="0"/>
              </a:rPr>
              <a:t>Patologia della mucosa nasale indotta da una</a:t>
            </a:r>
          </a:p>
          <a:p>
            <a:r>
              <a:rPr lang="it-IT" sz="1800" dirty="0">
                <a:latin typeface="Arial" charset="0"/>
              </a:rPr>
              <a:t>infiammazione </a:t>
            </a:r>
            <a:r>
              <a:rPr lang="it-IT" sz="1800" dirty="0" err="1">
                <a:latin typeface="Arial" charset="0"/>
              </a:rPr>
              <a:t>IgE-mediata</a:t>
            </a:r>
            <a:r>
              <a:rPr lang="it-IT" sz="1800" dirty="0">
                <a:latin typeface="Arial" charset="0"/>
              </a:rPr>
              <a:t> conseguente all’esposizione allergenica. </a:t>
            </a:r>
          </a:p>
          <a:p>
            <a:r>
              <a:rPr lang="it-IT" sz="1800" dirty="0">
                <a:latin typeface="Arial" charset="0"/>
              </a:rPr>
              <a:t>E’ caratterizzata clinicamente da: rinorrea, starnuti, prurito e </a:t>
            </a:r>
          </a:p>
          <a:p>
            <a:r>
              <a:rPr lang="it-IT" sz="1800" dirty="0">
                <a:latin typeface="Arial" charset="0"/>
              </a:rPr>
              <a:t>ostruzione,  reversibili spontaneamente o in seguito a terapia</a:t>
            </a:r>
          </a:p>
          <a:p>
            <a:endParaRPr lang="it-IT" sz="1800" dirty="0">
              <a:latin typeface="Arial" charset="0"/>
            </a:endParaRPr>
          </a:p>
        </p:txBody>
      </p:sp>
      <p:sp>
        <p:nvSpPr>
          <p:cNvPr id="6147" name="Rectangle 6"/>
          <p:cNvSpPr>
            <a:spLocks noChangeArrowheads="1"/>
          </p:cNvSpPr>
          <p:nvPr/>
        </p:nvSpPr>
        <p:spPr bwMode="auto">
          <a:xfrm>
            <a:off x="881063" y="908050"/>
            <a:ext cx="7667625" cy="1296988"/>
          </a:xfrm>
          <a:prstGeom prst="rect">
            <a:avLst/>
          </a:prstGeom>
          <a:noFill/>
          <a:ln w="12700">
            <a:solidFill>
              <a:schemeClr val="tx1"/>
            </a:solidFill>
            <a:miter lim="800000"/>
            <a:headEnd/>
            <a:tailEnd/>
          </a:ln>
        </p:spPr>
        <p:txBody>
          <a:bodyPr wrap="none" anchor="ctr"/>
          <a:lstStyle/>
          <a:p>
            <a:endParaRPr lang="en-US" sz="2400"/>
          </a:p>
        </p:txBody>
      </p:sp>
      <p:sp>
        <p:nvSpPr>
          <p:cNvPr id="6148" name="Text Box 7"/>
          <p:cNvSpPr txBox="1">
            <a:spLocks noChangeArrowheads="1"/>
          </p:cNvSpPr>
          <p:nvPr/>
        </p:nvSpPr>
        <p:spPr bwMode="auto">
          <a:xfrm>
            <a:off x="906463" y="2570163"/>
            <a:ext cx="3929281" cy="4093428"/>
          </a:xfrm>
          <a:prstGeom prst="rect">
            <a:avLst/>
          </a:prstGeom>
          <a:noFill/>
          <a:ln w="12700">
            <a:noFill/>
            <a:miter lim="800000"/>
            <a:headEnd/>
            <a:tailEnd/>
          </a:ln>
        </p:spPr>
        <p:txBody>
          <a:bodyPr wrap="none">
            <a:spAutoFit/>
          </a:bodyPr>
          <a:lstStyle/>
          <a:p>
            <a:r>
              <a:rPr lang="it-IT" sz="2000" dirty="0">
                <a:latin typeface="Arial" charset="0"/>
              </a:rPr>
              <a:t>CLASSIFICAZIONE </a:t>
            </a:r>
          </a:p>
          <a:p>
            <a:r>
              <a:rPr lang="it-IT" sz="2000" dirty="0">
                <a:latin typeface="Arial" charset="0"/>
              </a:rPr>
              <a:t>DELLA RINITE</a:t>
            </a:r>
          </a:p>
          <a:p>
            <a:pPr>
              <a:buClr>
                <a:srgbClr val="C00000"/>
              </a:buClr>
              <a:buFontTx/>
              <a:buChar char="-"/>
            </a:pPr>
            <a:r>
              <a:rPr lang="it-IT" sz="2000" dirty="0">
                <a:solidFill>
                  <a:schemeClr val="bg2"/>
                </a:solidFill>
                <a:latin typeface="Arial" charset="0"/>
              </a:rPr>
              <a:t> Allergica</a:t>
            </a:r>
          </a:p>
          <a:p>
            <a:pPr>
              <a:buClr>
                <a:srgbClr val="C00000"/>
              </a:buClr>
            </a:pPr>
            <a:r>
              <a:rPr lang="it-IT" sz="1600" dirty="0">
                <a:solidFill>
                  <a:schemeClr val="bg2"/>
                </a:solidFill>
                <a:latin typeface="Arial" charset="0"/>
              </a:rPr>
              <a:t>(intermittente/persistente)</a:t>
            </a:r>
          </a:p>
          <a:p>
            <a:pPr>
              <a:buClr>
                <a:srgbClr val="C00000"/>
              </a:buClr>
              <a:buFontTx/>
              <a:buChar char="-"/>
            </a:pPr>
            <a:r>
              <a:rPr lang="it-IT" sz="2000" dirty="0">
                <a:solidFill>
                  <a:schemeClr val="bg2"/>
                </a:solidFill>
                <a:latin typeface="Arial" charset="0"/>
              </a:rPr>
              <a:t> Infettiva (</a:t>
            </a:r>
            <a:r>
              <a:rPr lang="it-IT" sz="2000" dirty="0" err="1">
                <a:solidFill>
                  <a:schemeClr val="bg2"/>
                </a:solidFill>
                <a:latin typeface="Arial" charset="0"/>
              </a:rPr>
              <a:t>rinosinusite</a:t>
            </a:r>
            <a:r>
              <a:rPr lang="it-IT" sz="2000" dirty="0">
                <a:solidFill>
                  <a:schemeClr val="bg2"/>
                </a:solidFill>
                <a:latin typeface="Arial" charset="0"/>
              </a:rPr>
              <a:t>)</a:t>
            </a:r>
          </a:p>
          <a:p>
            <a:pPr>
              <a:buClr>
                <a:srgbClr val="C00000"/>
              </a:buClr>
            </a:pPr>
            <a:r>
              <a:rPr lang="it-IT" sz="1600" dirty="0">
                <a:solidFill>
                  <a:schemeClr val="bg2"/>
                </a:solidFill>
                <a:latin typeface="Arial" charset="0"/>
              </a:rPr>
              <a:t>(batterica/virale/altri)</a:t>
            </a:r>
          </a:p>
          <a:p>
            <a:pPr>
              <a:buClr>
                <a:srgbClr val="C00000"/>
              </a:buClr>
              <a:buFontTx/>
              <a:buChar char="-"/>
            </a:pPr>
            <a:r>
              <a:rPr lang="it-IT" sz="2000" dirty="0">
                <a:solidFill>
                  <a:schemeClr val="bg2"/>
                </a:solidFill>
                <a:latin typeface="Arial" charset="0"/>
              </a:rPr>
              <a:t> Occupazionale</a:t>
            </a:r>
          </a:p>
          <a:p>
            <a:pPr>
              <a:buClr>
                <a:srgbClr val="C00000"/>
              </a:buClr>
            </a:pPr>
            <a:r>
              <a:rPr lang="it-IT" sz="1600" dirty="0">
                <a:solidFill>
                  <a:schemeClr val="bg2"/>
                </a:solidFill>
                <a:latin typeface="Arial" charset="0"/>
              </a:rPr>
              <a:t>(allergica e non allergica)</a:t>
            </a:r>
          </a:p>
          <a:p>
            <a:pPr>
              <a:buClr>
                <a:srgbClr val="C00000"/>
              </a:buClr>
              <a:buFontTx/>
              <a:buChar char="-"/>
            </a:pPr>
            <a:r>
              <a:rPr lang="it-IT" sz="2000" dirty="0">
                <a:solidFill>
                  <a:schemeClr val="bg2"/>
                </a:solidFill>
                <a:latin typeface="Arial" charset="0"/>
              </a:rPr>
              <a:t> Da farmaci</a:t>
            </a:r>
          </a:p>
          <a:p>
            <a:pPr>
              <a:buClr>
                <a:srgbClr val="C00000"/>
              </a:buClr>
              <a:buFontTx/>
              <a:buChar char="-"/>
            </a:pPr>
            <a:r>
              <a:rPr lang="it-IT" sz="2000" dirty="0">
                <a:solidFill>
                  <a:schemeClr val="bg2"/>
                </a:solidFill>
                <a:latin typeface="Arial" charset="0"/>
              </a:rPr>
              <a:t> Ormonale</a:t>
            </a:r>
          </a:p>
          <a:p>
            <a:pPr>
              <a:buClr>
                <a:srgbClr val="C00000"/>
              </a:buClr>
              <a:buFontTx/>
              <a:buChar char="-"/>
            </a:pPr>
            <a:r>
              <a:rPr lang="it-IT" sz="2000" dirty="0">
                <a:solidFill>
                  <a:schemeClr val="bg2"/>
                </a:solidFill>
                <a:latin typeface="Arial" charset="0"/>
              </a:rPr>
              <a:t> Idiopatica</a:t>
            </a:r>
          </a:p>
          <a:p>
            <a:pPr>
              <a:buClr>
                <a:srgbClr val="C00000"/>
              </a:buClr>
              <a:buFontTx/>
              <a:buChar char="-"/>
            </a:pPr>
            <a:r>
              <a:rPr lang="it-IT" sz="2000" dirty="0">
                <a:solidFill>
                  <a:schemeClr val="bg2"/>
                </a:solidFill>
                <a:latin typeface="Arial" charset="0"/>
              </a:rPr>
              <a:t> Altre</a:t>
            </a:r>
          </a:p>
          <a:p>
            <a:pPr>
              <a:buClr>
                <a:srgbClr val="C00000"/>
              </a:buClr>
            </a:pPr>
            <a:r>
              <a:rPr lang="it-IT" sz="1600" dirty="0">
                <a:solidFill>
                  <a:schemeClr val="bg2"/>
                </a:solidFill>
                <a:latin typeface="Arial" charset="0"/>
              </a:rPr>
              <a:t>(NARES, NARESMA, atrofica, da cibi, </a:t>
            </a:r>
          </a:p>
          <a:p>
            <a:pPr>
              <a:buClr>
                <a:srgbClr val="C00000"/>
              </a:buClr>
            </a:pPr>
            <a:r>
              <a:rPr lang="it-IT" sz="1600" dirty="0">
                <a:solidFill>
                  <a:schemeClr val="bg2"/>
                </a:solidFill>
                <a:latin typeface="Arial" charset="0"/>
              </a:rPr>
              <a:t>da irritanti, vasomotoria)</a:t>
            </a:r>
          </a:p>
        </p:txBody>
      </p:sp>
      <p:sp>
        <p:nvSpPr>
          <p:cNvPr id="6149" name="Rectangle 8"/>
          <p:cNvSpPr>
            <a:spLocks noChangeArrowheads="1"/>
          </p:cNvSpPr>
          <p:nvPr/>
        </p:nvSpPr>
        <p:spPr bwMode="auto">
          <a:xfrm>
            <a:off x="835025" y="2495550"/>
            <a:ext cx="3821113" cy="4130675"/>
          </a:xfrm>
          <a:prstGeom prst="rect">
            <a:avLst/>
          </a:prstGeom>
          <a:noFill/>
          <a:ln w="12700">
            <a:solidFill>
              <a:schemeClr val="tx1"/>
            </a:solidFill>
            <a:miter lim="800000"/>
            <a:headEnd/>
            <a:tailEnd/>
          </a:ln>
        </p:spPr>
        <p:txBody>
          <a:bodyPr wrap="none" anchor="ctr"/>
          <a:lstStyle/>
          <a:p>
            <a:endParaRPr lang="en-US" sz="2400"/>
          </a:p>
        </p:txBody>
      </p:sp>
      <p:sp>
        <p:nvSpPr>
          <p:cNvPr id="6150" name="Text Box 9"/>
          <p:cNvSpPr txBox="1">
            <a:spLocks noChangeArrowheads="1"/>
          </p:cNvSpPr>
          <p:nvPr/>
        </p:nvSpPr>
        <p:spPr bwMode="auto">
          <a:xfrm>
            <a:off x="5068888" y="2498725"/>
            <a:ext cx="3866764" cy="3908762"/>
          </a:xfrm>
          <a:prstGeom prst="rect">
            <a:avLst/>
          </a:prstGeom>
          <a:noFill/>
          <a:ln w="12700">
            <a:noFill/>
            <a:miter lim="800000"/>
            <a:headEnd/>
            <a:tailEnd/>
          </a:ln>
        </p:spPr>
        <p:txBody>
          <a:bodyPr wrap="none">
            <a:spAutoFit/>
          </a:bodyPr>
          <a:lstStyle/>
          <a:p>
            <a:r>
              <a:rPr lang="it-IT" sz="2000" dirty="0">
                <a:latin typeface="Arial" charset="0"/>
              </a:rPr>
              <a:t>DIAGNOSI DIFFERENZIALE</a:t>
            </a:r>
          </a:p>
          <a:p>
            <a:r>
              <a:rPr lang="it-IT" sz="2000" dirty="0">
                <a:latin typeface="Arial" charset="0"/>
              </a:rPr>
              <a:t>Condizioni che possono dare </a:t>
            </a:r>
          </a:p>
          <a:p>
            <a:r>
              <a:rPr lang="it-IT" sz="2000" dirty="0">
                <a:latin typeface="Arial" charset="0"/>
              </a:rPr>
              <a:t>sintomi di rinite</a:t>
            </a:r>
          </a:p>
          <a:p>
            <a:pPr>
              <a:buClr>
                <a:srgbClr val="C00000"/>
              </a:buClr>
              <a:buFontTx/>
              <a:buChar char="-"/>
            </a:pPr>
            <a:r>
              <a:rPr lang="it-IT" sz="2000" dirty="0">
                <a:solidFill>
                  <a:schemeClr val="bg2"/>
                </a:solidFill>
                <a:latin typeface="Arial" charset="0"/>
              </a:rPr>
              <a:t> Poliposi</a:t>
            </a:r>
          </a:p>
          <a:p>
            <a:pPr>
              <a:buClr>
                <a:srgbClr val="C00000"/>
              </a:buClr>
              <a:buFontTx/>
              <a:buChar char="-"/>
            </a:pPr>
            <a:r>
              <a:rPr lang="it-IT" sz="2000" dirty="0">
                <a:solidFill>
                  <a:schemeClr val="bg2"/>
                </a:solidFill>
                <a:latin typeface="Arial" charset="0"/>
              </a:rPr>
              <a:t> Alterazioni meccaniche</a:t>
            </a:r>
          </a:p>
          <a:p>
            <a:pPr>
              <a:buClr>
                <a:srgbClr val="C00000"/>
              </a:buClr>
            </a:pPr>
            <a:r>
              <a:rPr lang="it-IT" sz="1600" dirty="0">
                <a:solidFill>
                  <a:schemeClr val="bg2"/>
                </a:solidFill>
                <a:latin typeface="Arial" charset="0"/>
              </a:rPr>
              <a:t>(deviazione setto, ipertrofia turbinati,</a:t>
            </a:r>
          </a:p>
          <a:p>
            <a:pPr>
              <a:buClr>
                <a:srgbClr val="C00000"/>
              </a:buClr>
            </a:pPr>
            <a:r>
              <a:rPr lang="it-IT" sz="1600" dirty="0">
                <a:solidFill>
                  <a:schemeClr val="bg2"/>
                </a:solidFill>
                <a:latin typeface="Arial" charset="0"/>
              </a:rPr>
              <a:t>corpi estranei)</a:t>
            </a:r>
          </a:p>
          <a:p>
            <a:pPr>
              <a:buClr>
                <a:srgbClr val="C00000"/>
              </a:buClr>
              <a:buFontTx/>
              <a:buChar char="-"/>
            </a:pPr>
            <a:r>
              <a:rPr lang="it-IT" sz="2000" dirty="0">
                <a:solidFill>
                  <a:schemeClr val="bg2"/>
                </a:solidFill>
                <a:latin typeface="Arial" charset="0"/>
              </a:rPr>
              <a:t> Tumori </a:t>
            </a:r>
            <a:r>
              <a:rPr lang="it-IT" sz="1600" dirty="0">
                <a:solidFill>
                  <a:schemeClr val="bg2"/>
                </a:solidFill>
                <a:latin typeface="Arial" charset="0"/>
              </a:rPr>
              <a:t>(Benigni/maligni)</a:t>
            </a:r>
          </a:p>
          <a:p>
            <a:pPr>
              <a:buClr>
                <a:srgbClr val="C00000"/>
              </a:buClr>
              <a:buFontTx/>
              <a:buChar char="-"/>
            </a:pPr>
            <a:r>
              <a:rPr lang="it-IT" sz="2000" dirty="0">
                <a:solidFill>
                  <a:schemeClr val="bg2"/>
                </a:solidFill>
                <a:latin typeface="Arial" charset="0"/>
              </a:rPr>
              <a:t> </a:t>
            </a:r>
            <a:r>
              <a:rPr lang="it-IT" sz="2000" dirty="0" err="1" smtClean="0">
                <a:solidFill>
                  <a:schemeClr val="bg2"/>
                </a:solidFill>
                <a:latin typeface="Arial" charset="0"/>
              </a:rPr>
              <a:t>Granulomatos</a:t>
            </a:r>
            <a:endParaRPr lang="it-IT" sz="1600" dirty="0">
              <a:solidFill>
                <a:schemeClr val="bg2"/>
              </a:solidFill>
              <a:latin typeface="Arial" charset="0"/>
            </a:endParaRPr>
          </a:p>
          <a:p>
            <a:pPr>
              <a:buClr>
                <a:srgbClr val="C00000"/>
              </a:buClr>
            </a:pPr>
            <a:r>
              <a:rPr lang="it-IT" sz="1600" dirty="0">
                <a:solidFill>
                  <a:schemeClr val="bg2"/>
                </a:solidFill>
                <a:latin typeface="Arial" charset="0"/>
              </a:rPr>
              <a:t>(</a:t>
            </a:r>
            <a:r>
              <a:rPr lang="it-IT" sz="1600" dirty="0" err="1">
                <a:solidFill>
                  <a:schemeClr val="bg2"/>
                </a:solidFill>
                <a:latin typeface="Arial" charset="0"/>
              </a:rPr>
              <a:t>Wegener</a:t>
            </a:r>
            <a:r>
              <a:rPr lang="it-IT" sz="1600" dirty="0">
                <a:solidFill>
                  <a:schemeClr val="bg2"/>
                </a:solidFill>
                <a:latin typeface="Arial" charset="0"/>
              </a:rPr>
              <a:t>, sarcoidosi, infettive)</a:t>
            </a:r>
          </a:p>
          <a:p>
            <a:pPr>
              <a:buClr>
                <a:srgbClr val="C00000"/>
              </a:buClr>
              <a:buFontTx/>
              <a:buChar char="-"/>
            </a:pPr>
            <a:r>
              <a:rPr lang="it-IT" sz="2000" dirty="0">
                <a:solidFill>
                  <a:schemeClr val="bg2"/>
                </a:solidFill>
                <a:latin typeface="Arial" charset="0"/>
              </a:rPr>
              <a:t>Discinesie ciliari</a:t>
            </a:r>
          </a:p>
          <a:p>
            <a:pPr>
              <a:buClr>
                <a:srgbClr val="C00000"/>
              </a:buClr>
              <a:buFontTx/>
              <a:buChar char="-"/>
            </a:pPr>
            <a:r>
              <a:rPr lang="it-IT" sz="2000" dirty="0">
                <a:solidFill>
                  <a:schemeClr val="bg2"/>
                </a:solidFill>
                <a:latin typeface="Arial" charset="0"/>
              </a:rPr>
              <a:t> Fibrosi cistica</a:t>
            </a:r>
          </a:p>
          <a:p>
            <a:pPr>
              <a:buClr>
                <a:srgbClr val="C00000"/>
              </a:buClr>
              <a:buFontTx/>
              <a:buChar char="-"/>
            </a:pPr>
            <a:r>
              <a:rPr lang="it-IT" sz="2000" dirty="0">
                <a:solidFill>
                  <a:schemeClr val="bg2"/>
                </a:solidFill>
                <a:latin typeface="Arial" charset="0"/>
              </a:rPr>
              <a:t> </a:t>
            </a:r>
            <a:r>
              <a:rPr lang="it-IT" sz="2000" dirty="0" err="1">
                <a:solidFill>
                  <a:schemeClr val="bg2"/>
                </a:solidFill>
                <a:latin typeface="Arial" charset="0"/>
              </a:rPr>
              <a:t>Rinoliquorrea</a:t>
            </a:r>
            <a:endParaRPr lang="it-IT" sz="2000" dirty="0">
              <a:solidFill>
                <a:schemeClr val="bg2"/>
              </a:solidFill>
              <a:latin typeface="Arial" charset="0"/>
            </a:endParaRPr>
          </a:p>
        </p:txBody>
      </p:sp>
      <p:sp>
        <p:nvSpPr>
          <p:cNvPr id="6151" name="Rectangle 10"/>
          <p:cNvSpPr>
            <a:spLocks noChangeArrowheads="1"/>
          </p:cNvSpPr>
          <p:nvPr/>
        </p:nvSpPr>
        <p:spPr bwMode="auto">
          <a:xfrm>
            <a:off x="5038725" y="2493963"/>
            <a:ext cx="3875088" cy="3986212"/>
          </a:xfrm>
          <a:prstGeom prst="rect">
            <a:avLst/>
          </a:prstGeom>
          <a:noFill/>
          <a:ln w="12700">
            <a:solidFill>
              <a:schemeClr val="tx1"/>
            </a:solidFill>
            <a:miter lim="800000"/>
            <a:headEnd/>
            <a:tailEnd/>
          </a:ln>
        </p:spPr>
        <p:txBody>
          <a:bodyPr wrap="none" anchor="ctr"/>
          <a:lstStyle/>
          <a:p>
            <a:endParaRPr lang="en-US" sz="2400"/>
          </a:p>
        </p:txBody>
      </p:sp>
      <p:sp>
        <p:nvSpPr>
          <p:cNvPr id="8" name="Segnaposto numero diapositiva 7"/>
          <p:cNvSpPr>
            <a:spLocks noGrp="1"/>
          </p:cNvSpPr>
          <p:nvPr>
            <p:ph type="sldNum" sz="quarter" idx="4"/>
          </p:nvPr>
        </p:nvSpPr>
        <p:spPr/>
        <p:txBody>
          <a:bodyPr/>
          <a:lstStyle/>
          <a:p>
            <a:fld id="{727900B2-336A-46FE-9A0B-0A54CDA181B0}" type="slidenum">
              <a:rPr lang="it-IT" smtClean="0"/>
              <a:pPr/>
              <a:t>6</a:t>
            </a:fld>
            <a:endParaRPr lang="it-IT" dirty="0"/>
          </a:p>
        </p:txBody>
      </p:sp>
      <p:sp>
        <p:nvSpPr>
          <p:cNvPr id="9" name="Segnaposto piè di pagina 8"/>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890588" y="1062038"/>
            <a:ext cx="8032750" cy="5632311"/>
          </a:xfrm>
          <a:prstGeom prst="rect">
            <a:avLst/>
          </a:prstGeom>
          <a:noFill/>
          <a:ln w="12700">
            <a:noFill/>
            <a:miter lim="800000"/>
            <a:headEnd/>
            <a:tailEnd/>
          </a:ln>
        </p:spPr>
        <p:txBody>
          <a:bodyPr>
            <a:spAutoFit/>
          </a:bodyPr>
          <a:lstStyle/>
          <a:p>
            <a:r>
              <a:rPr lang="it-IT" sz="2400" b="0" dirty="0">
                <a:solidFill>
                  <a:schemeClr val="bg1"/>
                </a:solidFill>
                <a:latin typeface="Arial" charset="0"/>
              </a:rPr>
              <a:t>Possono essere utilizzati nel trattamento della rinite</a:t>
            </a:r>
          </a:p>
          <a:p>
            <a:r>
              <a:rPr lang="it-IT" sz="2400" b="0" dirty="0">
                <a:solidFill>
                  <a:schemeClr val="bg1"/>
                </a:solidFill>
                <a:latin typeface="Arial" charset="0"/>
              </a:rPr>
              <a:t>quando coesistono i sintomi di asma bronchiale (</a:t>
            </a:r>
            <a:r>
              <a:rPr lang="it-IT" sz="2400" dirty="0">
                <a:solidFill>
                  <a:srgbClr val="C00000"/>
                </a:solidFill>
                <a:latin typeface="Arial" charset="0"/>
              </a:rPr>
              <a:t>A</a:t>
            </a:r>
            <a:r>
              <a:rPr lang="it-IT" sz="2400" b="0" dirty="0">
                <a:solidFill>
                  <a:schemeClr val="bg1"/>
                </a:solidFill>
                <a:latin typeface="Arial" charset="0"/>
              </a:rPr>
              <a:t>).</a:t>
            </a:r>
          </a:p>
          <a:p>
            <a:r>
              <a:rPr lang="it-IT" sz="2400" b="0" i="1" dirty="0">
                <a:solidFill>
                  <a:schemeClr val="bg1"/>
                </a:solidFill>
                <a:latin typeface="Arial" charset="0"/>
              </a:rPr>
              <a:t>Nota AIFA 82</a:t>
            </a:r>
          </a:p>
          <a:p>
            <a:endParaRPr lang="it-IT" sz="2400" b="0" i="1" dirty="0">
              <a:solidFill>
                <a:schemeClr val="bg1"/>
              </a:solidFill>
              <a:latin typeface="Arial" charset="0"/>
            </a:endParaRPr>
          </a:p>
          <a:p>
            <a:r>
              <a:rPr lang="it-IT" sz="2400" b="0" dirty="0">
                <a:solidFill>
                  <a:schemeClr val="bg1"/>
                </a:solidFill>
                <a:latin typeface="Arial" charset="0"/>
              </a:rPr>
              <a:t>Nella rinite gli </a:t>
            </a:r>
            <a:r>
              <a:rPr lang="it-IT" sz="2400" b="0" dirty="0" err="1">
                <a:solidFill>
                  <a:schemeClr val="bg1"/>
                </a:solidFill>
                <a:latin typeface="Arial" charset="0"/>
              </a:rPr>
              <a:t>antileucotrienici</a:t>
            </a:r>
            <a:r>
              <a:rPr lang="it-IT" sz="2400" b="0" dirty="0">
                <a:solidFill>
                  <a:schemeClr val="bg1"/>
                </a:solidFill>
                <a:latin typeface="Arial" charset="0"/>
              </a:rPr>
              <a:t> hanno efficacia inferiore agli steroidi topici (</a:t>
            </a:r>
            <a:r>
              <a:rPr lang="it-IT" sz="2400" dirty="0">
                <a:solidFill>
                  <a:srgbClr val="C00000"/>
                </a:solidFill>
                <a:latin typeface="Arial" charset="0"/>
              </a:rPr>
              <a:t>A</a:t>
            </a:r>
            <a:r>
              <a:rPr lang="it-IT" sz="2400" b="0" dirty="0">
                <a:solidFill>
                  <a:schemeClr val="bg1"/>
                </a:solidFill>
                <a:latin typeface="Arial" charset="0"/>
              </a:rPr>
              <a:t>).</a:t>
            </a:r>
          </a:p>
          <a:p>
            <a:endParaRPr lang="it-IT" sz="2400" b="0" dirty="0">
              <a:solidFill>
                <a:schemeClr val="bg1"/>
              </a:solidFill>
              <a:latin typeface="Arial" charset="0"/>
            </a:endParaRPr>
          </a:p>
          <a:p>
            <a:r>
              <a:rPr lang="it-IT" sz="2400" b="0" dirty="0">
                <a:solidFill>
                  <a:schemeClr val="bg1"/>
                </a:solidFill>
                <a:latin typeface="Arial" charset="0"/>
              </a:rPr>
              <a:t>Come farmaci aggiuntivi possono incrementare il beneficio ottenuto con la terapia standard (antistaminici e/o steroidi topici) (</a:t>
            </a:r>
            <a:r>
              <a:rPr lang="it-IT" sz="2400" dirty="0">
                <a:solidFill>
                  <a:srgbClr val="C00000"/>
                </a:solidFill>
                <a:latin typeface="Arial" charset="0"/>
              </a:rPr>
              <a:t>B</a:t>
            </a:r>
            <a:r>
              <a:rPr lang="it-IT" sz="2400" b="0" dirty="0">
                <a:solidFill>
                  <a:schemeClr val="bg1"/>
                </a:solidFill>
                <a:latin typeface="Arial" charset="0"/>
              </a:rPr>
              <a:t>).</a:t>
            </a:r>
          </a:p>
          <a:p>
            <a:endParaRPr lang="it-IT" sz="2400" b="0" dirty="0">
              <a:solidFill>
                <a:schemeClr val="bg1"/>
              </a:solidFill>
              <a:latin typeface="Arial" charset="0"/>
            </a:endParaRPr>
          </a:p>
          <a:p>
            <a:r>
              <a:rPr lang="it-IT" sz="2400" b="0" dirty="0">
                <a:solidFill>
                  <a:schemeClr val="bg1"/>
                </a:solidFill>
                <a:latin typeface="Arial" charset="0"/>
              </a:rPr>
              <a:t>Il profilo di sicurezza è ottimale. Il rapporto costo/beneficio deve essere considerato caso per caso. </a:t>
            </a:r>
          </a:p>
          <a:p>
            <a:r>
              <a:rPr lang="it-IT" sz="2400" b="0" dirty="0">
                <a:solidFill>
                  <a:schemeClr val="bg1"/>
                </a:solidFill>
                <a:latin typeface="Arial" charset="0"/>
              </a:rPr>
              <a:t>Gli </a:t>
            </a:r>
            <a:r>
              <a:rPr lang="it-IT" sz="2400" b="0" dirty="0" err="1">
                <a:solidFill>
                  <a:schemeClr val="bg1"/>
                </a:solidFill>
                <a:latin typeface="Arial" charset="0"/>
              </a:rPr>
              <a:t>antileucotrienici</a:t>
            </a:r>
            <a:r>
              <a:rPr lang="it-IT" sz="2400" b="0" dirty="0">
                <a:solidFill>
                  <a:schemeClr val="bg1"/>
                </a:solidFill>
                <a:latin typeface="Arial" charset="0"/>
              </a:rPr>
              <a:t> sono sicuri in gravidanza (categoria di rischio  B)</a:t>
            </a:r>
          </a:p>
        </p:txBody>
      </p:sp>
      <p:sp>
        <p:nvSpPr>
          <p:cNvPr id="6" name="Titolo 5"/>
          <p:cNvSpPr>
            <a:spLocks noGrp="1"/>
          </p:cNvSpPr>
          <p:nvPr>
            <p:ph type="title"/>
          </p:nvPr>
        </p:nvSpPr>
        <p:spPr/>
        <p:txBody>
          <a:bodyPr/>
          <a:lstStyle/>
          <a:p>
            <a:r>
              <a:rPr lang="it-IT" smtClean="0"/>
              <a:t>ANTILEUCOTRIENICI</a:t>
            </a: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60</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868363" y="1071563"/>
            <a:ext cx="8020050" cy="3662541"/>
          </a:xfrm>
          <a:prstGeom prst="rect">
            <a:avLst/>
          </a:prstGeom>
          <a:noFill/>
          <a:ln w="12700">
            <a:noFill/>
            <a:miter lim="800000"/>
            <a:headEnd/>
            <a:tailEnd/>
          </a:ln>
        </p:spPr>
        <p:txBody>
          <a:bodyPr>
            <a:spAutoFit/>
          </a:bodyPr>
          <a:lstStyle/>
          <a:p>
            <a:endParaRPr lang="it-IT" sz="2400" b="0" dirty="0">
              <a:latin typeface="Arial" charset="0"/>
            </a:endParaRPr>
          </a:p>
          <a:p>
            <a:r>
              <a:rPr lang="it-IT" sz="2400" b="0" dirty="0">
                <a:latin typeface="Arial" charset="0"/>
              </a:rPr>
              <a:t>L’AB </a:t>
            </a:r>
            <a:r>
              <a:rPr lang="it-IT" sz="2400" b="0" dirty="0" err="1">
                <a:latin typeface="Arial" charset="0"/>
              </a:rPr>
              <a:t>anti-IgE</a:t>
            </a:r>
            <a:r>
              <a:rPr lang="it-IT" sz="2400" b="0" dirty="0">
                <a:latin typeface="Arial" charset="0"/>
              </a:rPr>
              <a:t> (</a:t>
            </a:r>
            <a:r>
              <a:rPr lang="it-IT" sz="2400" b="0" dirty="0" err="1">
                <a:latin typeface="Arial" charset="0"/>
              </a:rPr>
              <a:t>Omalizumab</a:t>
            </a:r>
            <a:r>
              <a:rPr lang="it-IT" sz="2400" b="0" dirty="0">
                <a:latin typeface="Arial" charset="0"/>
              </a:rPr>
              <a:t>) è clinicamente efficace  nell’asma allergico e nella rinite concomitante.</a:t>
            </a:r>
          </a:p>
          <a:p>
            <a:endParaRPr lang="it-IT" sz="2400" b="0" dirty="0">
              <a:latin typeface="Arial" charset="0"/>
            </a:endParaRPr>
          </a:p>
          <a:p>
            <a:r>
              <a:rPr lang="it-IT" sz="2400" b="0" dirty="0">
                <a:latin typeface="Arial" charset="0"/>
              </a:rPr>
              <a:t>INDICAZIONE AIFA: </a:t>
            </a:r>
            <a:r>
              <a:rPr lang="it-IT" sz="2400" b="0" dirty="0">
                <a:solidFill>
                  <a:srgbClr val="C00000"/>
                </a:solidFill>
                <a:latin typeface="Arial" charset="0"/>
              </a:rPr>
              <a:t>Fascia H</a:t>
            </a:r>
            <a:r>
              <a:rPr lang="it-IT" sz="2400" b="0" dirty="0">
                <a:latin typeface="Arial" charset="0"/>
              </a:rPr>
              <a:t>, sopra 12 anni per asma allergica grave, da allergeni perenni, non controllata nonostante la massima terapia farmacologica.</a:t>
            </a:r>
          </a:p>
          <a:p>
            <a:endParaRPr lang="it-IT" sz="2400" b="0" dirty="0">
              <a:latin typeface="Arial" charset="0"/>
            </a:endParaRPr>
          </a:p>
          <a:p>
            <a:r>
              <a:rPr lang="it-IT" sz="2000" b="0" dirty="0">
                <a:latin typeface="Arial" charset="0"/>
              </a:rPr>
              <a:t>E’ stato proposto (studi sperimentali) il possibile utilizzo dell’</a:t>
            </a:r>
            <a:r>
              <a:rPr lang="it-IT" sz="2000" b="0" dirty="0" err="1">
                <a:latin typeface="Arial" charset="0"/>
              </a:rPr>
              <a:t>anti-IgE</a:t>
            </a:r>
            <a:r>
              <a:rPr lang="it-IT" sz="2000" b="0" dirty="0">
                <a:latin typeface="Arial" charset="0"/>
              </a:rPr>
              <a:t> in associazione all’immunoterapia, ove si ottiene un effetto additivo</a:t>
            </a:r>
          </a:p>
        </p:txBody>
      </p:sp>
      <p:sp>
        <p:nvSpPr>
          <p:cNvPr id="88067" name="Text Box 5"/>
          <p:cNvSpPr txBox="1">
            <a:spLocks noChangeArrowheads="1"/>
          </p:cNvSpPr>
          <p:nvPr/>
        </p:nvSpPr>
        <p:spPr bwMode="auto">
          <a:xfrm>
            <a:off x="2971800" y="5562600"/>
            <a:ext cx="5329238" cy="825500"/>
          </a:xfrm>
          <a:prstGeom prst="rect">
            <a:avLst/>
          </a:prstGeom>
          <a:noFill/>
          <a:ln w="12700">
            <a:noFill/>
            <a:miter lim="800000"/>
            <a:headEnd/>
            <a:tailEnd/>
          </a:ln>
        </p:spPr>
        <p:txBody>
          <a:bodyPr>
            <a:spAutoFit/>
          </a:bodyPr>
          <a:lstStyle/>
          <a:p>
            <a:pPr algn="r"/>
            <a:r>
              <a:rPr lang="it-IT" sz="1600" b="0">
                <a:latin typeface="Arial" charset="0"/>
              </a:rPr>
              <a:t>Bousquet, Chest 2004; Vignola, Allergy 2005</a:t>
            </a:r>
          </a:p>
          <a:p>
            <a:pPr algn="r"/>
            <a:r>
              <a:rPr lang="it-IT" sz="1600" b="0">
                <a:latin typeface="Arial" charset="0"/>
              </a:rPr>
              <a:t>Holgate, CEA 2005; Casale, JACI 2006;</a:t>
            </a:r>
          </a:p>
          <a:p>
            <a:pPr algn="r"/>
            <a:r>
              <a:rPr lang="it-IT" sz="1600" b="0">
                <a:latin typeface="Arial" charset="0"/>
              </a:rPr>
              <a:t>Leung, NEJM 2004</a:t>
            </a:r>
          </a:p>
        </p:txBody>
      </p:sp>
      <p:sp>
        <p:nvSpPr>
          <p:cNvPr id="6" name="Titolo 5"/>
          <p:cNvSpPr>
            <a:spLocks noGrp="1"/>
          </p:cNvSpPr>
          <p:nvPr>
            <p:ph type="title"/>
          </p:nvPr>
        </p:nvSpPr>
        <p:spPr/>
        <p:txBody>
          <a:bodyPr/>
          <a:lstStyle/>
          <a:p>
            <a:r>
              <a:rPr lang="it-IT" smtClean="0"/>
              <a:t>ANTICORPO MONOCLONALE ANTI-IGE</a:t>
            </a: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61</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smtClean="0"/>
              <a:t>PROSPETTIVE FUTURE</a:t>
            </a:r>
            <a:br>
              <a:rPr lang="it-IT" smtClean="0"/>
            </a:br>
            <a:r>
              <a:rPr lang="it-IT" smtClean="0"/>
              <a:t>(fase II/III)</a:t>
            </a: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62</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
        <p:nvSpPr>
          <p:cNvPr id="89091" name="Rectangle 3"/>
          <p:cNvSpPr>
            <a:spLocks noGrp="1" noChangeArrowheads="1"/>
          </p:cNvSpPr>
          <p:nvPr>
            <p:ph idx="4294967295"/>
          </p:nvPr>
        </p:nvSpPr>
        <p:spPr bwMode="auto">
          <a:xfrm>
            <a:off x="800100" y="1287463"/>
            <a:ext cx="8343900" cy="452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buClr>
                <a:srgbClr val="C00000"/>
              </a:buClr>
            </a:pPr>
            <a:r>
              <a:rPr lang="it-IT" dirty="0" err="1" smtClean="0">
                <a:latin typeface="Arial" charset="0"/>
              </a:rPr>
              <a:t>Bilastina</a:t>
            </a:r>
            <a:r>
              <a:rPr lang="it-IT" dirty="0" smtClean="0">
                <a:latin typeface="Arial" charset="0"/>
              </a:rPr>
              <a:t> </a:t>
            </a:r>
            <a:r>
              <a:rPr lang="it-IT" sz="2400" dirty="0" smtClean="0">
                <a:latin typeface="Arial" charset="0"/>
              </a:rPr>
              <a:t>(antistaminico H1)</a:t>
            </a:r>
          </a:p>
          <a:p>
            <a:pPr>
              <a:buClr>
                <a:srgbClr val="C00000"/>
              </a:buClr>
            </a:pPr>
            <a:r>
              <a:rPr lang="it-IT" dirty="0" err="1" smtClean="0">
                <a:latin typeface="Arial" charset="0"/>
              </a:rPr>
              <a:t>Ciclesonide</a:t>
            </a:r>
            <a:r>
              <a:rPr lang="it-IT" dirty="0" smtClean="0">
                <a:latin typeface="Arial" charset="0"/>
              </a:rPr>
              <a:t> </a:t>
            </a:r>
            <a:r>
              <a:rPr lang="it-IT" sz="2400" dirty="0" smtClean="0">
                <a:latin typeface="Arial" charset="0"/>
              </a:rPr>
              <a:t>(steroide inalatorio già in uso per l’asma)</a:t>
            </a:r>
          </a:p>
          <a:p>
            <a:pPr>
              <a:buClr>
                <a:srgbClr val="C00000"/>
              </a:buClr>
            </a:pPr>
            <a:r>
              <a:rPr lang="it-IT" dirty="0" err="1" smtClean="0">
                <a:latin typeface="Arial" charset="0"/>
              </a:rPr>
              <a:t>Mepolizumab</a:t>
            </a:r>
            <a:r>
              <a:rPr lang="it-IT" dirty="0" smtClean="0">
                <a:latin typeface="Arial" charset="0"/>
              </a:rPr>
              <a:t> </a:t>
            </a:r>
            <a:r>
              <a:rPr lang="it-IT" sz="2400" dirty="0" smtClean="0">
                <a:latin typeface="Arial" charset="0"/>
              </a:rPr>
              <a:t>(Anti IL-5)</a:t>
            </a:r>
          </a:p>
          <a:p>
            <a:pPr>
              <a:buClr>
                <a:srgbClr val="C00000"/>
              </a:buClr>
            </a:pPr>
            <a:r>
              <a:rPr lang="it-IT" dirty="0" smtClean="0">
                <a:latin typeface="Arial" charset="0"/>
              </a:rPr>
              <a:t>Anti recettore </a:t>
            </a:r>
            <a:r>
              <a:rPr lang="it-IT" dirty="0" err="1" smtClean="0">
                <a:latin typeface="Arial" charset="0"/>
              </a:rPr>
              <a:t>adenosina</a:t>
            </a:r>
            <a:endParaRPr lang="it-IT" dirty="0" smtClean="0">
              <a:latin typeface="Arial" charset="0"/>
            </a:endParaRPr>
          </a:p>
          <a:p>
            <a:pPr>
              <a:buClr>
                <a:srgbClr val="C00000"/>
              </a:buClr>
            </a:pPr>
            <a:r>
              <a:rPr lang="it-IT" dirty="0" smtClean="0">
                <a:latin typeface="Arial" charset="0"/>
              </a:rPr>
              <a:t>Anti PGD2</a:t>
            </a:r>
          </a:p>
          <a:p>
            <a:pPr>
              <a:buClr>
                <a:srgbClr val="C00000"/>
              </a:buClr>
            </a:pPr>
            <a:r>
              <a:rPr lang="it-IT" dirty="0" smtClean="0">
                <a:latin typeface="Arial" charset="0"/>
              </a:rPr>
              <a:t>Inibitori della </a:t>
            </a:r>
            <a:r>
              <a:rPr lang="it-IT" dirty="0" err="1" smtClean="0">
                <a:latin typeface="Arial" charset="0"/>
              </a:rPr>
              <a:t>kinasi</a:t>
            </a:r>
            <a:r>
              <a:rPr lang="it-IT" dirty="0" smtClean="0">
                <a:latin typeface="Arial" charset="0"/>
              </a:rPr>
              <a:t> </a:t>
            </a:r>
            <a:r>
              <a:rPr lang="it-IT" dirty="0" err="1" smtClean="0">
                <a:latin typeface="Arial" charset="0"/>
              </a:rPr>
              <a:t>Syk</a:t>
            </a:r>
            <a:endParaRPr lang="it-IT" dirty="0" smtClean="0">
              <a:latin typeface="Arial" charset="0"/>
            </a:endParaRPr>
          </a:p>
          <a:p>
            <a:pPr>
              <a:buClr>
                <a:srgbClr val="C00000"/>
              </a:buClr>
            </a:pPr>
            <a:r>
              <a:rPr lang="it-IT" dirty="0" smtClean="0">
                <a:latin typeface="Arial" charset="0"/>
              </a:rPr>
              <a:t>Beta 1-3 </a:t>
            </a:r>
            <a:r>
              <a:rPr lang="it-IT" dirty="0" err="1" smtClean="0">
                <a:latin typeface="Arial" charset="0"/>
              </a:rPr>
              <a:t>glucano</a:t>
            </a:r>
            <a:r>
              <a:rPr lang="it-IT" dirty="0" smtClean="0">
                <a:latin typeface="Arial" charset="0"/>
              </a:rPr>
              <a:t> topico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Group 2"/>
          <p:cNvGraphicFramePr>
            <a:graphicFrameLocks noGrp="1"/>
          </p:cNvGraphicFramePr>
          <p:nvPr/>
        </p:nvGraphicFramePr>
        <p:xfrm>
          <a:off x="838200" y="1190625"/>
          <a:ext cx="8204200" cy="4067495"/>
        </p:xfrm>
        <a:graphic>
          <a:graphicData uri="http://schemas.openxmlformats.org/drawingml/2006/table">
            <a:tbl>
              <a:tblPr/>
              <a:tblGrid>
                <a:gridCol w="3167063"/>
                <a:gridCol w="2662237"/>
                <a:gridCol w="2374900"/>
              </a:tblGrid>
              <a:tr h="2317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600" b="1" i="0" u="none" strike="noStrike" cap="none" normalizeH="0" baseline="0" dirty="0" smtClean="0">
                          <a:ln>
                            <a:noFill/>
                          </a:ln>
                          <a:solidFill>
                            <a:srgbClr val="C00000"/>
                          </a:solidFill>
                          <a:effectLst/>
                          <a:latin typeface="Times New Roman" pitchFamily="18" charset="0"/>
                        </a:rPr>
                        <a:t>Farmaco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600" b="1" i="0" u="none" strike="noStrike" cap="none" normalizeH="0" baseline="0" smtClean="0">
                          <a:ln>
                            <a:noFill/>
                          </a:ln>
                          <a:solidFill>
                            <a:srgbClr val="C00000"/>
                          </a:solidFill>
                          <a:effectLst/>
                          <a:latin typeface="Times New Roman" pitchFamily="18" charset="0"/>
                        </a:rPr>
                        <a:t>Indicazioni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600" b="1" i="0" u="none" strike="noStrike" cap="none" normalizeH="0" baseline="0" dirty="0" smtClean="0">
                          <a:ln>
                            <a:noFill/>
                          </a:ln>
                          <a:solidFill>
                            <a:srgbClr val="C00000"/>
                          </a:solidFill>
                          <a:effectLst/>
                          <a:latin typeface="Times New Roman" pitchFamily="18" charset="0"/>
                        </a:rPr>
                        <a:t>Effetti collaterali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28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Antistaminici topici e farmaci topici ad azione multipla (stabilizzazione di membrana, effetto antinfiammatorio, blocco degli eosinofili)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Trattamento di prima scelta per prurito e congestione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dirty="0" smtClean="0">
                          <a:ln>
                            <a:noFill/>
                          </a:ln>
                          <a:solidFill>
                            <a:schemeClr val="tx1"/>
                          </a:solidFill>
                          <a:effectLst/>
                          <a:latin typeface="Times New Roman" pitchFamily="18" charset="0"/>
                        </a:rPr>
                        <a:t>Ipersensibilità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Vasocostrittori topici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Congestione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Glaucoma, effetto rebound, irritazione, ipersensibilità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FANS topici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Prurito e arrossamento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Ipersensibilità</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Steroidi topici oculari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Elevata efficacia su tutti i sintomi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Glaucoma, cataratta, ulcere corneali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Antistaminici orali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Indicati se vi è rinite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Secchezza oculare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ITS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Indicata se vi è rinite e/o asma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Times New Roman" pitchFamily="18" charset="0"/>
                        </a:rPr>
                        <a:t>Locali e sistemici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48" name="Text Box 36"/>
          <p:cNvSpPr txBox="1">
            <a:spLocks noChangeArrowheads="1"/>
          </p:cNvSpPr>
          <p:nvPr/>
        </p:nvSpPr>
        <p:spPr bwMode="auto">
          <a:xfrm>
            <a:off x="723900" y="6242050"/>
            <a:ext cx="9067800" cy="549275"/>
          </a:xfrm>
          <a:prstGeom prst="rect">
            <a:avLst/>
          </a:prstGeom>
          <a:noFill/>
          <a:ln w="9525">
            <a:noFill/>
            <a:miter lim="800000"/>
            <a:headEnd/>
            <a:tailEnd/>
          </a:ln>
          <a:effectLst/>
        </p:spPr>
        <p:txBody>
          <a:bodyPr>
            <a:spAutoFit/>
          </a:bodyPr>
          <a:lstStyle/>
          <a:p>
            <a:pPr>
              <a:spcBef>
                <a:spcPct val="50000"/>
              </a:spcBef>
            </a:pPr>
            <a:r>
              <a:rPr lang="it-IT" sz="1200" b="0" i="1">
                <a:latin typeface="Arial" charset="0"/>
                <a:cs typeface="Arial" charset="0"/>
              </a:rPr>
              <a:t>Del Cuvillo A et al. J Investig Allergol Clin Immunol 2009;19:11.               Kopp MV et al. Clin Exp Allergy 2009;39:271.</a:t>
            </a:r>
          </a:p>
          <a:p>
            <a:pPr>
              <a:spcBef>
                <a:spcPct val="50000"/>
              </a:spcBef>
            </a:pPr>
            <a:r>
              <a:rPr lang="it-IT" sz="1200" b="0" i="1">
                <a:latin typeface="Arial" charset="0"/>
                <a:cs typeface="Arial" charset="0"/>
              </a:rPr>
              <a:t>Bonini S et al. Curr Opin Allergy Clin Immunol 2007;7:446.</a:t>
            </a:r>
          </a:p>
        </p:txBody>
      </p:sp>
      <p:sp>
        <p:nvSpPr>
          <p:cNvPr id="90150" name="Text Box 39"/>
          <p:cNvSpPr txBox="1">
            <a:spLocks noChangeArrowheads="1"/>
          </p:cNvSpPr>
          <p:nvPr/>
        </p:nvSpPr>
        <p:spPr bwMode="auto">
          <a:xfrm>
            <a:off x="782638" y="5432425"/>
            <a:ext cx="8361362" cy="641350"/>
          </a:xfrm>
          <a:prstGeom prst="rect">
            <a:avLst/>
          </a:prstGeom>
          <a:noFill/>
          <a:ln w="9525">
            <a:noFill/>
            <a:miter lim="800000"/>
            <a:headEnd/>
            <a:tailEnd/>
          </a:ln>
          <a:effectLst/>
        </p:spPr>
        <p:txBody>
          <a:bodyPr>
            <a:spAutoFit/>
          </a:bodyPr>
          <a:lstStyle/>
          <a:p>
            <a:r>
              <a:rPr lang="it-IT" sz="1800" b="0" dirty="0">
                <a:solidFill>
                  <a:srgbClr val="C00000"/>
                </a:solidFill>
                <a:latin typeface="Arial Unicode MS" pitchFamily="34" charset="-128"/>
              </a:rPr>
              <a:t>*</a:t>
            </a:r>
            <a:r>
              <a:rPr lang="it-IT" sz="1800" b="0" dirty="0">
                <a:latin typeface="Arial Unicode MS" pitchFamily="34" charset="-128"/>
              </a:rPr>
              <a:t> </a:t>
            </a:r>
            <a:r>
              <a:rPr lang="it-IT" sz="1800" b="0" dirty="0" err="1">
                <a:latin typeface="Arial Unicode MS" pitchFamily="34" charset="-128"/>
              </a:rPr>
              <a:t>Fluticasone</a:t>
            </a:r>
            <a:r>
              <a:rPr lang="it-IT" sz="1800" b="0" dirty="0">
                <a:latin typeface="Arial Unicode MS" pitchFamily="34" charset="-128"/>
              </a:rPr>
              <a:t> </a:t>
            </a:r>
            <a:r>
              <a:rPr lang="it-IT" sz="1800" b="0" dirty="0" err="1">
                <a:latin typeface="Arial Unicode MS" pitchFamily="34" charset="-128"/>
              </a:rPr>
              <a:t>furoato</a:t>
            </a:r>
            <a:r>
              <a:rPr lang="it-IT" sz="1800" b="0" dirty="0">
                <a:latin typeface="Arial Unicode MS" pitchFamily="34" charset="-128"/>
              </a:rPr>
              <a:t> e </a:t>
            </a:r>
            <a:r>
              <a:rPr lang="it-IT" sz="1800" b="0" dirty="0" err="1">
                <a:latin typeface="Arial Unicode MS" pitchFamily="34" charset="-128"/>
              </a:rPr>
              <a:t>mometasone</a:t>
            </a:r>
            <a:r>
              <a:rPr lang="it-IT" sz="1800" b="0" dirty="0">
                <a:latin typeface="Arial Unicode MS" pitchFamily="34" charset="-128"/>
              </a:rPr>
              <a:t> </a:t>
            </a:r>
            <a:r>
              <a:rPr lang="it-IT" sz="1800" b="0" dirty="0" err="1">
                <a:latin typeface="Arial Unicode MS" pitchFamily="34" charset="-128"/>
              </a:rPr>
              <a:t>furoato</a:t>
            </a:r>
            <a:r>
              <a:rPr lang="it-IT" sz="1800" b="0" dirty="0">
                <a:latin typeface="Arial Unicode MS" pitchFamily="34" charset="-128"/>
              </a:rPr>
              <a:t> nasali possono ridurre significativamente anche i sintomi di congiuntivite</a:t>
            </a:r>
          </a:p>
        </p:txBody>
      </p:sp>
      <p:sp>
        <p:nvSpPr>
          <p:cNvPr id="12" name="Titolo 11"/>
          <p:cNvSpPr>
            <a:spLocks noGrp="1"/>
          </p:cNvSpPr>
          <p:nvPr>
            <p:ph type="title"/>
          </p:nvPr>
        </p:nvSpPr>
        <p:spPr/>
        <p:txBody>
          <a:bodyPr/>
          <a:lstStyle/>
          <a:p>
            <a:r>
              <a:rPr lang="it-IT" smtClean="0"/>
              <a:t>TERAPIA FARMACOLOGICA DELLE CONGIUNTIVITI</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63</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26" name="Group 46"/>
          <p:cNvGraphicFramePr>
            <a:graphicFrameLocks noGrp="1"/>
          </p:cNvGraphicFramePr>
          <p:nvPr/>
        </p:nvGraphicFramePr>
        <p:xfrm>
          <a:off x="604611" y="1255259"/>
          <a:ext cx="8169275" cy="4459740"/>
        </p:xfrm>
        <a:graphic>
          <a:graphicData uri="http://schemas.openxmlformats.org/drawingml/2006/table">
            <a:tbl>
              <a:tblPr/>
              <a:tblGrid>
                <a:gridCol w="1735138"/>
                <a:gridCol w="817562"/>
                <a:gridCol w="3540125"/>
                <a:gridCol w="2076450"/>
              </a:tblGrid>
              <a:tr h="3365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rgbClr val="C00000"/>
                          </a:solidFill>
                          <a:effectLst/>
                          <a:latin typeface="Times New Roman" pitchFamily="18" charset="0"/>
                        </a:rPr>
                        <a:t>Farmaco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rgbClr val="C00000"/>
                          </a:solidFill>
                          <a:effectLst/>
                          <a:latin typeface="Times New Roman" pitchFamily="18" charset="0"/>
                        </a:rPr>
                        <a:t>Dose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rgbClr val="C00000"/>
                          </a:solidFill>
                          <a:effectLst/>
                          <a:latin typeface="Times New Roman" pitchFamily="18" charset="0"/>
                        </a:rPr>
                        <a:t>Azione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rgbClr val="C00000"/>
                          </a:solidFill>
                          <a:effectLst/>
                          <a:latin typeface="Times New Roman" pitchFamily="18" charset="0"/>
                        </a:rPr>
                        <a:t>Studi comparativi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Azelastina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/12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 blocco leucotrieni, ↓ICAM-1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&lt; Olopatadina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Levocabastina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 6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&lt; Emedastina</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&lt; Olopatadina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Emedastina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/12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&gt; Levocabastina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err="1" smtClean="0">
                          <a:ln>
                            <a:noFill/>
                          </a:ln>
                          <a:solidFill>
                            <a:schemeClr val="tx1"/>
                          </a:solidFill>
                          <a:effectLst/>
                          <a:latin typeface="Times New Roman" pitchFamily="18" charset="0"/>
                        </a:rPr>
                        <a:t>Olopatadina</a:t>
                      </a:r>
                      <a:endParaRPr kumimoji="0" lang="it-IT" sz="1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chemeClr val="tx1"/>
                          </a:solidFill>
                          <a:effectLst/>
                          <a:latin typeface="Times New Roman" pitchFamily="18" charset="0"/>
                        </a:rPr>
                        <a:t>0,01%</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chemeClr val="tx1"/>
                          </a:solidFill>
                          <a:effectLst/>
                          <a:latin typeface="Times New Roman" pitchFamily="18" charset="0"/>
                        </a:rPr>
                        <a:t>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it-IT" sz="1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/12 h</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 24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 stabilizzatore mastociti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&gt; Epinastina,</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&gt; Levocabastina</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&gt; Ketotifene</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&gt; Azelastina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Epinastina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/12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 stabilizzatore mastociti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&lt; Olopatadina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3009">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err="1" smtClean="0">
                          <a:ln>
                            <a:noFill/>
                          </a:ln>
                          <a:solidFill>
                            <a:schemeClr val="tx1"/>
                          </a:solidFill>
                          <a:effectLst/>
                          <a:latin typeface="Times New Roman" pitchFamily="18" charset="0"/>
                        </a:rPr>
                        <a:t>Ketotifene</a:t>
                      </a:r>
                      <a:endParaRPr kumimoji="0" lang="it-IT" sz="1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/12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smtClean="0">
                          <a:ln>
                            <a:noFill/>
                          </a:ln>
                          <a:solidFill>
                            <a:schemeClr val="tx1"/>
                          </a:solidFill>
                          <a:effectLst/>
                          <a:latin typeface="Times New Roman" pitchFamily="18" charset="0"/>
                        </a:rPr>
                        <a:t>Anti H1, stabilizzatore mastociti, effetto antinfiammatorio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800" b="0" i="0" u="none" strike="noStrike" cap="none" normalizeH="0" baseline="0" dirty="0" smtClean="0">
                          <a:ln>
                            <a:noFill/>
                          </a:ln>
                          <a:solidFill>
                            <a:schemeClr val="tx1"/>
                          </a:solidFill>
                          <a:effectLst/>
                          <a:latin typeface="Times New Roman" pitchFamily="18" charset="0"/>
                        </a:rPr>
                        <a:t>&lt; </a:t>
                      </a:r>
                      <a:r>
                        <a:rPr kumimoji="0" lang="it-IT" sz="1800" b="0" i="0" u="none" strike="noStrike" cap="none" normalizeH="0" baseline="0" dirty="0" err="1" smtClean="0">
                          <a:ln>
                            <a:noFill/>
                          </a:ln>
                          <a:solidFill>
                            <a:schemeClr val="tx1"/>
                          </a:solidFill>
                          <a:effectLst/>
                          <a:latin typeface="Times New Roman" pitchFamily="18" charset="0"/>
                        </a:rPr>
                        <a:t>Olopatadina</a:t>
                      </a:r>
                      <a:endParaRPr kumimoji="0" lang="it-IT"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80" name="Text Box 44"/>
          <p:cNvSpPr txBox="1">
            <a:spLocks noChangeArrowheads="1"/>
          </p:cNvSpPr>
          <p:nvPr/>
        </p:nvSpPr>
        <p:spPr bwMode="auto">
          <a:xfrm>
            <a:off x="2836182" y="6165850"/>
            <a:ext cx="6088063" cy="336550"/>
          </a:xfrm>
          <a:prstGeom prst="rect">
            <a:avLst/>
          </a:prstGeom>
          <a:noFill/>
          <a:ln w="9525">
            <a:noFill/>
            <a:miter lim="800000"/>
            <a:headEnd/>
            <a:tailEnd/>
          </a:ln>
          <a:effectLst/>
        </p:spPr>
        <p:txBody>
          <a:bodyPr>
            <a:spAutoFit/>
          </a:bodyPr>
          <a:lstStyle/>
          <a:p>
            <a:pPr>
              <a:spcBef>
                <a:spcPct val="50000"/>
              </a:spcBef>
            </a:pPr>
            <a:r>
              <a:rPr lang="it-IT" sz="1600" b="0" i="1" dirty="0">
                <a:latin typeface="Arial" charset="0"/>
                <a:cs typeface="Arial" charset="0"/>
              </a:rPr>
              <a:t>Del </a:t>
            </a:r>
            <a:r>
              <a:rPr lang="it-IT" sz="1600" b="0" i="1" dirty="0" err="1">
                <a:latin typeface="Arial" charset="0"/>
                <a:cs typeface="Arial" charset="0"/>
              </a:rPr>
              <a:t>Cuvillo</a:t>
            </a:r>
            <a:r>
              <a:rPr lang="it-IT" sz="1600" b="0" i="1" dirty="0">
                <a:latin typeface="Arial" charset="0"/>
                <a:cs typeface="Arial" charset="0"/>
              </a:rPr>
              <a:t> A, </a:t>
            </a:r>
            <a:r>
              <a:rPr lang="it-IT" sz="1600" b="0" i="1" dirty="0" err="1">
                <a:latin typeface="Arial" charset="0"/>
                <a:cs typeface="Arial" charset="0"/>
              </a:rPr>
              <a:t>et</a:t>
            </a:r>
            <a:r>
              <a:rPr lang="it-IT" sz="1600" b="0" i="1" dirty="0">
                <a:latin typeface="Arial" charset="0"/>
                <a:cs typeface="Arial" charset="0"/>
              </a:rPr>
              <a:t> al. J </a:t>
            </a:r>
            <a:r>
              <a:rPr lang="it-IT" sz="1600" b="0" i="1" dirty="0" err="1">
                <a:latin typeface="Arial" charset="0"/>
                <a:cs typeface="Arial" charset="0"/>
              </a:rPr>
              <a:t>Investig</a:t>
            </a:r>
            <a:r>
              <a:rPr lang="it-IT" sz="1600" b="0" i="1" dirty="0">
                <a:latin typeface="Arial" charset="0"/>
                <a:cs typeface="Arial" charset="0"/>
              </a:rPr>
              <a:t> </a:t>
            </a:r>
            <a:r>
              <a:rPr lang="it-IT" sz="1600" b="0" i="1" dirty="0" err="1">
                <a:latin typeface="Arial" charset="0"/>
                <a:cs typeface="Arial" charset="0"/>
              </a:rPr>
              <a:t>Allergol</a:t>
            </a:r>
            <a:r>
              <a:rPr lang="it-IT" sz="1600" b="0" i="1" dirty="0">
                <a:latin typeface="Arial" charset="0"/>
                <a:cs typeface="Arial" charset="0"/>
              </a:rPr>
              <a:t> </a:t>
            </a:r>
            <a:r>
              <a:rPr lang="it-IT" sz="1600" b="0" i="1" dirty="0" err="1">
                <a:latin typeface="Arial" charset="0"/>
                <a:cs typeface="Arial" charset="0"/>
              </a:rPr>
              <a:t>Clin</a:t>
            </a:r>
            <a:r>
              <a:rPr lang="it-IT" sz="1600" b="0" i="1" dirty="0">
                <a:latin typeface="Arial" charset="0"/>
                <a:cs typeface="Arial" charset="0"/>
              </a:rPr>
              <a:t> </a:t>
            </a:r>
            <a:r>
              <a:rPr lang="it-IT" sz="1600" b="0" i="1" dirty="0" err="1">
                <a:latin typeface="Arial" charset="0"/>
                <a:cs typeface="Arial" charset="0"/>
              </a:rPr>
              <a:t>Immunol</a:t>
            </a:r>
            <a:r>
              <a:rPr lang="it-IT" sz="1600" b="0" i="1" dirty="0">
                <a:latin typeface="Arial" charset="0"/>
                <a:cs typeface="Arial" charset="0"/>
              </a:rPr>
              <a:t> 2009;19:11.</a:t>
            </a:r>
          </a:p>
        </p:txBody>
      </p:sp>
      <p:sp>
        <p:nvSpPr>
          <p:cNvPr id="7" name="Titolo 6"/>
          <p:cNvSpPr>
            <a:spLocks noGrp="1"/>
          </p:cNvSpPr>
          <p:nvPr>
            <p:ph type="title"/>
          </p:nvPr>
        </p:nvSpPr>
        <p:spPr/>
        <p:txBody>
          <a:bodyPr/>
          <a:lstStyle/>
          <a:p>
            <a:r>
              <a:rPr lang="it-IT" smtClean="0"/>
              <a:t>CONGIUNTIVITE ALLERGICA E ANTISTAMINICI TOPICI</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64</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806450" y="1597025"/>
            <a:ext cx="7964488" cy="4708981"/>
          </a:xfrm>
          <a:prstGeom prst="rect">
            <a:avLst/>
          </a:prstGeom>
          <a:noFill/>
          <a:ln w="12700">
            <a:noFill/>
            <a:miter lim="800000"/>
            <a:headEnd/>
            <a:tailEnd/>
          </a:ln>
        </p:spPr>
        <p:txBody>
          <a:bodyPr>
            <a:spAutoFit/>
          </a:bodyPr>
          <a:lstStyle/>
          <a:p>
            <a:pPr defTabSz="762000">
              <a:buClr>
                <a:srgbClr val="C00000"/>
              </a:buClr>
              <a:buFontTx/>
              <a:buChar char="•"/>
            </a:pPr>
            <a:r>
              <a:rPr lang="it-IT" sz="2000" b="0" dirty="0" smtClean="0">
                <a:latin typeface="Arial Unicode MS" pitchFamily="34" charset="-128"/>
              </a:rPr>
              <a:t> L’immunoterapia </a:t>
            </a:r>
            <a:r>
              <a:rPr lang="it-IT" sz="2000" b="0" dirty="0">
                <a:latin typeface="Arial Unicode MS" pitchFamily="34" charset="-128"/>
              </a:rPr>
              <a:t>allergene specifica (ITS) può essere somministrata </a:t>
            </a:r>
          </a:p>
          <a:p>
            <a:pPr defTabSz="762000">
              <a:buClr>
                <a:srgbClr val="C00000"/>
              </a:buClr>
            </a:pPr>
            <a:r>
              <a:rPr lang="it-IT" sz="2000" b="0" dirty="0">
                <a:latin typeface="Arial Unicode MS" pitchFamily="34" charset="-128"/>
              </a:rPr>
              <a:t>per via sottocutanea (SCIT) o  sublinguale (SLIT).</a:t>
            </a:r>
          </a:p>
          <a:p>
            <a:pPr defTabSz="762000">
              <a:buClr>
                <a:srgbClr val="C00000"/>
              </a:buClr>
              <a:buFontTx/>
              <a:buChar char="•"/>
            </a:pPr>
            <a:r>
              <a:rPr lang="it-IT" sz="2000" b="0" dirty="0" smtClean="0">
                <a:latin typeface="Arial Unicode MS" pitchFamily="34" charset="-128"/>
              </a:rPr>
              <a:t> La </a:t>
            </a:r>
            <a:r>
              <a:rPr lang="it-IT" sz="2000" b="0" dirty="0">
                <a:latin typeface="Arial Unicode MS" pitchFamily="34" charset="-128"/>
              </a:rPr>
              <a:t>prescrizione dell’ITS richiede una precisa diagnosi di malattia </a:t>
            </a:r>
            <a:r>
              <a:rPr lang="it-IT" sz="2000" b="0" dirty="0" err="1">
                <a:latin typeface="Arial Unicode MS" pitchFamily="34" charset="-128"/>
              </a:rPr>
              <a:t>IgE-mediata</a:t>
            </a:r>
            <a:r>
              <a:rPr lang="it-IT" sz="2000" b="0" dirty="0">
                <a:latin typeface="Arial Unicode MS" pitchFamily="34" charset="-128"/>
              </a:rPr>
              <a:t>.</a:t>
            </a:r>
          </a:p>
          <a:p>
            <a:pPr defTabSz="762000">
              <a:buClr>
                <a:srgbClr val="C00000"/>
              </a:buClr>
              <a:buFontTx/>
              <a:buChar char="•"/>
            </a:pPr>
            <a:r>
              <a:rPr lang="it-IT" sz="2000" b="0" dirty="0" smtClean="0">
                <a:latin typeface="Arial Unicode MS" pitchFamily="34" charset="-128"/>
              </a:rPr>
              <a:t> L’ITS </a:t>
            </a:r>
            <a:r>
              <a:rPr lang="it-IT" sz="2000" b="0" dirty="0">
                <a:latin typeface="Arial Unicode MS" pitchFamily="34" charset="-128"/>
              </a:rPr>
              <a:t>sottocutanea è efficace nella rinite e nell’asma dell’adulto e del bambino, ma comporta un certo rischio di effetti collaterali. (talvolta gravi). La SLIT è efficace nella rinite e nell’asma dell’adulto e del bambino. Il profilo di sicurezza è molto buono.</a:t>
            </a:r>
          </a:p>
          <a:p>
            <a:pPr defTabSz="762000">
              <a:buClr>
                <a:srgbClr val="C00000"/>
              </a:buClr>
              <a:buFontTx/>
              <a:buChar char="•"/>
            </a:pPr>
            <a:r>
              <a:rPr lang="it-IT" sz="2000" b="0" dirty="0" smtClean="0">
                <a:latin typeface="Arial Unicode MS" pitchFamily="34" charset="-128"/>
              </a:rPr>
              <a:t> L’ITS </a:t>
            </a:r>
            <a:r>
              <a:rPr lang="it-IT" sz="2000" b="0" dirty="0">
                <a:latin typeface="Arial Unicode MS" pitchFamily="34" charset="-128"/>
              </a:rPr>
              <a:t>è l’unica terapia in grado di modificare  la storia naturale della malattia. Essa può ridurre il rischio di insorgenza successiva di asma (prevenzione secondaria) e la comparsa di nuove sensibilizzazioni.</a:t>
            </a:r>
          </a:p>
          <a:p>
            <a:pPr defTabSz="762000">
              <a:buClr>
                <a:srgbClr val="C00000"/>
              </a:buClr>
              <a:buFontTx/>
              <a:buChar char="•"/>
            </a:pPr>
            <a:r>
              <a:rPr lang="it-IT" sz="2000" b="0" dirty="0" smtClean="0">
                <a:latin typeface="Arial Unicode MS" pitchFamily="34" charset="-128"/>
              </a:rPr>
              <a:t> L’ITS </a:t>
            </a:r>
            <a:r>
              <a:rPr lang="it-IT" sz="2000" b="0" dirty="0">
                <a:latin typeface="Arial Unicode MS" pitchFamily="34" charset="-128"/>
              </a:rPr>
              <a:t>ha dimostrato di mantenere l’efficacia clinica per vari anni dopo la sospensione.</a:t>
            </a:r>
          </a:p>
          <a:p>
            <a:pPr defTabSz="762000"/>
            <a:endParaRPr lang="it-IT" sz="2000" b="0" dirty="0">
              <a:latin typeface="Arial Unicode MS" pitchFamily="34" charset="-128"/>
            </a:endParaRPr>
          </a:p>
        </p:txBody>
      </p:sp>
      <p:sp>
        <p:nvSpPr>
          <p:cNvPr id="6" name="Titolo 5"/>
          <p:cNvSpPr>
            <a:spLocks noGrp="1"/>
          </p:cNvSpPr>
          <p:nvPr>
            <p:ph type="title"/>
          </p:nvPr>
        </p:nvSpPr>
        <p:spPr/>
        <p:txBody>
          <a:bodyPr/>
          <a:lstStyle/>
          <a:p>
            <a:r>
              <a:rPr lang="it-IT" smtClean="0"/>
              <a:t>IMMUNOTERAPIA SPECIFICA:</a:t>
            </a:r>
            <a:br>
              <a:rPr lang="it-IT" smtClean="0"/>
            </a:b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65</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5"/>
          <p:cNvSpPr txBox="1">
            <a:spLocks noChangeArrowheads="1"/>
          </p:cNvSpPr>
          <p:nvPr/>
        </p:nvSpPr>
        <p:spPr bwMode="auto">
          <a:xfrm>
            <a:off x="900113" y="795338"/>
            <a:ext cx="8243887" cy="1616075"/>
          </a:xfrm>
          <a:prstGeom prst="rect">
            <a:avLst/>
          </a:prstGeom>
          <a:noFill/>
          <a:ln w="9525">
            <a:noFill/>
            <a:miter lim="800000"/>
            <a:headEnd/>
            <a:tailEnd/>
          </a:ln>
          <a:effectLst/>
        </p:spPr>
        <p:txBody>
          <a:bodyPr>
            <a:spAutoFit/>
          </a:bodyPr>
          <a:lstStyle/>
          <a:p>
            <a:r>
              <a:rPr lang="it-IT" sz="2000" dirty="0">
                <a:solidFill>
                  <a:srgbClr val="C00000"/>
                </a:solidFill>
                <a:latin typeface="Arial Unicode MS" pitchFamily="34" charset="-128"/>
              </a:rPr>
              <a:t>INDICAZIONI ALLA SLIT</a:t>
            </a:r>
          </a:p>
          <a:p>
            <a:r>
              <a:rPr lang="it-IT" sz="2000" dirty="0">
                <a:latin typeface="Arial Unicode MS" pitchFamily="34" charset="-128"/>
              </a:rPr>
              <a:t>La SLIT ad alto dosaggio può essere indicata in:</a:t>
            </a:r>
          </a:p>
          <a:p>
            <a:pPr>
              <a:buClr>
                <a:srgbClr val="C00000"/>
              </a:buClr>
              <a:buFont typeface="Wingdings" pitchFamily="2" charset="2"/>
              <a:buChar char="§"/>
            </a:pPr>
            <a:r>
              <a:rPr lang="it-IT" sz="2000" dirty="0">
                <a:latin typeface="Arial Unicode MS" pitchFamily="34" charset="-128"/>
              </a:rPr>
              <a:t> pazienti selezionati, con rinite e/o asma da pollini e da acari</a:t>
            </a:r>
          </a:p>
          <a:p>
            <a:pPr>
              <a:buClr>
                <a:srgbClr val="C00000"/>
              </a:buClr>
              <a:buFont typeface="Wingdings" pitchFamily="2" charset="2"/>
              <a:buChar char="§"/>
            </a:pPr>
            <a:r>
              <a:rPr lang="it-IT" sz="2000" dirty="0">
                <a:latin typeface="Arial Unicode MS" pitchFamily="34" charset="-128"/>
              </a:rPr>
              <a:t> pazienti non ben controllati dalla farmacoterapia standard</a:t>
            </a:r>
          </a:p>
          <a:p>
            <a:pPr>
              <a:buClr>
                <a:srgbClr val="C00000"/>
              </a:buClr>
              <a:buFont typeface="Wingdings" pitchFamily="2" charset="2"/>
              <a:buChar char="§"/>
            </a:pPr>
            <a:r>
              <a:rPr lang="it-IT" sz="2000" dirty="0">
                <a:latin typeface="Arial Unicode MS" pitchFamily="34" charset="-128"/>
              </a:rPr>
              <a:t> pazienti che rifiutano le iniezioni </a:t>
            </a:r>
          </a:p>
        </p:txBody>
      </p:sp>
      <p:sp>
        <p:nvSpPr>
          <p:cNvPr id="94211" name="Text Box 7"/>
          <p:cNvSpPr txBox="1">
            <a:spLocks noChangeArrowheads="1"/>
          </p:cNvSpPr>
          <p:nvPr/>
        </p:nvSpPr>
        <p:spPr bwMode="auto">
          <a:xfrm>
            <a:off x="900113" y="2884488"/>
            <a:ext cx="8243887" cy="2225675"/>
          </a:xfrm>
          <a:prstGeom prst="rect">
            <a:avLst/>
          </a:prstGeom>
          <a:noFill/>
          <a:ln w="9525">
            <a:noFill/>
            <a:miter lim="800000"/>
            <a:headEnd/>
            <a:tailEnd/>
          </a:ln>
          <a:effectLst/>
        </p:spPr>
        <p:txBody>
          <a:bodyPr>
            <a:spAutoFit/>
          </a:bodyPr>
          <a:lstStyle/>
          <a:p>
            <a:r>
              <a:rPr lang="it-IT" sz="2000" dirty="0">
                <a:solidFill>
                  <a:srgbClr val="C00000"/>
                </a:solidFill>
                <a:latin typeface="Arial Unicode MS" pitchFamily="34" charset="-128"/>
              </a:rPr>
              <a:t>INDICAZIONI ALLA SCIT</a:t>
            </a:r>
          </a:p>
          <a:p>
            <a:pPr>
              <a:buClr>
                <a:srgbClr val="C00000"/>
              </a:buClr>
              <a:buFont typeface="Wingdings" pitchFamily="2" charset="2"/>
              <a:buChar char="§"/>
            </a:pPr>
            <a:r>
              <a:rPr lang="it-IT" sz="2000" dirty="0">
                <a:latin typeface="Arial Unicode MS" pitchFamily="34" charset="-128"/>
              </a:rPr>
              <a:t> </a:t>
            </a:r>
            <a:r>
              <a:rPr lang="it-IT" sz="2000" dirty="0" smtClean="0">
                <a:latin typeface="Arial Unicode MS" pitchFamily="34" charset="-128"/>
              </a:rPr>
              <a:t>pazienti </a:t>
            </a:r>
            <a:r>
              <a:rPr lang="it-IT" sz="2000" dirty="0">
                <a:latin typeface="Arial Unicode MS" pitchFamily="34" charset="-128"/>
              </a:rPr>
              <a:t>con rinite e/o asma da pollini e da acari</a:t>
            </a:r>
          </a:p>
          <a:p>
            <a:pPr>
              <a:buClr>
                <a:srgbClr val="C00000"/>
              </a:buClr>
              <a:buFont typeface="Wingdings" pitchFamily="2" charset="2"/>
              <a:buChar char="§"/>
            </a:pPr>
            <a:r>
              <a:rPr lang="it-IT" sz="2000" dirty="0">
                <a:latin typeface="Arial Unicode MS" pitchFamily="34" charset="-128"/>
              </a:rPr>
              <a:t> pazienti con sintomi da pollini con stagione molto lunga o con sintomi da pollini con stagioni che si susseguono</a:t>
            </a:r>
          </a:p>
          <a:p>
            <a:pPr>
              <a:buClr>
                <a:srgbClr val="C00000"/>
              </a:buClr>
              <a:buFont typeface="Wingdings" pitchFamily="2" charset="2"/>
              <a:buChar char="§"/>
            </a:pPr>
            <a:r>
              <a:rPr lang="it-IT" sz="2000" dirty="0">
                <a:latin typeface="Arial Unicode MS" pitchFamily="34" charset="-128"/>
              </a:rPr>
              <a:t> pazienti non ben controllati dalla farmacoterapia standard</a:t>
            </a:r>
          </a:p>
          <a:p>
            <a:pPr>
              <a:buClr>
                <a:srgbClr val="C00000"/>
              </a:buClr>
              <a:buFont typeface="Wingdings" pitchFamily="2" charset="2"/>
              <a:buChar char="§"/>
            </a:pPr>
            <a:r>
              <a:rPr lang="it-IT" sz="2000" dirty="0">
                <a:latin typeface="Arial Unicode MS" pitchFamily="34" charset="-128"/>
              </a:rPr>
              <a:t> pazienti che rifiutano la farmacoterapia prolungata, o con effetti collaterali indesiderati </a:t>
            </a:r>
          </a:p>
        </p:txBody>
      </p:sp>
      <p:sp>
        <p:nvSpPr>
          <p:cNvPr id="94212" name="Text Box 9"/>
          <p:cNvSpPr txBox="1">
            <a:spLocks noChangeArrowheads="1"/>
          </p:cNvSpPr>
          <p:nvPr/>
        </p:nvSpPr>
        <p:spPr bwMode="auto">
          <a:xfrm>
            <a:off x="5794375" y="5996439"/>
            <a:ext cx="2590800" cy="641350"/>
          </a:xfrm>
          <a:prstGeom prst="rect">
            <a:avLst/>
          </a:prstGeom>
          <a:noFill/>
          <a:ln w="9525">
            <a:noFill/>
            <a:miter lim="800000"/>
            <a:headEnd/>
            <a:tailEnd/>
          </a:ln>
          <a:effectLst/>
        </p:spPr>
        <p:txBody>
          <a:bodyPr wrap="none">
            <a:spAutoFit/>
          </a:bodyPr>
          <a:lstStyle/>
          <a:p>
            <a:r>
              <a:rPr lang="it-IT" sz="1800" i="1" dirty="0"/>
              <a:t>ARIA, </a:t>
            </a:r>
            <a:r>
              <a:rPr lang="it-IT" sz="1800" i="1" dirty="0" err="1"/>
              <a:t>Allergy</a:t>
            </a:r>
            <a:r>
              <a:rPr lang="it-IT" sz="1800" i="1" dirty="0"/>
              <a:t> 2008</a:t>
            </a:r>
          </a:p>
          <a:p>
            <a:r>
              <a:rPr lang="it-IT" sz="1800" i="1" dirty="0"/>
              <a:t>WAO-SLIT, </a:t>
            </a:r>
            <a:r>
              <a:rPr lang="it-IT" sz="1800" i="1" dirty="0" err="1"/>
              <a:t>Allergy</a:t>
            </a:r>
            <a:r>
              <a:rPr lang="it-IT" sz="1800" i="1" dirty="0"/>
              <a:t> 2009</a:t>
            </a:r>
          </a:p>
        </p:txBody>
      </p:sp>
      <p:sp>
        <p:nvSpPr>
          <p:cNvPr id="94213" name="CasellaDiTesto 3"/>
          <p:cNvSpPr txBox="1">
            <a:spLocks noChangeArrowheads="1"/>
          </p:cNvSpPr>
          <p:nvPr/>
        </p:nvSpPr>
        <p:spPr bwMode="auto">
          <a:xfrm>
            <a:off x="858838" y="5329238"/>
            <a:ext cx="8285162" cy="396875"/>
          </a:xfrm>
          <a:prstGeom prst="rect">
            <a:avLst/>
          </a:prstGeom>
          <a:noFill/>
          <a:ln w="9525">
            <a:noFill/>
            <a:miter lim="800000"/>
            <a:headEnd/>
            <a:tailEnd/>
          </a:ln>
        </p:spPr>
        <p:txBody>
          <a:bodyPr>
            <a:spAutoFit/>
          </a:bodyPr>
          <a:lstStyle/>
          <a:p>
            <a:r>
              <a:rPr lang="it-IT" sz="2000">
                <a:latin typeface="Arial Unicode MS" pitchFamily="34" charset="-128"/>
                <a:ea typeface="Arial Unicode MS" pitchFamily="34" charset="-128"/>
                <a:cs typeface="Arial Unicode MS" pitchFamily="34" charset="-128"/>
              </a:rPr>
              <a:t>L’asma grave o non controllata controindica entrambe le forme di ITS</a:t>
            </a:r>
          </a:p>
        </p:txBody>
      </p:sp>
      <p:sp>
        <p:nvSpPr>
          <p:cNvPr id="16" name="Titolo 15"/>
          <p:cNvSpPr>
            <a:spLocks noGrp="1"/>
          </p:cNvSpPr>
          <p:nvPr>
            <p:ph type="title"/>
          </p:nvPr>
        </p:nvSpPr>
        <p:spPr/>
        <p:txBody>
          <a:bodyPr/>
          <a:lstStyle/>
          <a:p>
            <a:endParaRPr lang="it-IT"/>
          </a:p>
        </p:txBody>
      </p:sp>
      <p:sp>
        <p:nvSpPr>
          <p:cNvPr id="6" name="Segnaposto numero diapositiva 5"/>
          <p:cNvSpPr>
            <a:spLocks noGrp="1"/>
          </p:cNvSpPr>
          <p:nvPr>
            <p:ph type="sldNum" sz="quarter" idx="4"/>
          </p:nvPr>
        </p:nvSpPr>
        <p:spPr/>
        <p:txBody>
          <a:bodyPr/>
          <a:lstStyle/>
          <a:p>
            <a:fld id="{727900B2-336A-46FE-9A0B-0A54CDA181B0}" type="slidenum">
              <a:rPr lang="it-IT" smtClean="0"/>
              <a:pPr/>
              <a:t>66</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3"/>
          <p:cNvSpPr txBox="1">
            <a:spLocks noChangeArrowheads="1"/>
          </p:cNvSpPr>
          <p:nvPr/>
        </p:nvSpPr>
        <p:spPr bwMode="auto">
          <a:xfrm>
            <a:off x="952500" y="1130300"/>
            <a:ext cx="7594600" cy="5003800"/>
          </a:xfrm>
          <a:prstGeom prst="rect">
            <a:avLst/>
          </a:prstGeom>
          <a:noFill/>
          <a:ln w="9525">
            <a:noFill/>
            <a:miter lim="800000"/>
            <a:headEnd/>
            <a:tailEnd/>
          </a:ln>
          <a:effectLst/>
        </p:spPr>
        <p:txBody>
          <a:bodyPr>
            <a:spAutoFit/>
          </a:bodyPr>
          <a:lstStyle/>
          <a:p>
            <a:pPr marL="457200" indent="-457200">
              <a:buClr>
                <a:srgbClr val="C00000"/>
              </a:buClr>
              <a:buFontTx/>
              <a:buAutoNum type="arabicPeriod"/>
            </a:pPr>
            <a:r>
              <a:rPr lang="it-IT" sz="2300" dirty="0">
                <a:latin typeface="Arial Unicode MS" pitchFamily="34" charset="-128"/>
              </a:rPr>
              <a:t>Meccanismo </a:t>
            </a:r>
            <a:r>
              <a:rPr lang="it-IT" sz="2300" dirty="0" err="1">
                <a:latin typeface="Arial Unicode MS" pitchFamily="34" charset="-128"/>
              </a:rPr>
              <a:t>IgE</a:t>
            </a:r>
            <a:r>
              <a:rPr lang="it-IT" sz="2300" dirty="0">
                <a:latin typeface="Arial Unicode MS" pitchFamily="34" charset="-128"/>
              </a:rPr>
              <a:t> accertato (</a:t>
            </a:r>
            <a:r>
              <a:rPr lang="it-IT" sz="2300" dirty="0" err="1">
                <a:latin typeface="Arial Unicode MS" pitchFamily="34" charset="-128"/>
              </a:rPr>
              <a:t>skin</a:t>
            </a:r>
            <a:r>
              <a:rPr lang="it-IT" sz="2300" dirty="0">
                <a:latin typeface="Arial Unicode MS" pitchFamily="34" charset="-128"/>
              </a:rPr>
              <a:t> test/RAST)</a:t>
            </a:r>
          </a:p>
          <a:p>
            <a:pPr marL="457200" indent="-457200">
              <a:buClr>
                <a:srgbClr val="C00000"/>
              </a:buClr>
              <a:buFontTx/>
              <a:buAutoNum type="arabicPeriod"/>
            </a:pPr>
            <a:r>
              <a:rPr lang="it-IT" sz="2300" dirty="0">
                <a:latin typeface="Arial Unicode MS" pitchFamily="34" charset="-128"/>
              </a:rPr>
              <a:t>Chiara relazione causale tra esposizione all’allergene e sintomatologia</a:t>
            </a:r>
          </a:p>
          <a:p>
            <a:pPr marL="457200" indent="-457200">
              <a:buClr>
                <a:srgbClr val="C00000"/>
              </a:buClr>
              <a:buFontTx/>
              <a:buAutoNum type="arabicPeriod"/>
            </a:pPr>
            <a:r>
              <a:rPr lang="it-IT" sz="2300" dirty="0">
                <a:latin typeface="Arial Unicode MS" pitchFamily="34" charset="-128"/>
              </a:rPr>
              <a:t>Esclusione di altri fattori scatenanti</a:t>
            </a:r>
          </a:p>
          <a:p>
            <a:pPr marL="457200" indent="-457200">
              <a:buClr>
                <a:srgbClr val="C00000"/>
              </a:buClr>
              <a:buFontTx/>
              <a:buAutoNum type="arabicPeriod"/>
            </a:pPr>
            <a:r>
              <a:rPr lang="it-IT" sz="2300" dirty="0">
                <a:latin typeface="Arial Unicode MS" pitchFamily="34" charset="-128"/>
              </a:rPr>
              <a:t>Gravità dei sintomi (inclusi effetti su attività lavorativa o scolastica)</a:t>
            </a:r>
          </a:p>
          <a:p>
            <a:pPr marL="457200" indent="-457200">
              <a:buClr>
                <a:srgbClr val="C00000"/>
              </a:buClr>
              <a:buFontTx/>
              <a:buAutoNum type="arabicPeriod"/>
            </a:pPr>
            <a:r>
              <a:rPr lang="it-IT" sz="2300" dirty="0">
                <a:latin typeface="Arial Unicode MS" pitchFamily="34" charset="-128"/>
              </a:rPr>
              <a:t>Risposta alla farmacoterapia</a:t>
            </a:r>
          </a:p>
          <a:p>
            <a:pPr marL="457200" indent="-457200">
              <a:buClr>
                <a:srgbClr val="C00000"/>
              </a:buClr>
              <a:buFontTx/>
              <a:buAutoNum type="arabicPeriod"/>
            </a:pPr>
            <a:r>
              <a:rPr lang="it-IT" sz="2300" dirty="0">
                <a:latin typeface="Arial Unicode MS" pitchFamily="34" charset="-128"/>
              </a:rPr>
              <a:t>Disponibilità di vaccino standardizzato</a:t>
            </a:r>
          </a:p>
          <a:p>
            <a:pPr marL="457200" indent="-457200">
              <a:buClr>
                <a:srgbClr val="C00000"/>
              </a:buClr>
              <a:buFontTx/>
              <a:buAutoNum type="arabicPeriod"/>
            </a:pPr>
            <a:r>
              <a:rPr lang="it-IT" sz="2300" dirty="0">
                <a:latin typeface="Arial Unicode MS" pitchFamily="34" charset="-128"/>
              </a:rPr>
              <a:t>Assenza di controindicazioni (trattamento con beta-bloccanti, malattie immunologiche sistemiche, asma grave, accertata mancanza di </a:t>
            </a:r>
            <a:r>
              <a:rPr lang="it-IT" sz="2300" dirty="0" err="1">
                <a:latin typeface="Arial Unicode MS" pitchFamily="34" charset="-128"/>
              </a:rPr>
              <a:t>compliance</a:t>
            </a:r>
            <a:r>
              <a:rPr lang="it-IT" sz="2300" dirty="0">
                <a:latin typeface="Arial Unicode MS" pitchFamily="34" charset="-128"/>
              </a:rPr>
              <a:t>)</a:t>
            </a:r>
          </a:p>
          <a:p>
            <a:pPr marL="457200" indent="-457200">
              <a:buClr>
                <a:srgbClr val="C00000"/>
              </a:buClr>
              <a:buFontTx/>
              <a:buAutoNum type="arabicPeriod"/>
            </a:pPr>
            <a:r>
              <a:rPr lang="it-IT" sz="2300" dirty="0">
                <a:latin typeface="Arial Unicode MS" pitchFamily="34" charset="-128"/>
              </a:rPr>
              <a:t>Costi</a:t>
            </a:r>
          </a:p>
          <a:p>
            <a:pPr marL="457200" indent="-457200">
              <a:buClr>
                <a:srgbClr val="C00000"/>
              </a:buClr>
              <a:buFontTx/>
              <a:buAutoNum type="arabicPeriod"/>
            </a:pPr>
            <a:r>
              <a:rPr lang="it-IT" sz="2300" dirty="0">
                <a:latin typeface="Arial Unicode MS" pitchFamily="34" charset="-128"/>
              </a:rPr>
              <a:t>Evidenza sperimentale dell’efficacia del vaccino scelto</a:t>
            </a:r>
          </a:p>
        </p:txBody>
      </p:sp>
      <p:sp>
        <p:nvSpPr>
          <p:cNvPr id="95236" name="Text Box 6"/>
          <p:cNvSpPr txBox="1">
            <a:spLocks noChangeArrowheads="1"/>
          </p:cNvSpPr>
          <p:nvPr/>
        </p:nvSpPr>
        <p:spPr bwMode="auto">
          <a:xfrm>
            <a:off x="7367588" y="5933168"/>
            <a:ext cx="1514475" cy="701675"/>
          </a:xfrm>
          <a:prstGeom prst="rect">
            <a:avLst/>
          </a:prstGeom>
          <a:noFill/>
          <a:ln w="9525">
            <a:noFill/>
            <a:miter lim="800000"/>
            <a:headEnd/>
            <a:tailEnd/>
          </a:ln>
          <a:effectLst/>
        </p:spPr>
        <p:txBody>
          <a:bodyPr wrap="none">
            <a:spAutoFit/>
          </a:bodyPr>
          <a:lstStyle/>
          <a:p>
            <a:r>
              <a:rPr lang="it-IT" sz="2000" i="1" dirty="0">
                <a:latin typeface="Arial Unicode MS" pitchFamily="34" charset="-128"/>
              </a:rPr>
              <a:t>WHO, 1998</a:t>
            </a:r>
          </a:p>
          <a:p>
            <a:r>
              <a:rPr lang="it-IT" sz="2000" i="1" dirty="0">
                <a:latin typeface="Arial Unicode MS" pitchFamily="34" charset="-128"/>
              </a:rPr>
              <a:t>ARIA, 2008</a:t>
            </a:r>
          </a:p>
        </p:txBody>
      </p:sp>
      <p:sp>
        <p:nvSpPr>
          <p:cNvPr id="7" name="Titolo 6"/>
          <p:cNvSpPr>
            <a:spLocks noGrp="1"/>
          </p:cNvSpPr>
          <p:nvPr>
            <p:ph type="title"/>
          </p:nvPr>
        </p:nvSpPr>
        <p:spPr/>
        <p:txBody>
          <a:bodyPr/>
          <a:lstStyle/>
          <a:p>
            <a:r>
              <a:rPr lang="it-IT" smtClean="0"/>
              <a:t>FATTORI DA CONSIDERARE PER LA PRESCRIZIONE DELL’ITS</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67</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descr="87AB72CE"/>
          <p:cNvPicPr>
            <a:picLocks noChangeAspect="1" noChangeArrowheads="1"/>
          </p:cNvPicPr>
          <p:nvPr/>
        </p:nvPicPr>
        <p:blipFill>
          <a:blip r:embed="rId2" cstate="print"/>
          <a:srcRect/>
          <a:stretch>
            <a:fillRect/>
          </a:stretch>
        </p:blipFill>
        <p:spPr bwMode="auto">
          <a:xfrm>
            <a:off x="4364038" y="1993900"/>
            <a:ext cx="4529137" cy="4027488"/>
          </a:xfrm>
          <a:prstGeom prst="rect">
            <a:avLst/>
          </a:prstGeom>
          <a:noFill/>
          <a:ln w="9525">
            <a:solidFill>
              <a:srgbClr val="C00000"/>
            </a:solidFill>
            <a:miter lim="800000"/>
            <a:headEnd/>
            <a:tailEnd/>
          </a:ln>
        </p:spPr>
      </p:pic>
      <p:sp>
        <p:nvSpPr>
          <p:cNvPr id="96260" name="Text Box 4"/>
          <p:cNvSpPr txBox="1">
            <a:spLocks noChangeArrowheads="1"/>
          </p:cNvSpPr>
          <p:nvPr/>
        </p:nvSpPr>
        <p:spPr bwMode="auto">
          <a:xfrm>
            <a:off x="844550" y="2068513"/>
            <a:ext cx="3363913" cy="3041650"/>
          </a:xfrm>
          <a:prstGeom prst="rect">
            <a:avLst/>
          </a:prstGeom>
          <a:noFill/>
          <a:ln w="28575">
            <a:solidFill>
              <a:srgbClr val="C00000"/>
            </a:solidFill>
            <a:miter lim="800000"/>
            <a:headEnd/>
            <a:tailEnd/>
          </a:ln>
          <a:effectLst/>
        </p:spPr>
        <p:txBody>
          <a:bodyPr wrap="none">
            <a:spAutoFit/>
          </a:bodyPr>
          <a:lstStyle/>
          <a:p>
            <a:r>
              <a:rPr lang="it-IT" sz="2400" b="0">
                <a:latin typeface="Arial" charset="0"/>
                <a:cs typeface="Arial" charset="0"/>
              </a:rPr>
              <a:t>1738 pazienti</a:t>
            </a:r>
          </a:p>
          <a:p>
            <a:r>
              <a:rPr lang="it-IT" sz="2400" b="0">
                <a:latin typeface="Arial" charset="0"/>
                <a:cs typeface="Arial" charset="0"/>
              </a:rPr>
              <a:t>2038 trattamenti</a:t>
            </a:r>
          </a:p>
          <a:p>
            <a:r>
              <a:rPr lang="it-IT" sz="2400" b="0">
                <a:latin typeface="Arial" charset="0"/>
                <a:cs typeface="Arial" charset="0"/>
              </a:rPr>
              <a:t>60785 iniezioni</a:t>
            </a:r>
          </a:p>
          <a:p>
            <a:r>
              <a:rPr lang="it-IT" sz="2400" b="0">
                <a:latin typeface="Arial" charset="0"/>
                <a:cs typeface="Arial" charset="0"/>
              </a:rPr>
              <a:t>Reazioni sistemiche:</a:t>
            </a:r>
          </a:p>
          <a:p>
            <a:r>
              <a:rPr lang="it-IT" sz="2400" b="0">
                <a:latin typeface="Arial" charset="0"/>
                <a:cs typeface="Arial" charset="0"/>
              </a:rPr>
              <a:t>- 3,28% dei pazienti</a:t>
            </a:r>
          </a:p>
          <a:p>
            <a:r>
              <a:rPr lang="it-IT" sz="2400" b="0">
                <a:latin typeface="Arial" charset="0"/>
                <a:cs typeface="Arial" charset="0"/>
              </a:rPr>
              <a:t>- 4,7%  dei trattamenti</a:t>
            </a:r>
          </a:p>
          <a:p>
            <a:r>
              <a:rPr lang="it-IT" sz="2400" b="0">
                <a:latin typeface="Arial" charset="0"/>
                <a:cs typeface="Arial" charset="0"/>
              </a:rPr>
              <a:t>- 0,15% delle iniezioni</a:t>
            </a:r>
          </a:p>
          <a:p>
            <a:r>
              <a:rPr lang="it-IT" sz="2400" b="0">
                <a:latin typeface="Arial" charset="0"/>
                <a:cs typeface="Arial" charset="0"/>
              </a:rPr>
              <a:t>- 1 RS grave (IV grado)</a:t>
            </a:r>
          </a:p>
        </p:txBody>
      </p:sp>
      <p:sp>
        <p:nvSpPr>
          <p:cNvPr id="96261" name="Text Box 5"/>
          <p:cNvSpPr txBox="1">
            <a:spLocks noChangeArrowheads="1"/>
          </p:cNvSpPr>
          <p:nvPr/>
        </p:nvSpPr>
        <p:spPr bwMode="auto">
          <a:xfrm>
            <a:off x="4781550" y="6191250"/>
            <a:ext cx="4298950" cy="366713"/>
          </a:xfrm>
          <a:prstGeom prst="rect">
            <a:avLst/>
          </a:prstGeom>
          <a:noFill/>
          <a:ln w="12700">
            <a:noFill/>
            <a:miter lim="800000"/>
            <a:headEnd/>
            <a:tailEnd/>
          </a:ln>
        </p:spPr>
        <p:txBody>
          <a:bodyPr wrap="none">
            <a:spAutoFit/>
          </a:bodyPr>
          <a:lstStyle/>
          <a:p>
            <a:pPr defTabSz="762000"/>
            <a:r>
              <a:rPr lang="it-IT" sz="1800" b="0" i="1">
                <a:latin typeface="Arial Unicode MS" pitchFamily="34" charset="-128"/>
              </a:rPr>
              <a:t>Schiappoli M, et al Clin Exp Allergy 2009</a:t>
            </a:r>
          </a:p>
        </p:txBody>
      </p:sp>
      <p:sp>
        <p:nvSpPr>
          <p:cNvPr id="8" name="Titolo 7"/>
          <p:cNvSpPr>
            <a:spLocks noGrp="1"/>
          </p:cNvSpPr>
          <p:nvPr>
            <p:ph type="title"/>
          </p:nvPr>
        </p:nvSpPr>
        <p:spPr/>
        <p:txBody>
          <a:bodyPr/>
          <a:lstStyle/>
          <a:p>
            <a:r>
              <a:rPr lang="it-IT" smtClean="0"/>
              <a:t>Studio prospettico Italiano sulla sicurezza della ITS sottocutanea nelle allergopatie respiratorie</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68</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4D3BC8DD"/>
          <p:cNvPicPr>
            <a:picLocks noChangeAspect="1" noChangeArrowheads="1"/>
          </p:cNvPicPr>
          <p:nvPr/>
        </p:nvPicPr>
        <p:blipFill>
          <a:blip r:embed="rId2" cstate="print"/>
          <a:srcRect/>
          <a:stretch>
            <a:fillRect/>
          </a:stretch>
        </p:blipFill>
        <p:spPr bwMode="auto">
          <a:xfrm>
            <a:off x="143782" y="803728"/>
            <a:ext cx="1733550" cy="2243138"/>
          </a:xfrm>
          <a:prstGeom prst="rect">
            <a:avLst/>
          </a:prstGeom>
          <a:noFill/>
          <a:ln w="9525">
            <a:solidFill>
              <a:srgbClr val="FF0000"/>
            </a:solidFill>
            <a:miter lim="800000"/>
            <a:headEnd/>
            <a:tailEnd/>
          </a:ln>
        </p:spPr>
      </p:pic>
      <p:sp>
        <p:nvSpPr>
          <p:cNvPr id="98307" name="Text Box 4"/>
          <p:cNvSpPr txBox="1">
            <a:spLocks noChangeArrowheads="1"/>
          </p:cNvSpPr>
          <p:nvPr/>
        </p:nvSpPr>
        <p:spPr bwMode="auto">
          <a:xfrm>
            <a:off x="1926771" y="1110344"/>
            <a:ext cx="7075715" cy="4524315"/>
          </a:xfrm>
          <a:prstGeom prst="rect">
            <a:avLst/>
          </a:prstGeom>
          <a:noFill/>
          <a:ln w="28575">
            <a:noFill/>
            <a:miter lim="800000"/>
            <a:headEnd/>
            <a:tailEnd/>
          </a:ln>
          <a:effectLst/>
        </p:spPr>
        <p:txBody>
          <a:bodyPr wrap="square">
            <a:spAutoFit/>
          </a:bodyPr>
          <a:lstStyle/>
          <a:p>
            <a:pPr>
              <a:buClr>
                <a:srgbClr val="C00000"/>
              </a:buClr>
              <a:buFont typeface="Wingdings" pitchFamily="2" charset="2"/>
              <a:buChar char="ü"/>
            </a:pPr>
            <a:r>
              <a:rPr lang="it-IT" sz="1800" b="0" dirty="0">
                <a:latin typeface="Arial Unicode MS" pitchFamily="34" charset="-128"/>
                <a:cs typeface="Arial" charset="0"/>
              </a:rPr>
              <a:t>Sino al 2009, sono stati pubblicati 60 studi DBPC-RCT sulla SLIT, di cui </a:t>
            </a:r>
            <a:r>
              <a:rPr lang="it-IT" sz="1800" b="0" dirty="0" smtClean="0">
                <a:latin typeface="Arial Unicode MS" pitchFamily="34" charset="-128"/>
                <a:cs typeface="Arial" charset="0"/>
              </a:rPr>
              <a:t>41 eseguiti </a:t>
            </a:r>
            <a:r>
              <a:rPr lang="it-IT" sz="1800" b="0" dirty="0">
                <a:latin typeface="Arial Unicode MS" pitchFamily="34" charset="-128"/>
                <a:cs typeface="Arial" charset="0"/>
              </a:rPr>
              <a:t>con estratti pollini di graminacee o acari della polvere.</a:t>
            </a:r>
          </a:p>
          <a:p>
            <a:pPr>
              <a:buClr>
                <a:srgbClr val="C00000"/>
              </a:buClr>
              <a:buFont typeface="Wingdings" pitchFamily="2" charset="2"/>
              <a:buChar char="ü"/>
            </a:pPr>
            <a:r>
              <a:rPr lang="it-IT" sz="1800" b="0" dirty="0">
                <a:latin typeface="Arial Unicode MS" pitchFamily="34" charset="-128"/>
                <a:cs typeface="Arial" charset="0"/>
              </a:rPr>
              <a:t>48 studi hanno dimostrato efficacia clinica, mentre 12 sono risultati completamente o parzialmente negativi.</a:t>
            </a:r>
          </a:p>
          <a:p>
            <a:pPr>
              <a:buClr>
                <a:srgbClr val="C00000"/>
              </a:buClr>
              <a:buFont typeface="Wingdings" pitchFamily="2" charset="2"/>
              <a:buChar char="ü"/>
            </a:pPr>
            <a:r>
              <a:rPr lang="it-IT" sz="1800" b="0" dirty="0">
                <a:latin typeface="Arial Unicode MS" pitchFamily="34" charset="-128"/>
                <a:cs typeface="Arial" charset="0"/>
              </a:rPr>
              <a:t>La letteratura suggerisce che in linea generale la SLIT è efficace, </a:t>
            </a:r>
            <a:r>
              <a:rPr lang="it-IT" sz="1800" b="0" dirty="0" smtClean="0">
                <a:latin typeface="Arial Unicode MS" pitchFamily="34" charset="-128"/>
                <a:cs typeface="Arial" charset="0"/>
              </a:rPr>
              <a:t>sebbene esistano </a:t>
            </a:r>
            <a:r>
              <a:rPr lang="it-IT" sz="1800" b="0" dirty="0">
                <a:latin typeface="Arial Unicode MS" pitchFamily="34" charset="-128"/>
                <a:cs typeface="Arial" charset="0"/>
              </a:rPr>
              <a:t>differenze tra gli allergeni.</a:t>
            </a:r>
          </a:p>
          <a:p>
            <a:pPr>
              <a:buClr>
                <a:srgbClr val="C00000"/>
              </a:buClr>
              <a:buFont typeface="Wingdings" pitchFamily="2" charset="2"/>
              <a:buChar char="ü"/>
            </a:pPr>
            <a:r>
              <a:rPr lang="it-IT" sz="1800" b="0" dirty="0">
                <a:latin typeface="Arial Unicode MS" pitchFamily="34" charset="-128"/>
                <a:cs typeface="Arial" charset="0"/>
              </a:rPr>
              <a:t>Le meta-analisi disponibili sono in favore della SLIT (rinite negli adulti, rinite e asma nei bambini), sebbene le conclusioni siano limitate dalla notevole eterogeneità degli studi.</a:t>
            </a:r>
          </a:p>
          <a:p>
            <a:pPr>
              <a:buClr>
                <a:srgbClr val="C00000"/>
              </a:buClr>
              <a:buFont typeface="Wingdings" pitchFamily="2" charset="2"/>
              <a:buChar char="ü"/>
            </a:pPr>
            <a:r>
              <a:rPr lang="it-IT" sz="1800" b="0" dirty="0">
                <a:latin typeface="Arial Unicode MS" pitchFamily="34" charset="-128"/>
                <a:cs typeface="Arial" charset="0"/>
              </a:rPr>
              <a:t>E’ stata dimostrata sia l’efficacia clinica che la dose-dipendenza della SLIT in studi DBPC-RCT adeguatamente strutturati nella </a:t>
            </a:r>
            <a:r>
              <a:rPr lang="it-IT" sz="1800" b="0" dirty="0" err="1">
                <a:latin typeface="Arial Unicode MS" pitchFamily="34" charset="-128"/>
                <a:cs typeface="Arial" charset="0"/>
              </a:rPr>
              <a:t>rinocongiuntivite</a:t>
            </a:r>
            <a:r>
              <a:rPr lang="it-IT" sz="1800" b="0" dirty="0">
                <a:latin typeface="Arial Unicode MS" pitchFamily="34" charset="-128"/>
                <a:cs typeface="Arial" charset="0"/>
              </a:rPr>
              <a:t> </a:t>
            </a:r>
            <a:r>
              <a:rPr lang="it-IT" sz="1800" b="0" dirty="0" smtClean="0">
                <a:latin typeface="Arial Unicode MS" pitchFamily="34" charset="-128"/>
                <a:cs typeface="Arial" charset="0"/>
              </a:rPr>
              <a:t>da Graminacee</a:t>
            </a:r>
            <a:r>
              <a:rPr lang="it-IT" sz="1800" b="0" dirty="0">
                <a:latin typeface="Arial Unicode MS" pitchFamily="34" charset="-128"/>
                <a:cs typeface="Arial" charset="0"/>
              </a:rPr>
              <a:t>.</a:t>
            </a:r>
          </a:p>
          <a:p>
            <a:pPr>
              <a:buClr>
                <a:srgbClr val="C00000"/>
              </a:buClr>
              <a:buFont typeface="Wingdings" pitchFamily="2" charset="2"/>
              <a:buChar char="ü"/>
            </a:pPr>
            <a:r>
              <a:rPr lang="it-IT" sz="1800" b="0" dirty="0">
                <a:latin typeface="Arial Unicode MS" pitchFamily="34" charset="-128"/>
                <a:cs typeface="Arial" charset="0"/>
              </a:rPr>
              <a:t>Sono tuttavia necessari ulteriori studi di </a:t>
            </a:r>
            <a:r>
              <a:rPr lang="it-IT" sz="1800" b="0" dirty="0" err="1">
                <a:latin typeface="Arial Unicode MS" pitchFamily="34" charset="-128"/>
                <a:cs typeface="Arial" charset="0"/>
              </a:rPr>
              <a:t>dose-finding</a:t>
            </a:r>
            <a:r>
              <a:rPr lang="it-IT" sz="1800" b="0" dirty="0">
                <a:latin typeface="Arial Unicode MS" pitchFamily="34" charset="-128"/>
                <a:cs typeface="Arial" charset="0"/>
              </a:rPr>
              <a:t> su ampi numeri con adeguato campione e adeguate misure di </a:t>
            </a:r>
            <a:r>
              <a:rPr lang="it-IT" sz="1800" b="0" dirty="0" err="1">
                <a:latin typeface="Arial Unicode MS" pitchFamily="34" charset="-128"/>
                <a:cs typeface="Arial" charset="0"/>
              </a:rPr>
              <a:t>outcome</a:t>
            </a:r>
            <a:r>
              <a:rPr lang="it-IT" sz="1800" b="0" dirty="0">
                <a:latin typeface="Arial Unicode MS" pitchFamily="34" charset="-128"/>
                <a:cs typeface="Arial" charset="0"/>
              </a:rPr>
              <a:t> per altri allergeni rilevanti.</a:t>
            </a:r>
          </a:p>
        </p:txBody>
      </p:sp>
      <p:sp>
        <p:nvSpPr>
          <p:cNvPr id="7" name="Titolo 6"/>
          <p:cNvSpPr>
            <a:spLocks noGrp="1"/>
          </p:cNvSpPr>
          <p:nvPr>
            <p:ph type="title"/>
          </p:nvPr>
        </p:nvSpPr>
        <p:spPr/>
        <p:txBody>
          <a:bodyPr/>
          <a:lstStyle/>
          <a:p>
            <a:r>
              <a:rPr lang="en-US" smtClean="0"/>
              <a:t>Sublingual immunotherapy.</a:t>
            </a:r>
            <a:br>
              <a:rPr lang="en-US" smtClean="0"/>
            </a:br>
            <a:r>
              <a:rPr lang="en-US" smtClean="0"/>
              <a:t>World Allergy Organization - Position Paper 2009</a:t>
            </a:r>
            <a:br>
              <a:rPr lang="en-US"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69</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4849813" y="1563688"/>
            <a:ext cx="1258887" cy="739775"/>
            <a:chOff x="4180" y="1093"/>
            <a:chExt cx="862" cy="507"/>
          </a:xfrm>
        </p:grpSpPr>
        <p:sp>
          <p:nvSpPr>
            <p:cNvPr id="8467" name="Freeform 3"/>
            <p:cNvSpPr>
              <a:spLocks/>
            </p:cNvSpPr>
            <p:nvPr/>
          </p:nvSpPr>
          <p:spPr bwMode="auto">
            <a:xfrm rot="1085128" flipH="1">
              <a:off x="4655" y="1414"/>
              <a:ext cx="185" cy="186"/>
            </a:xfrm>
            <a:custGeom>
              <a:avLst/>
              <a:gdLst>
                <a:gd name="T0" fmla="*/ 52 w 208"/>
                <a:gd name="T1" fmla="*/ 0 h 210"/>
                <a:gd name="T2" fmla="*/ 0 w 208"/>
                <a:gd name="T3" fmla="*/ 0 h 210"/>
                <a:gd name="T4" fmla="*/ 0 w 208"/>
                <a:gd name="T5" fmla="*/ 186 h 210"/>
                <a:gd name="T6" fmla="*/ 185 w 208"/>
                <a:gd name="T7" fmla="*/ 186 h 210"/>
                <a:gd name="T8" fmla="*/ 185 w 208"/>
                <a:gd name="T9" fmla="*/ 0 h 210"/>
                <a:gd name="T10" fmla="*/ 132 w 208"/>
                <a:gd name="T11" fmla="*/ 0 h 210"/>
                <a:gd name="T12" fmla="*/ 132 w 208"/>
                <a:gd name="T13" fmla="*/ 147 h 210"/>
                <a:gd name="T14" fmla="*/ 52 w 208"/>
                <a:gd name="T15" fmla="*/ 147 h 210"/>
                <a:gd name="T16" fmla="*/ 52 w 208"/>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210"/>
                <a:gd name="T29" fmla="*/ 208 w 208"/>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210">
                  <a:moveTo>
                    <a:pt x="58" y="0"/>
                  </a:moveTo>
                  <a:lnTo>
                    <a:pt x="0" y="0"/>
                  </a:lnTo>
                  <a:lnTo>
                    <a:pt x="0" y="210"/>
                  </a:lnTo>
                  <a:lnTo>
                    <a:pt x="208" y="210"/>
                  </a:lnTo>
                  <a:lnTo>
                    <a:pt x="208" y="0"/>
                  </a:lnTo>
                  <a:lnTo>
                    <a:pt x="148" y="0"/>
                  </a:lnTo>
                  <a:lnTo>
                    <a:pt x="148" y="166"/>
                  </a:lnTo>
                  <a:lnTo>
                    <a:pt x="58" y="166"/>
                  </a:lnTo>
                  <a:lnTo>
                    <a:pt x="58" y="0"/>
                  </a:lnTo>
                  <a:close/>
                </a:path>
              </a:pathLst>
            </a:custGeom>
            <a:solidFill>
              <a:srgbClr val="00CC66"/>
            </a:solidFill>
            <a:ln w="12700">
              <a:noFill/>
              <a:round/>
              <a:headEnd type="none" w="sm" len="sm"/>
              <a:tailEnd type="none" w="sm" len="sm"/>
            </a:ln>
          </p:spPr>
          <p:txBody>
            <a:bodyPr lIns="91434" tIns="45717" rIns="91434" bIns="45717" anchor="ctr">
              <a:spAutoFit/>
            </a:bodyPr>
            <a:lstStyle/>
            <a:p>
              <a:endParaRPr lang="it-IT"/>
            </a:p>
          </p:txBody>
        </p:sp>
        <p:sp>
          <p:nvSpPr>
            <p:cNvPr id="8468" name="Freeform 4"/>
            <p:cNvSpPr>
              <a:spLocks/>
            </p:cNvSpPr>
            <p:nvPr/>
          </p:nvSpPr>
          <p:spPr bwMode="auto">
            <a:xfrm rot="-1085128">
              <a:off x="4383" y="1414"/>
              <a:ext cx="185" cy="186"/>
            </a:xfrm>
            <a:custGeom>
              <a:avLst/>
              <a:gdLst>
                <a:gd name="T0" fmla="*/ 52 w 208"/>
                <a:gd name="T1" fmla="*/ 0 h 210"/>
                <a:gd name="T2" fmla="*/ 0 w 208"/>
                <a:gd name="T3" fmla="*/ 0 h 210"/>
                <a:gd name="T4" fmla="*/ 0 w 208"/>
                <a:gd name="T5" fmla="*/ 186 h 210"/>
                <a:gd name="T6" fmla="*/ 185 w 208"/>
                <a:gd name="T7" fmla="*/ 186 h 210"/>
                <a:gd name="T8" fmla="*/ 185 w 208"/>
                <a:gd name="T9" fmla="*/ 0 h 210"/>
                <a:gd name="T10" fmla="*/ 132 w 208"/>
                <a:gd name="T11" fmla="*/ 0 h 210"/>
                <a:gd name="T12" fmla="*/ 132 w 208"/>
                <a:gd name="T13" fmla="*/ 147 h 210"/>
                <a:gd name="T14" fmla="*/ 52 w 208"/>
                <a:gd name="T15" fmla="*/ 147 h 210"/>
                <a:gd name="T16" fmla="*/ 52 w 208"/>
                <a:gd name="T17" fmla="*/ 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210"/>
                <a:gd name="T29" fmla="*/ 208 w 208"/>
                <a:gd name="T30" fmla="*/ 210 h 2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210">
                  <a:moveTo>
                    <a:pt x="58" y="0"/>
                  </a:moveTo>
                  <a:lnTo>
                    <a:pt x="0" y="0"/>
                  </a:lnTo>
                  <a:lnTo>
                    <a:pt x="0" y="210"/>
                  </a:lnTo>
                  <a:lnTo>
                    <a:pt x="208" y="210"/>
                  </a:lnTo>
                  <a:lnTo>
                    <a:pt x="208" y="0"/>
                  </a:lnTo>
                  <a:lnTo>
                    <a:pt x="148" y="0"/>
                  </a:lnTo>
                  <a:lnTo>
                    <a:pt x="148" y="166"/>
                  </a:lnTo>
                  <a:lnTo>
                    <a:pt x="58" y="166"/>
                  </a:lnTo>
                  <a:lnTo>
                    <a:pt x="58" y="0"/>
                  </a:lnTo>
                  <a:close/>
                </a:path>
              </a:pathLst>
            </a:custGeom>
            <a:solidFill>
              <a:srgbClr val="00CC66"/>
            </a:solidFill>
            <a:ln w="12700">
              <a:noFill/>
              <a:round/>
              <a:headEnd type="none" w="sm" len="sm"/>
              <a:tailEnd type="none" w="sm" len="sm"/>
            </a:ln>
          </p:spPr>
          <p:txBody>
            <a:bodyPr lIns="91434" tIns="45717" rIns="91434" bIns="45717" anchor="ctr">
              <a:spAutoFit/>
            </a:bodyPr>
            <a:lstStyle/>
            <a:p>
              <a:endParaRPr lang="it-IT"/>
            </a:p>
          </p:txBody>
        </p:sp>
        <p:grpSp>
          <p:nvGrpSpPr>
            <p:cNvPr id="8469" name="Group 5"/>
            <p:cNvGrpSpPr>
              <a:grpSpLocks/>
            </p:cNvGrpSpPr>
            <p:nvPr/>
          </p:nvGrpSpPr>
          <p:grpSpPr bwMode="auto">
            <a:xfrm>
              <a:off x="4699" y="1094"/>
              <a:ext cx="343" cy="473"/>
              <a:chOff x="5124" y="2050"/>
              <a:chExt cx="343" cy="473"/>
            </a:xfrm>
          </p:grpSpPr>
          <p:sp>
            <p:nvSpPr>
              <p:cNvPr id="8529" name="Oval 6"/>
              <p:cNvSpPr>
                <a:spLocks noChangeArrowheads="1"/>
              </p:cNvSpPr>
              <p:nvPr/>
            </p:nvSpPr>
            <p:spPr bwMode="auto">
              <a:xfrm rot="1139792" flipH="1">
                <a:off x="5159"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30" name="Oval 7"/>
              <p:cNvSpPr>
                <a:spLocks noChangeArrowheads="1"/>
              </p:cNvSpPr>
              <p:nvPr/>
            </p:nvSpPr>
            <p:spPr bwMode="auto">
              <a:xfrm rot="1139792" flipH="1">
                <a:off x="520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31" name="Oval 8"/>
              <p:cNvSpPr>
                <a:spLocks noChangeArrowheads="1"/>
              </p:cNvSpPr>
              <p:nvPr/>
            </p:nvSpPr>
            <p:spPr bwMode="auto">
              <a:xfrm rot="1139792" flipH="1">
                <a:off x="5127"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32" name="Oval 9"/>
              <p:cNvSpPr>
                <a:spLocks noChangeArrowheads="1"/>
              </p:cNvSpPr>
              <p:nvPr/>
            </p:nvSpPr>
            <p:spPr bwMode="auto">
              <a:xfrm rot="1139792" flipH="1">
                <a:off x="5170"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33" name="Oval 10"/>
              <p:cNvSpPr>
                <a:spLocks noChangeArrowheads="1"/>
              </p:cNvSpPr>
              <p:nvPr/>
            </p:nvSpPr>
            <p:spPr bwMode="auto">
              <a:xfrm rot="1139792" flipH="1">
                <a:off x="5191"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34" name="Oval 11"/>
              <p:cNvSpPr>
                <a:spLocks noChangeArrowheads="1"/>
              </p:cNvSpPr>
              <p:nvPr/>
            </p:nvSpPr>
            <p:spPr bwMode="auto">
              <a:xfrm rot="1139792" flipH="1">
                <a:off x="5234"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535" name="Group 12"/>
              <p:cNvGrpSpPr>
                <a:grpSpLocks/>
              </p:cNvGrpSpPr>
              <p:nvPr/>
            </p:nvGrpSpPr>
            <p:grpSpPr bwMode="auto">
              <a:xfrm rot="3880966" flipH="1">
                <a:off x="5335" y="2109"/>
                <a:ext cx="37" cy="187"/>
                <a:chOff x="1542" y="2618"/>
                <a:chExt cx="80" cy="408"/>
              </a:xfrm>
            </p:grpSpPr>
            <p:sp>
              <p:nvSpPr>
                <p:cNvPr id="8545" name="Oval 13"/>
                <p:cNvSpPr>
                  <a:spLocks noChangeArrowheads="1"/>
                </p:cNvSpPr>
                <p:nvPr/>
              </p:nvSpPr>
              <p:spPr bwMode="auto">
                <a:xfrm>
                  <a:off x="1540"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46" name="Oval 1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36" name="Group 15"/>
              <p:cNvGrpSpPr>
                <a:grpSpLocks/>
              </p:cNvGrpSpPr>
              <p:nvPr/>
            </p:nvGrpSpPr>
            <p:grpSpPr bwMode="auto">
              <a:xfrm rot="-1601382">
                <a:off x="5164" y="2050"/>
                <a:ext cx="37" cy="187"/>
                <a:chOff x="1542" y="2618"/>
                <a:chExt cx="80" cy="408"/>
              </a:xfrm>
            </p:grpSpPr>
            <p:sp>
              <p:nvSpPr>
                <p:cNvPr id="8543" name="Oval 16"/>
                <p:cNvSpPr>
                  <a:spLocks noChangeArrowheads="1"/>
                </p:cNvSpPr>
                <p:nvPr/>
              </p:nvSpPr>
              <p:spPr bwMode="auto">
                <a:xfrm>
                  <a:off x="1519" y="2833"/>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44" name="Oval 1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37" name="Group 18"/>
              <p:cNvGrpSpPr>
                <a:grpSpLocks/>
              </p:cNvGrpSpPr>
              <p:nvPr/>
            </p:nvGrpSpPr>
            <p:grpSpPr bwMode="auto">
              <a:xfrm rot="-1601382">
                <a:off x="5124" y="2071"/>
                <a:ext cx="36" cy="187"/>
                <a:chOff x="1542" y="2618"/>
                <a:chExt cx="80" cy="408"/>
              </a:xfrm>
            </p:grpSpPr>
            <p:sp>
              <p:nvSpPr>
                <p:cNvPr id="8541" name="Oval 19"/>
                <p:cNvSpPr>
                  <a:spLocks noChangeArrowheads="1"/>
                </p:cNvSpPr>
                <p:nvPr/>
              </p:nvSpPr>
              <p:spPr bwMode="auto">
                <a:xfrm>
                  <a:off x="1520" y="2834"/>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42" name="Oval 2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38" name="Group 21"/>
              <p:cNvGrpSpPr>
                <a:grpSpLocks/>
              </p:cNvGrpSpPr>
              <p:nvPr/>
            </p:nvGrpSpPr>
            <p:grpSpPr bwMode="auto">
              <a:xfrm rot="3880966" flipH="1">
                <a:off x="5356" y="2151"/>
                <a:ext cx="36" cy="187"/>
                <a:chOff x="1542" y="2618"/>
                <a:chExt cx="80" cy="408"/>
              </a:xfrm>
            </p:grpSpPr>
            <p:sp>
              <p:nvSpPr>
                <p:cNvPr id="8539" name="Oval 22"/>
                <p:cNvSpPr>
                  <a:spLocks noChangeArrowheads="1"/>
                </p:cNvSpPr>
                <p:nvPr/>
              </p:nvSpPr>
              <p:spPr bwMode="auto">
                <a:xfrm>
                  <a:off x="1542" y="2829"/>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40" name="Oval 2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470" name="Oval 24"/>
            <p:cNvSpPr>
              <a:spLocks noChangeArrowheads="1"/>
            </p:cNvSpPr>
            <p:nvPr/>
          </p:nvSpPr>
          <p:spPr bwMode="auto">
            <a:xfrm rot="1139792" flipH="1">
              <a:off x="4734" y="1367"/>
              <a:ext cx="37"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71" name="Oval 25"/>
            <p:cNvSpPr>
              <a:spLocks noChangeArrowheads="1"/>
            </p:cNvSpPr>
            <p:nvPr/>
          </p:nvSpPr>
          <p:spPr bwMode="auto">
            <a:xfrm rot="1139792" flipH="1">
              <a:off x="4778" y="1382"/>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72" name="Oval 26"/>
            <p:cNvSpPr>
              <a:spLocks noChangeArrowheads="1"/>
            </p:cNvSpPr>
            <p:nvPr/>
          </p:nvSpPr>
          <p:spPr bwMode="auto">
            <a:xfrm rot="1139792" flipH="1">
              <a:off x="4702" y="1462"/>
              <a:ext cx="36" cy="9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73" name="Oval 27"/>
            <p:cNvSpPr>
              <a:spLocks noChangeArrowheads="1"/>
            </p:cNvSpPr>
            <p:nvPr/>
          </p:nvSpPr>
          <p:spPr bwMode="auto">
            <a:xfrm rot="1139792" flipH="1">
              <a:off x="4745" y="1477"/>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74" name="Oval 28"/>
            <p:cNvSpPr>
              <a:spLocks noChangeArrowheads="1"/>
            </p:cNvSpPr>
            <p:nvPr/>
          </p:nvSpPr>
          <p:spPr bwMode="auto">
            <a:xfrm rot="1139792" flipH="1">
              <a:off x="4765" y="1276"/>
              <a:ext cx="37"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75" name="Oval 29"/>
            <p:cNvSpPr>
              <a:spLocks noChangeArrowheads="1"/>
            </p:cNvSpPr>
            <p:nvPr/>
          </p:nvSpPr>
          <p:spPr bwMode="auto">
            <a:xfrm rot="1139792" flipH="1">
              <a:off x="4809" y="1291"/>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476" name="Group 30"/>
            <p:cNvGrpSpPr>
              <a:grpSpLocks/>
            </p:cNvGrpSpPr>
            <p:nvPr/>
          </p:nvGrpSpPr>
          <p:grpSpPr bwMode="auto">
            <a:xfrm rot="3880966" flipH="1">
              <a:off x="4911" y="1152"/>
              <a:ext cx="36" cy="187"/>
              <a:chOff x="1542" y="2618"/>
              <a:chExt cx="80" cy="408"/>
            </a:xfrm>
          </p:grpSpPr>
          <p:sp>
            <p:nvSpPr>
              <p:cNvPr id="8527" name="Oval 31"/>
              <p:cNvSpPr>
                <a:spLocks noChangeArrowheads="1"/>
              </p:cNvSpPr>
              <p:nvPr/>
            </p:nvSpPr>
            <p:spPr bwMode="auto">
              <a:xfrm>
                <a:off x="1541" y="2841"/>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28" name="Oval 3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77" name="Group 33"/>
            <p:cNvGrpSpPr>
              <a:grpSpLocks/>
            </p:cNvGrpSpPr>
            <p:nvPr/>
          </p:nvGrpSpPr>
          <p:grpSpPr bwMode="auto">
            <a:xfrm rot="-1601382">
              <a:off x="4740" y="1093"/>
              <a:ext cx="36" cy="187"/>
              <a:chOff x="1542" y="2618"/>
              <a:chExt cx="80" cy="408"/>
            </a:xfrm>
          </p:grpSpPr>
          <p:sp>
            <p:nvSpPr>
              <p:cNvPr id="8525" name="Oval 34"/>
              <p:cNvSpPr>
                <a:spLocks noChangeArrowheads="1"/>
              </p:cNvSpPr>
              <p:nvPr/>
            </p:nvSpPr>
            <p:spPr bwMode="auto">
              <a:xfrm>
                <a:off x="1520" y="2833"/>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26" name="Oval 3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78" name="Group 36"/>
            <p:cNvGrpSpPr>
              <a:grpSpLocks/>
            </p:cNvGrpSpPr>
            <p:nvPr/>
          </p:nvGrpSpPr>
          <p:grpSpPr bwMode="auto">
            <a:xfrm rot="-1601382">
              <a:off x="4698" y="1115"/>
              <a:ext cx="37" cy="187"/>
              <a:chOff x="1542" y="2618"/>
              <a:chExt cx="80" cy="408"/>
            </a:xfrm>
          </p:grpSpPr>
          <p:sp>
            <p:nvSpPr>
              <p:cNvPr id="8523" name="Oval 37"/>
              <p:cNvSpPr>
                <a:spLocks noChangeArrowheads="1"/>
              </p:cNvSpPr>
              <p:nvPr/>
            </p:nvSpPr>
            <p:spPr bwMode="auto">
              <a:xfrm>
                <a:off x="1520" y="2834"/>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24" name="Oval 3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79" name="Group 39"/>
            <p:cNvGrpSpPr>
              <a:grpSpLocks/>
            </p:cNvGrpSpPr>
            <p:nvPr/>
          </p:nvGrpSpPr>
          <p:grpSpPr bwMode="auto">
            <a:xfrm rot="3880966" flipH="1">
              <a:off x="4930" y="1195"/>
              <a:ext cx="38" cy="187"/>
              <a:chOff x="1542" y="2618"/>
              <a:chExt cx="80" cy="408"/>
            </a:xfrm>
          </p:grpSpPr>
          <p:sp>
            <p:nvSpPr>
              <p:cNvPr id="8521" name="Oval 40"/>
              <p:cNvSpPr>
                <a:spLocks noChangeArrowheads="1"/>
              </p:cNvSpPr>
              <p:nvPr/>
            </p:nvSpPr>
            <p:spPr bwMode="auto">
              <a:xfrm>
                <a:off x="1538" y="2843"/>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22" name="Oval 4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80" name="Group 42"/>
            <p:cNvGrpSpPr>
              <a:grpSpLocks/>
            </p:cNvGrpSpPr>
            <p:nvPr/>
          </p:nvGrpSpPr>
          <p:grpSpPr bwMode="auto">
            <a:xfrm>
              <a:off x="4180" y="1094"/>
              <a:ext cx="344" cy="473"/>
              <a:chOff x="4605" y="2050"/>
              <a:chExt cx="344" cy="473"/>
            </a:xfrm>
          </p:grpSpPr>
          <p:sp>
            <p:nvSpPr>
              <p:cNvPr id="8503" name="Oval 43"/>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4" name="Oval 44"/>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5" name="Oval 45"/>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6" name="Oval 46"/>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7" name="Oval 47"/>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8" name="Oval 48"/>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509" name="Group 49"/>
              <p:cNvGrpSpPr>
                <a:grpSpLocks/>
              </p:cNvGrpSpPr>
              <p:nvPr/>
            </p:nvGrpSpPr>
            <p:grpSpPr bwMode="auto">
              <a:xfrm rot="-3880966">
                <a:off x="4700" y="2109"/>
                <a:ext cx="37" cy="187"/>
                <a:chOff x="1542" y="2618"/>
                <a:chExt cx="80" cy="408"/>
              </a:xfrm>
            </p:grpSpPr>
            <p:sp>
              <p:nvSpPr>
                <p:cNvPr id="8519" name="Oval 50"/>
                <p:cNvSpPr>
                  <a:spLocks noChangeArrowheads="1"/>
                </p:cNvSpPr>
                <p:nvPr/>
              </p:nvSpPr>
              <p:spPr bwMode="auto">
                <a:xfrm>
                  <a:off x="1539" y="2826"/>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20" name="Oval 51"/>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10" name="Group 52"/>
              <p:cNvGrpSpPr>
                <a:grpSpLocks/>
              </p:cNvGrpSpPr>
              <p:nvPr/>
            </p:nvGrpSpPr>
            <p:grpSpPr bwMode="auto">
              <a:xfrm rot="1601382" flipH="1">
                <a:off x="4871" y="2050"/>
                <a:ext cx="37" cy="187"/>
                <a:chOff x="1542" y="2618"/>
                <a:chExt cx="80" cy="408"/>
              </a:xfrm>
            </p:grpSpPr>
            <p:sp>
              <p:nvSpPr>
                <p:cNvPr id="8517" name="Oval 53"/>
                <p:cNvSpPr>
                  <a:spLocks noChangeArrowheads="1"/>
                </p:cNvSpPr>
                <p:nvPr/>
              </p:nvSpPr>
              <p:spPr bwMode="auto">
                <a:xfrm>
                  <a:off x="1524" y="2813"/>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18" name="Oval 5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11" name="Group 55"/>
              <p:cNvGrpSpPr>
                <a:grpSpLocks/>
              </p:cNvGrpSpPr>
              <p:nvPr/>
            </p:nvGrpSpPr>
            <p:grpSpPr bwMode="auto">
              <a:xfrm rot="1601382" flipH="1">
                <a:off x="4913" y="2071"/>
                <a:ext cx="36" cy="187"/>
                <a:chOff x="1542" y="2618"/>
                <a:chExt cx="80" cy="408"/>
              </a:xfrm>
            </p:grpSpPr>
            <p:sp>
              <p:nvSpPr>
                <p:cNvPr id="8515" name="Oval 56"/>
                <p:cNvSpPr>
                  <a:spLocks noChangeArrowheads="1"/>
                </p:cNvSpPr>
                <p:nvPr/>
              </p:nvSpPr>
              <p:spPr bwMode="auto">
                <a:xfrm>
                  <a:off x="1525" y="2813"/>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16" name="Oval 5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512" name="Group 58"/>
              <p:cNvGrpSpPr>
                <a:grpSpLocks/>
              </p:cNvGrpSpPr>
              <p:nvPr/>
            </p:nvGrpSpPr>
            <p:grpSpPr bwMode="auto">
              <a:xfrm rot="-3880966">
                <a:off x="4681" y="2151"/>
                <a:ext cx="36" cy="187"/>
                <a:chOff x="1542" y="2618"/>
                <a:chExt cx="80" cy="408"/>
              </a:xfrm>
            </p:grpSpPr>
            <p:sp>
              <p:nvSpPr>
                <p:cNvPr id="8513" name="Oval 59"/>
                <p:cNvSpPr>
                  <a:spLocks noChangeArrowheads="1"/>
                </p:cNvSpPr>
                <p:nvPr/>
              </p:nvSpPr>
              <p:spPr bwMode="auto">
                <a:xfrm>
                  <a:off x="1542" y="2830"/>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14" name="Oval 6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481" name="Oval 61"/>
            <p:cNvSpPr>
              <a:spLocks noChangeArrowheads="1"/>
            </p:cNvSpPr>
            <p:nvPr/>
          </p:nvSpPr>
          <p:spPr bwMode="auto">
            <a:xfrm rot="-1139792">
              <a:off x="4452" y="1367"/>
              <a:ext cx="37"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82" name="Oval 62"/>
            <p:cNvSpPr>
              <a:spLocks noChangeArrowheads="1"/>
            </p:cNvSpPr>
            <p:nvPr/>
          </p:nvSpPr>
          <p:spPr bwMode="auto">
            <a:xfrm rot="-1139792">
              <a:off x="4409" y="1382"/>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83" name="Oval 63"/>
            <p:cNvSpPr>
              <a:spLocks noChangeArrowheads="1"/>
            </p:cNvSpPr>
            <p:nvPr/>
          </p:nvSpPr>
          <p:spPr bwMode="auto">
            <a:xfrm rot="-1139792">
              <a:off x="4485" y="1462"/>
              <a:ext cx="37" cy="9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84" name="Oval 64"/>
            <p:cNvSpPr>
              <a:spLocks noChangeArrowheads="1"/>
            </p:cNvSpPr>
            <p:nvPr/>
          </p:nvSpPr>
          <p:spPr bwMode="auto">
            <a:xfrm rot="-1139792">
              <a:off x="4442" y="1477"/>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85" name="Oval 65"/>
            <p:cNvSpPr>
              <a:spLocks noChangeArrowheads="1"/>
            </p:cNvSpPr>
            <p:nvPr/>
          </p:nvSpPr>
          <p:spPr bwMode="auto">
            <a:xfrm rot="-1139792">
              <a:off x="4421" y="1276"/>
              <a:ext cx="37"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86" name="Oval 66"/>
            <p:cNvSpPr>
              <a:spLocks noChangeArrowheads="1"/>
            </p:cNvSpPr>
            <p:nvPr/>
          </p:nvSpPr>
          <p:spPr bwMode="auto">
            <a:xfrm rot="-1139792">
              <a:off x="4378" y="1291"/>
              <a:ext cx="36" cy="91"/>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487" name="Group 67"/>
            <p:cNvGrpSpPr>
              <a:grpSpLocks/>
            </p:cNvGrpSpPr>
            <p:nvPr/>
          </p:nvGrpSpPr>
          <p:grpSpPr bwMode="auto">
            <a:xfrm rot="-3880966">
              <a:off x="4277" y="1152"/>
              <a:ext cx="36" cy="187"/>
              <a:chOff x="1542" y="2618"/>
              <a:chExt cx="80" cy="408"/>
            </a:xfrm>
          </p:grpSpPr>
          <p:sp>
            <p:nvSpPr>
              <p:cNvPr id="8501" name="Oval 68"/>
              <p:cNvSpPr>
                <a:spLocks noChangeArrowheads="1"/>
              </p:cNvSpPr>
              <p:nvPr/>
            </p:nvSpPr>
            <p:spPr bwMode="auto">
              <a:xfrm>
                <a:off x="1542" y="2825"/>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2" name="Oval 69"/>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88" name="Group 70"/>
            <p:cNvGrpSpPr>
              <a:grpSpLocks/>
            </p:cNvGrpSpPr>
            <p:nvPr/>
          </p:nvGrpSpPr>
          <p:grpSpPr bwMode="auto">
            <a:xfrm rot="1601382" flipH="1">
              <a:off x="4447" y="1093"/>
              <a:ext cx="36" cy="187"/>
              <a:chOff x="1542" y="2618"/>
              <a:chExt cx="80" cy="408"/>
            </a:xfrm>
          </p:grpSpPr>
          <p:sp>
            <p:nvSpPr>
              <p:cNvPr id="8499" name="Oval 71"/>
              <p:cNvSpPr>
                <a:spLocks noChangeArrowheads="1"/>
              </p:cNvSpPr>
              <p:nvPr/>
            </p:nvSpPr>
            <p:spPr bwMode="auto">
              <a:xfrm>
                <a:off x="1525" y="2813"/>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500" name="Oval 7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89" name="Group 73"/>
            <p:cNvGrpSpPr>
              <a:grpSpLocks/>
            </p:cNvGrpSpPr>
            <p:nvPr/>
          </p:nvGrpSpPr>
          <p:grpSpPr bwMode="auto">
            <a:xfrm rot="1601382" flipH="1">
              <a:off x="4488" y="1115"/>
              <a:ext cx="37" cy="187"/>
              <a:chOff x="1542" y="2618"/>
              <a:chExt cx="80" cy="408"/>
            </a:xfrm>
          </p:grpSpPr>
          <p:sp>
            <p:nvSpPr>
              <p:cNvPr id="8497" name="Oval 74"/>
              <p:cNvSpPr>
                <a:spLocks noChangeArrowheads="1"/>
              </p:cNvSpPr>
              <p:nvPr/>
            </p:nvSpPr>
            <p:spPr bwMode="auto">
              <a:xfrm>
                <a:off x="1524" y="2814"/>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98" name="Oval 75"/>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90" name="Group 76"/>
            <p:cNvGrpSpPr>
              <a:grpSpLocks/>
            </p:cNvGrpSpPr>
            <p:nvPr/>
          </p:nvGrpSpPr>
          <p:grpSpPr bwMode="auto">
            <a:xfrm rot="-3880966">
              <a:off x="4256" y="1195"/>
              <a:ext cx="38" cy="187"/>
              <a:chOff x="1542" y="2618"/>
              <a:chExt cx="80" cy="408"/>
            </a:xfrm>
          </p:grpSpPr>
          <p:sp>
            <p:nvSpPr>
              <p:cNvPr id="8495" name="Oval 77"/>
              <p:cNvSpPr>
                <a:spLocks noChangeArrowheads="1"/>
              </p:cNvSpPr>
              <p:nvPr/>
            </p:nvSpPr>
            <p:spPr bwMode="auto">
              <a:xfrm>
                <a:off x="1543" y="2825"/>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96" name="Oval 7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491" name="Rectangle 79"/>
            <p:cNvSpPr>
              <a:spLocks noChangeArrowheads="1"/>
            </p:cNvSpPr>
            <p:nvPr/>
          </p:nvSpPr>
          <p:spPr bwMode="auto">
            <a:xfrm rot="20460208" flipH="1">
              <a:off x="4475" y="1382"/>
              <a:ext cx="43" cy="43"/>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492" name="Rectangle 80"/>
            <p:cNvSpPr>
              <a:spLocks noChangeArrowheads="1"/>
            </p:cNvSpPr>
            <p:nvPr/>
          </p:nvSpPr>
          <p:spPr bwMode="auto">
            <a:xfrm rot="20460208" flipH="1">
              <a:off x="4377" y="1417"/>
              <a:ext cx="43" cy="42"/>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493" name="Rectangle 81"/>
            <p:cNvSpPr>
              <a:spLocks noChangeArrowheads="1"/>
            </p:cNvSpPr>
            <p:nvPr/>
          </p:nvSpPr>
          <p:spPr bwMode="auto">
            <a:xfrm rot="1139792">
              <a:off x="4705" y="1382"/>
              <a:ext cx="43" cy="43"/>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494" name="Rectangle 82"/>
            <p:cNvSpPr>
              <a:spLocks noChangeArrowheads="1"/>
            </p:cNvSpPr>
            <p:nvPr/>
          </p:nvSpPr>
          <p:spPr bwMode="auto">
            <a:xfrm rot="1139792">
              <a:off x="4803" y="1417"/>
              <a:ext cx="43" cy="42"/>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sp>
        <p:nvSpPr>
          <p:cNvPr id="48214" name="AutoShape 86"/>
          <p:cNvSpPr>
            <a:spLocks noChangeArrowheads="1"/>
          </p:cNvSpPr>
          <p:nvPr/>
        </p:nvSpPr>
        <p:spPr bwMode="auto">
          <a:xfrm>
            <a:off x="5302250" y="1312863"/>
            <a:ext cx="327025" cy="327025"/>
          </a:xfrm>
          <a:prstGeom prst="star16">
            <a:avLst>
              <a:gd name="adj" fmla="val 40356"/>
            </a:avLst>
          </a:prstGeom>
          <a:gradFill rotWithShape="0">
            <a:gsLst>
              <a:gs pos="0">
                <a:schemeClr val="hlink">
                  <a:gamma/>
                  <a:tint val="8627"/>
                  <a:invGamma/>
                </a:schemeClr>
              </a:gs>
              <a:gs pos="100000">
                <a:schemeClr val="hlink"/>
              </a:gs>
            </a:gsLst>
            <a:path path="shape">
              <a:fillToRect l="50000" t="50000" r="50000" b="50000"/>
            </a:path>
          </a:gradFill>
          <a:ln w="6350">
            <a:solidFill>
              <a:schemeClr val="tx1"/>
            </a:solidFill>
            <a:miter lim="800000"/>
            <a:headEnd type="none" w="sm" len="sm"/>
            <a:tailEnd type="none" w="sm" len="sm"/>
          </a:ln>
          <a:effectLst/>
        </p:spPr>
        <p:txBody>
          <a:bodyPr lIns="91434" tIns="45717" rIns="91434" bIns="45717" anchor="ctr">
            <a:spAutoFit/>
          </a:bodyPr>
          <a:lstStyle/>
          <a:p>
            <a:pPr eaLnBrk="0" hangingPunct="0">
              <a:defRPr/>
            </a:pPr>
            <a:endParaRPr lang="it-IT" sz="2400" b="0"/>
          </a:p>
        </p:txBody>
      </p:sp>
      <p:sp>
        <p:nvSpPr>
          <p:cNvPr id="8196" name="Oval 119"/>
          <p:cNvSpPr>
            <a:spLocks noChangeArrowheads="1"/>
          </p:cNvSpPr>
          <p:nvPr/>
        </p:nvSpPr>
        <p:spPr bwMode="auto">
          <a:xfrm>
            <a:off x="5807075" y="3810000"/>
            <a:ext cx="85725" cy="8255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grpSp>
        <p:nvGrpSpPr>
          <p:cNvPr id="8197" name="Group 124"/>
          <p:cNvGrpSpPr>
            <a:grpSpLocks/>
          </p:cNvGrpSpPr>
          <p:nvPr/>
        </p:nvGrpSpPr>
        <p:grpSpPr bwMode="auto">
          <a:xfrm rot="4474812">
            <a:off x="3005932" y="2397919"/>
            <a:ext cx="381000" cy="522287"/>
            <a:chOff x="3140" y="2850"/>
            <a:chExt cx="303" cy="416"/>
          </a:xfrm>
        </p:grpSpPr>
        <p:grpSp>
          <p:nvGrpSpPr>
            <p:cNvPr id="8428" name="Group 125"/>
            <p:cNvGrpSpPr>
              <a:grpSpLocks/>
            </p:cNvGrpSpPr>
            <p:nvPr/>
          </p:nvGrpSpPr>
          <p:grpSpPr bwMode="auto">
            <a:xfrm>
              <a:off x="3140" y="2851"/>
              <a:ext cx="302" cy="414"/>
              <a:chOff x="4605" y="2050"/>
              <a:chExt cx="344" cy="473"/>
            </a:xfrm>
          </p:grpSpPr>
          <p:sp>
            <p:nvSpPr>
              <p:cNvPr id="8449" name="Oval 126"/>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50" name="Oval 127"/>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51" name="Oval 128"/>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52" name="Oval 129"/>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53" name="Oval 130"/>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54" name="Oval 131"/>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455" name="Group 132"/>
              <p:cNvGrpSpPr>
                <a:grpSpLocks/>
              </p:cNvGrpSpPr>
              <p:nvPr/>
            </p:nvGrpSpPr>
            <p:grpSpPr bwMode="auto">
              <a:xfrm rot="-3880966">
                <a:off x="4700" y="2109"/>
                <a:ext cx="37" cy="187"/>
                <a:chOff x="1542" y="2618"/>
                <a:chExt cx="80" cy="408"/>
              </a:xfrm>
            </p:grpSpPr>
            <p:sp>
              <p:nvSpPr>
                <p:cNvPr id="8465" name="Oval 133"/>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66" name="Oval 13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56" name="Group 135"/>
              <p:cNvGrpSpPr>
                <a:grpSpLocks/>
              </p:cNvGrpSpPr>
              <p:nvPr/>
            </p:nvGrpSpPr>
            <p:grpSpPr bwMode="auto">
              <a:xfrm rot="1601382" flipH="1">
                <a:off x="4871" y="2050"/>
                <a:ext cx="37" cy="187"/>
                <a:chOff x="1542" y="2618"/>
                <a:chExt cx="80" cy="408"/>
              </a:xfrm>
            </p:grpSpPr>
            <p:sp>
              <p:nvSpPr>
                <p:cNvPr id="8463" name="Oval 136"/>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64" name="Oval 13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57" name="Group 138"/>
              <p:cNvGrpSpPr>
                <a:grpSpLocks/>
              </p:cNvGrpSpPr>
              <p:nvPr/>
            </p:nvGrpSpPr>
            <p:grpSpPr bwMode="auto">
              <a:xfrm rot="1601382" flipH="1">
                <a:off x="4913" y="2071"/>
                <a:ext cx="36" cy="187"/>
                <a:chOff x="1542" y="2618"/>
                <a:chExt cx="80" cy="408"/>
              </a:xfrm>
            </p:grpSpPr>
            <p:sp>
              <p:nvSpPr>
                <p:cNvPr id="8461" name="Oval 139"/>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62" name="Oval 14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58" name="Group 141"/>
              <p:cNvGrpSpPr>
                <a:grpSpLocks/>
              </p:cNvGrpSpPr>
              <p:nvPr/>
            </p:nvGrpSpPr>
            <p:grpSpPr bwMode="auto">
              <a:xfrm rot="-3880966">
                <a:off x="4681" y="2151"/>
                <a:ext cx="36" cy="187"/>
                <a:chOff x="1542" y="2618"/>
                <a:chExt cx="80" cy="408"/>
              </a:xfrm>
            </p:grpSpPr>
            <p:sp>
              <p:nvSpPr>
                <p:cNvPr id="8459" name="Oval 142"/>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60" name="Oval 14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429" name="Oval 144"/>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30" name="Oval 145"/>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31" name="Oval 146"/>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32" name="Oval 147"/>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33" name="Oval 148"/>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34" name="Oval 149"/>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435" name="Group 150"/>
            <p:cNvGrpSpPr>
              <a:grpSpLocks/>
            </p:cNvGrpSpPr>
            <p:nvPr/>
          </p:nvGrpSpPr>
          <p:grpSpPr bwMode="auto">
            <a:xfrm rot="-3880966">
              <a:off x="3224" y="2902"/>
              <a:ext cx="32" cy="164"/>
              <a:chOff x="1542" y="2618"/>
              <a:chExt cx="80" cy="408"/>
            </a:xfrm>
          </p:grpSpPr>
          <p:sp>
            <p:nvSpPr>
              <p:cNvPr id="8447" name="Oval 151"/>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48" name="Oval 15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36" name="Group 153"/>
            <p:cNvGrpSpPr>
              <a:grpSpLocks/>
            </p:cNvGrpSpPr>
            <p:nvPr/>
          </p:nvGrpSpPr>
          <p:grpSpPr bwMode="auto">
            <a:xfrm rot="1601382" flipH="1">
              <a:off x="3374" y="2850"/>
              <a:ext cx="32" cy="164"/>
              <a:chOff x="1542" y="2618"/>
              <a:chExt cx="80" cy="408"/>
            </a:xfrm>
          </p:grpSpPr>
          <p:sp>
            <p:nvSpPr>
              <p:cNvPr id="8445" name="Oval 154"/>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46" name="Oval 15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37" name="Group 156"/>
            <p:cNvGrpSpPr>
              <a:grpSpLocks/>
            </p:cNvGrpSpPr>
            <p:nvPr/>
          </p:nvGrpSpPr>
          <p:grpSpPr bwMode="auto">
            <a:xfrm rot="1601382" flipH="1">
              <a:off x="3410" y="2869"/>
              <a:ext cx="33" cy="164"/>
              <a:chOff x="1542" y="2618"/>
              <a:chExt cx="80" cy="408"/>
            </a:xfrm>
          </p:grpSpPr>
          <p:sp>
            <p:nvSpPr>
              <p:cNvPr id="8443" name="Oval 157"/>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44" name="Oval 15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38" name="Group 159"/>
            <p:cNvGrpSpPr>
              <a:grpSpLocks/>
            </p:cNvGrpSpPr>
            <p:nvPr/>
          </p:nvGrpSpPr>
          <p:grpSpPr bwMode="auto">
            <a:xfrm rot="-3880966">
              <a:off x="3206" y="2940"/>
              <a:ext cx="33" cy="164"/>
              <a:chOff x="1542" y="2618"/>
              <a:chExt cx="80" cy="408"/>
            </a:xfrm>
          </p:grpSpPr>
          <p:sp>
            <p:nvSpPr>
              <p:cNvPr id="8441" name="Oval 160"/>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42" name="Oval 16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439" name="Rectangle 162"/>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440" name="Rectangle 163"/>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grpSp>
        <p:nvGrpSpPr>
          <p:cNvPr id="8198" name="Group 164"/>
          <p:cNvGrpSpPr>
            <a:grpSpLocks/>
          </p:cNvGrpSpPr>
          <p:nvPr/>
        </p:nvGrpSpPr>
        <p:grpSpPr bwMode="auto">
          <a:xfrm rot="6173390">
            <a:off x="3214688" y="1892300"/>
            <a:ext cx="452437" cy="620713"/>
            <a:chOff x="3140" y="2850"/>
            <a:chExt cx="303" cy="416"/>
          </a:xfrm>
        </p:grpSpPr>
        <p:grpSp>
          <p:nvGrpSpPr>
            <p:cNvPr id="8389" name="Group 165"/>
            <p:cNvGrpSpPr>
              <a:grpSpLocks/>
            </p:cNvGrpSpPr>
            <p:nvPr/>
          </p:nvGrpSpPr>
          <p:grpSpPr bwMode="auto">
            <a:xfrm>
              <a:off x="3140" y="2851"/>
              <a:ext cx="302" cy="414"/>
              <a:chOff x="4605" y="2050"/>
              <a:chExt cx="344" cy="473"/>
            </a:xfrm>
          </p:grpSpPr>
          <p:sp>
            <p:nvSpPr>
              <p:cNvPr id="8410" name="Oval 166"/>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11" name="Oval 167"/>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12" name="Oval 168"/>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13" name="Oval 169"/>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14" name="Oval 170"/>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15" name="Oval 171"/>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416" name="Group 172"/>
              <p:cNvGrpSpPr>
                <a:grpSpLocks/>
              </p:cNvGrpSpPr>
              <p:nvPr/>
            </p:nvGrpSpPr>
            <p:grpSpPr bwMode="auto">
              <a:xfrm rot="-3880966">
                <a:off x="4700" y="2109"/>
                <a:ext cx="37" cy="187"/>
                <a:chOff x="1542" y="2618"/>
                <a:chExt cx="80" cy="408"/>
              </a:xfrm>
            </p:grpSpPr>
            <p:sp>
              <p:nvSpPr>
                <p:cNvPr id="8426" name="Oval 173"/>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27" name="Oval 17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17" name="Group 175"/>
              <p:cNvGrpSpPr>
                <a:grpSpLocks/>
              </p:cNvGrpSpPr>
              <p:nvPr/>
            </p:nvGrpSpPr>
            <p:grpSpPr bwMode="auto">
              <a:xfrm rot="1601382" flipH="1">
                <a:off x="4871" y="2050"/>
                <a:ext cx="37" cy="187"/>
                <a:chOff x="1542" y="2618"/>
                <a:chExt cx="80" cy="408"/>
              </a:xfrm>
            </p:grpSpPr>
            <p:sp>
              <p:nvSpPr>
                <p:cNvPr id="8424" name="Oval 176"/>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25" name="Oval 17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18" name="Group 178"/>
              <p:cNvGrpSpPr>
                <a:grpSpLocks/>
              </p:cNvGrpSpPr>
              <p:nvPr/>
            </p:nvGrpSpPr>
            <p:grpSpPr bwMode="auto">
              <a:xfrm rot="1601382" flipH="1">
                <a:off x="4913" y="2071"/>
                <a:ext cx="36" cy="187"/>
                <a:chOff x="1542" y="2618"/>
                <a:chExt cx="80" cy="408"/>
              </a:xfrm>
            </p:grpSpPr>
            <p:sp>
              <p:nvSpPr>
                <p:cNvPr id="8422" name="Oval 179"/>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23" name="Oval 18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419" name="Group 181"/>
              <p:cNvGrpSpPr>
                <a:grpSpLocks/>
              </p:cNvGrpSpPr>
              <p:nvPr/>
            </p:nvGrpSpPr>
            <p:grpSpPr bwMode="auto">
              <a:xfrm rot="-3880966">
                <a:off x="4681" y="2151"/>
                <a:ext cx="36" cy="187"/>
                <a:chOff x="1542" y="2618"/>
                <a:chExt cx="80" cy="408"/>
              </a:xfrm>
            </p:grpSpPr>
            <p:sp>
              <p:nvSpPr>
                <p:cNvPr id="8420" name="Oval 182"/>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21" name="Oval 18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390" name="Oval 184"/>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91" name="Oval 185"/>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92" name="Oval 186"/>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93" name="Oval 187"/>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94" name="Oval 188"/>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95" name="Oval 189"/>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396" name="Group 190"/>
            <p:cNvGrpSpPr>
              <a:grpSpLocks/>
            </p:cNvGrpSpPr>
            <p:nvPr/>
          </p:nvGrpSpPr>
          <p:grpSpPr bwMode="auto">
            <a:xfrm rot="-3880966">
              <a:off x="3224" y="2902"/>
              <a:ext cx="32" cy="164"/>
              <a:chOff x="1542" y="2618"/>
              <a:chExt cx="80" cy="408"/>
            </a:xfrm>
          </p:grpSpPr>
          <p:sp>
            <p:nvSpPr>
              <p:cNvPr id="8408" name="Oval 191"/>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09" name="Oval 19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97" name="Group 193"/>
            <p:cNvGrpSpPr>
              <a:grpSpLocks/>
            </p:cNvGrpSpPr>
            <p:nvPr/>
          </p:nvGrpSpPr>
          <p:grpSpPr bwMode="auto">
            <a:xfrm rot="1601382" flipH="1">
              <a:off x="3374" y="2850"/>
              <a:ext cx="32" cy="164"/>
              <a:chOff x="1542" y="2618"/>
              <a:chExt cx="80" cy="408"/>
            </a:xfrm>
          </p:grpSpPr>
          <p:sp>
            <p:nvSpPr>
              <p:cNvPr id="8406" name="Oval 194"/>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07" name="Oval 19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98" name="Group 196"/>
            <p:cNvGrpSpPr>
              <a:grpSpLocks/>
            </p:cNvGrpSpPr>
            <p:nvPr/>
          </p:nvGrpSpPr>
          <p:grpSpPr bwMode="auto">
            <a:xfrm rot="1601382" flipH="1">
              <a:off x="3410" y="2869"/>
              <a:ext cx="33" cy="164"/>
              <a:chOff x="1542" y="2618"/>
              <a:chExt cx="80" cy="408"/>
            </a:xfrm>
          </p:grpSpPr>
          <p:sp>
            <p:nvSpPr>
              <p:cNvPr id="8404" name="Oval 197"/>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05" name="Oval 19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99" name="Group 199"/>
            <p:cNvGrpSpPr>
              <a:grpSpLocks/>
            </p:cNvGrpSpPr>
            <p:nvPr/>
          </p:nvGrpSpPr>
          <p:grpSpPr bwMode="auto">
            <a:xfrm rot="-3880966">
              <a:off x="3206" y="2940"/>
              <a:ext cx="33" cy="164"/>
              <a:chOff x="1542" y="2618"/>
              <a:chExt cx="80" cy="408"/>
            </a:xfrm>
          </p:grpSpPr>
          <p:sp>
            <p:nvSpPr>
              <p:cNvPr id="8402" name="Oval 200"/>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403" name="Oval 20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400" name="Rectangle 202"/>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401" name="Rectangle 203"/>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grpSp>
        <p:nvGrpSpPr>
          <p:cNvPr id="8199" name="Group 204"/>
          <p:cNvGrpSpPr>
            <a:grpSpLocks/>
          </p:cNvGrpSpPr>
          <p:nvPr/>
        </p:nvGrpSpPr>
        <p:grpSpPr bwMode="auto">
          <a:xfrm rot="-788185">
            <a:off x="2460625" y="1814513"/>
            <a:ext cx="452438" cy="620712"/>
            <a:chOff x="3140" y="2850"/>
            <a:chExt cx="303" cy="416"/>
          </a:xfrm>
        </p:grpSpPr>
        <p:grpSp>
          <p:nvGrpSpPr>
            <p:cNvPr id="8350" name="Group 205"/>
            <p:cNvGrpSpPr>
              <a:grpSpLocks/>
            </p:cNvGrpSpPr>
            <p:nvPr/>
          </p:nvGrpSpPr>
          <p:grpSpPr bwMode="auto">
            <a:xfrm>
              <a:off x="3140" y="2851"/>
              <a:ext cx="302" cy="414"/>
              <a:chOff x="4605" y="2050"/>
              <a:chExt cx="344" cy="473"/>
            </a:xfrm>
          </p:grpSpPr>
          <p:sp>
            <p:nvSpPr>
              <p:cNvPr id="8371" name="Oval 206"/>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2" name="Oval 207"/>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3" name="Oval 208"/>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4" name="Oval 209"/>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5" name="Oval 210"/>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6" name="Oval 211"/>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377" name="Group 212"/>
              <p:cNvGrpSpPr>
                <a:grpSpLocks/>
              </p:cNvGrpSpPr>
              <p:nvPr/>
            </p:nvGrpSpPr>
            <p:grpSpPr bwMode="auto">
              <a:xfrm rot="-3880966">
                <a:off x="4700" y="2109"/>
                <a:ext cx="37" cy="187"/>
                <a:chOff x="1542" y="2618"/>
                <a:chExt cx="80" cy="408"/>
              </a:xfrm>
            </p:grpSpPr>
            <p:sp>
              <p:nvSpPr>
                <p:cNvPr id="8387" name="Oval 213"/>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88" name="Oval 21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78" name="Group 215"/>
              <p:cNvGrpSpPr>
                <a:grpSpLocks/>
              </p:cNvGrpSpPr>
              <p:nvPr/>
            </p:nvGrpSpPr>
            <p:grpSpPr bwMode="auto">
              <a:xfrm rot="1601382" flipH="1">
                <a:off x="4871" y="2050"/>
                <a:ext cx="37" cy="187"/>
                <a:chOff x="1542" y="2618"/>
                <a:chExt cx="80" cy="408"/>
              </a:xfrm>
            </p:grpSpPr>
            <p:sp>
              <p:nvSpPr>
                <p:cNvPr id="8385" name="Oval 216"/>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86" name="Oval 21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79" name="Group 218"/>
              <p:cNvGrpSpPr>
                <a:grpSpLocks/>
              </p:cNvGrpSpPr>
              <p:nvPr/>
            </p:nvGrpSpPr>
            <p:grpSpPr bwMode="auto">
              <a:xfrm rot="1601382" flipH="1">
                <a:off x="4913" y="2071"/>
                <a:ext cx="36" cy="187"/>
                <a:chOff x="1542" y="2618"/>
                <a:chExt cx="80" cy="408"/>
              </a:xfrm>
            </p:grpSpPr>
            <p:sp>
              <p:nvSpPr>
                <p:cNvPr id="8383" name="Oval 219"/>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84" name="Oval 22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80" name="Group 221"/>
              <p:cNvGrpSpPr>
                <a:grpSpLocks/>
              </p:cNvGrpSpPr>
              <p:nvPr/>
            </p:nvGrpSpPr>
            <p:grpSpPr bwMode="auto">
              <a:xfrm rot="-3880966">
                <a:off x="4681" y="2151"/>
                <a:ext cx="36" cy="187"/>
                <a:chOff x="1542" y="2618"/>
                <a:chExt cx="80" cy="408"/>
              </a:xfrm>
            </p:grpSpPr>
            <p:sp>
              <p:nvSpPr>
                <p:cNvPr id="8381" name="Oval 222"/>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82" name="Oval 22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351" name="Oval 224"/>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52" name="Oval 225"/>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53" name="Oval 226"/>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54" name="Oval 227"/>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55" name="Oval 228"/>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56" name="Oval 229"/>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357" name="Group 230"/>
            <p:cNvGrpSpPr>
              <a:grpSpLocks/>
            </p:cNvGrpSpPr>
            <p:nvPr/>
          </p:nvGrpSpPr>
          <p:grpSpPr bwMode="auto">
            <a:xfrm rot="-3880966">
              <a:off x="3224" y="2902"/>
              <a:ext cx="32" cy="164"/>
              <a:chOff x="1542" y="2618"/>
              <a:chExt cx="80" cy="408"/>
            </a:xfrm>
          </p:grpSpPr>
          <p:sp>
            <p:nvSpPr>
              <p:cNvPr id="8369" name="Oval 231"/>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70" name="Oval 23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58" name="Group 233"/>
            <p:cNvGrpSpPr>
              <a:grpSpLocks/>
            </p:cNvGrpSpPr>
            <p:nvPr/>
          </p:nvGrpSpPr>
          <p:grpSpPr bwMode="auto">
            <a:xfrm rot="1601382" flipH="1">
              <a:off x="3374" y="2850"/>
              <a:ext cx="32" cy="164"/>
              <a:chOff x="1542" y="2618"/>
              <a:chExt cx="80" cy="408"/>
            </a:xfrm>
          </p:grpSpPr>
          <p:sp>
            <p:nvSpPr>
              <p:cNvPr id="8367" name="Oval 234"/>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68" name="Oval 23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59" name="Group 236"/>
            <p:cNvGrpSpPr>
              <a:grpSpLocks/>
            </p:cNvGrpSpPr>
            <p:nvPr/>
          </p:nvGrpSpPr>
          <p:grpSpPr bwMode="auto">
            <a:xfrm rot="1601382" flipH="1">
              <a:off x="3410" y="2869"/>
              <a:ext cx="33" cy="164"/>
              <a:chOff x="1542" y="2618"/>
              <a:chExt cx="80" cy="408"/>
            </a:xfrm>
          </p:grpSpPr>
          <p:sp>
            <p:nvSpPr>
              <p:cNvPr id="8365" name="Oval 237"/>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66" name="Oval 23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60" name="Group 239"/>
            <p:cNvGrpSpPr>
              <a:grpSpLocks/>
            </p:cNvGrpSpPr>
            <p:nvPr/>
          </p:nvGrpSpPr>
          <p:grpSpPr bwMode="auto">
            <a:xfrm rot="-3880966">
              <a:off x="3206" y="2940"/>
              <a:ext cx="33" cy="164"/>
              <a:chOff x="1542" y="2618"/>
              <a:chExt cx="80" cy="408"/>
            </a:xfrm>
          </p:grpSpPr>
          <p:sp>
            <p:nvSpPr>
              <p:cNvPr id="8363" name="Oval 240"/>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64" name="Oval 24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361" name="Rectangle 242"/>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362" name="Rectangle 243"/>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grpSp>
        <p:nvGrpSpPr>
          <p:cNvPr id="8200" name="Group 244"/>
          <p:cNvGrpSpPr>
            <a:grpSpLocks/>
          </p:cNvGrpSpPr>
          <p:nvPr/>
        </p:nvGrpSpPr>
        <p:grpSpPr bwMode="auto">
          <a:xfrm rot="8322426">
            <a:off x="3422650" y="2759075"/>
            <a:ext cx="381000" cy="522288"/>
            <a:chOff x="3140" y="2850"/>
            <a:chExt cx="303" cy="416"/>
          </a:xfrm>
        </p:grpSpPr>
        <p:grpSp>
          <p:nvGrpSpPr>
            <p:cNvPr id="8311" name="Group 245"/>
            <p:cNvGrpSpPr>
              <a:grpSpLocks/>
            </p:cNvGrpSpPr>
            <p:nvPr/>
          </p:nvGrpSpPr>
          <p:grpSpPr bwMode="auto">
            <a:xfrm>
              <a:off x="3140" y="2851"/>
              <a:ext cx="302" cy="414"/>
              <a:chOff x="4605" y="2050"/>
              <a:chExt cx="344" cy="473"/>
            </a:xfrm>
          </p:grpSpPr>
          <p:sp>
            <p:nvSpPr>
              <p:cNvPr id="8332" name="Oval 246"/>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3" name="Oval 247"/>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4" name="Oval 248"/>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5" name="Oval 249"/>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6" name="Oval 250"/>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7" name="Oval 251"/>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338" name="Group 252"/>
              <p:cNvGrpSpPr>
                <a:grpSpLocks/>
              </p:cNvGrpSpPr>
              <p:nvPr/>
            </p:nvGrpSpPr>
            <p:grpSpPr bwMode="auto">
              <a:xfrm rot="-3880966">
                <a:off x="4700" y="2109"/>
                <a:ext cx="37" cy="187"/>
                <a:chOff x="1542" y="2618"/>
                <a:chExt cx="80" cy="408"/>
              </a:xfrm>
            </p:grpSpPr>
            <p:sp>
              <p:nvSpPr>
                <p:cNvPr id="8348" name="Oval 253"/>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49" name="Oval 25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39" name="Group 255"/>
              <p:cNvGrpSpPr>
                <a:grpSpLocks/>
              </p:cNvGrpSpPr>
              <p:nvPr/>
            </p:nvGrpSpPr>
            <p:grpSpPr bwMode="auto">
              <a:xfrm rot="1601382" flipH="1">
                <a:off x="4871" y="2050"/>
                <a:ext cx="37" cy="187"/>
                <a:chOff x="1542" y="2618"/>
                <a:chExt cx="80" cy="408"/>
              </a:xfrm>
            </p:grpSpPr>
            <p:sp>
              <p:nvSpPr>
                <p:cNvPr id="8346" name="Oval 256"/>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47" name="Oval 25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40" name="Group 258"/>
              <p:cNvGrpSpPr>
                <a:grpSpLocks/>
              </p:cNvGrpSpPr>
              <p:nvPr/>
            </p:nvGrpSpPr>
            <p:grpSpPr bwMode="auto">
              <a:xfrm rot="1601382" flipH="1">
                <a:off x="4913" y="2071"/>
                <a:ext cx="36" cy="187"/>
                <a:chOff x="1542" y="2618"/>
                <a:chExt cx="80" cy="408"/>
              </a:xfrm>
            </p:grpSpPr>
            <p:sp>
              <p:nvSpPr>
                <p:cNvPr id="8344" name="Oval 259"/>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45" name="Oval 26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41" name="Group 261"/>
              <p:cNvGrpSpPr>
                <a:grpSpLocks/>
              </p:cNvGrpSpPr>
              <p:nvPr/>
            </p:nvGrpSpPr>
            <p:grpSpPr bwMode="auto">
              <a:xfrm rot="-3880966">
                <a:off x="4681" y="2151"/>
                <a:ext cx="36" cy="187"/>
                <a:chOff x="1542" y="2618"/>
                <a:chExt cx="80" cy="408"/>
              </a:xfrm>
            </p:grpSpPr>
            <p:sp>
              <p:nvSpPr>
                <p:cNvPr id="8342" name="Oval 262"/>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43" name="Oval 26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312" name="Oval 264"/>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3" name="Oval 265"/>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4" name="Oval 266"/>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5" name="Oval 267"/>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6" name="Oval 268"/>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7" name="Oval 269"/>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318" name="Group 270"/>
            <p:cNvGrpSpPr>
              <a:grpSpLocks/>
            </p:cNvGrpSpPr>
            <p:nvPr/>
          </p:nvGrpSpPr>
          <p:grpSpPr bwMode="auto">
            <a:xfrm rot="-3880966">
              <a:off x="3224" y="2902"/>
              <a:ext cx="32" cy="164"/>
              <a:chOff x="1542" y="2618"/>
              <a:chExt cx="80" cy="408"/>
            </a:xfrm>
          </p:grpSpPr>
          <p:sp>
            <p:nvSpPr>
              <p:cNvPr id="8330" name="Oval 271"/>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31" name="Oval 27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19" name="Group 273"/>
            <p:cNvGrpSpPr>
              <a:grpSpLocks/>
            </p:cNvGrpSpPr>
            <p:nvPr/>
          </p:nvGrpSpPr>
          <p:grpSpPr bwMode="auto">
            <a:xfrm rot="1601382" flipH="1">
              <a:off x="3374" y="2850"/>
              <a:ext cx="32" cy="164"/>
              <a:chOff x="1542" y="2618"/>
              <a:chExt cx="80" cy="408"/>
            </a:xfrm>
          </p:grpSpPr>
          <p:sp>
            <p:nvSpPr>
              <p:cNvPr id="8328" name="Oval 274"/>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29" name="Oval 27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20" name="Group 276"/>
            <p:cNvGrpSpPr>
              <a:grpSpLocks/>
            </p:cNvGrpSpPr>
            <p:nvPr/>
          </p:nvGrpSpPr>
          <p:grpSpPr bwMode="auto">
            <a:xfrm rot="1601382" flipH="1">
              <a:off x="3410" y="2869"/>
              <a:ext cx="33" cy="164"/>
              <a:chOff x="1542" y="2618"/>
              <a:chExt cx="80" cy="408"/>
            </a:xfrm>
          </p:grpSpPr>
          <p:sp>
            <p:nvSpPr>
              <p:cNvPr id="8326" name="Oval 277"/>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27" name="Oval 27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21" name="Group 279"/>
            <p:cNvGrpSpPr>
              <a:grpSpLocks/>
            </p:cNvGrpSpPr>
            <p:nvPr/>
          </p:nvGrpSpPr>
          <p:grpSpPr bwMode="auto">
            <a:xfrm rot="-3880966">
              <a:off x="3206" y="2940"/>
              <a:ext cx="33" cy="164"/>
              <a:chOff x="1542" y="2618"/>
              <a:chExt cx="80" cy="408"/>
            </a:xfrm>
          </p:grpSpPr>
          <p:sp>
            <p:nvSpPr>
              <p:cNvPr id="8324" name="Oval 280"/>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25" name="Oval 28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322" name="Rectangle 282"/>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323" name="Rectangle 283"/>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grpSp>
        <p:nvGrpSpPr>
          <p:cNvPr id="8201" name="Group 284"/>
          <p:cNvGrpSpPr>
            <a:grpSpLocks/>
          </p:cNvGrpSpPr>
          <p:nvPr/>
        </p:nvGrpSpPr>
        <p:grpSpPr bwMode="auto">
          <a:xfrm rot="3985553">
            <a:off x="2153444" y="1231106"/>
            <a:ext cx="381000" cy="522288"/>
            <a:chOff x="3140" y="2850"/>
            <a:chExt cx="303" cy="416"/>
          </a:xfrm>
        </p:grpSpPr>
        <p:grpSp>
          <p:nvGrpSpPr>
            <p:cNvPr id="8272" name="Group 285"/>
            <p:cNvGrpSpPr>
              <a:grpSpLocks/>
            </p:cNvGrpSpPr>
            <p:nvPr/>
          </p:nvGrpSpPr>
          <p:grpSpPr bwMode="auto">
            <a:xfrm>
              <a:off x="3140" y="2851"/>
              <a:ext cx="302" cy="414"/>
              <a:chOff x="4605" y="2050"/>
              <a:chExt cx="344" cy="473"/>
            </a:xfrm>
          </p:grpSpPr>
          <p:sp>
            <p:nvSpPr>
              <p:cNvPr id="8293" name="Oval 286"/>
              <p:cNvSpPr>
                <a:spLocks noChangeArrowheads="1"/>
              </p:cNvSpPr>
              <p:nvPr/>
            </p:nvSpPr>
            <p:spPr bwMode="auto">
              <a:xfrm rot="-1139792">
                <a:off x="4877" y="2324"/>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4" name="Oval 287"/>
              <p:cNvSpPr>
                <a:spLocks noChangeArrowheads="1"/>
              </p:cNvSpPr>
              <p:nvPr/>
            </p:nvSpPr>
            <p:spPr bwMode="auto">
              <a:xfrm rot="-1139792">
                <a:off x="4833" y="2339"/>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5" name="Oval 288"/>
              <p:cNvSpPr>
                <a:spLocks noChangeArrowheads="1"/>
              </p:cNvSpPr>
              <p:nvPr/>
            </p:nvSpPr>
            <p:spPr bwMode="auto">
              <a:xfrm rot="-1139792">
                <a:off x="4909" y="2417"/>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6" name="Oval 289"/>
              <p:cNvSpPr>
                <a:spLocks noChangeArrowheads="1"/>
              </p:cNvSpPr>
              <p:nvPr/>
            </p:nvSpPr>
            <p:spPr bwMode="auto">
              <a:xfrm rot="-1139792">
                <a:off x="4866" y="2432"/>
                <a:ext cx="36" cy="91"/>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7" name="Oval 290"/>
              <p:cNvSpPr>
                <a:spLocks noChangeArrowheads="1"/>
              </p:cNvSpPr>
              <p:nvPr/>
            </p:nvSpPr>
            <p:spPr bwMode="auto">
              <a:xfrm rot="-1139792">
                <a:off x="4845" y="2233"/>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8" name="Oval 291"/>
              <p:cNvSpPr>
                <a:spLocks noChangeArrowheads="1"/>
              </p:cNvSpPr>
              <p:nvPr/>
            </p:nvSpPr>
            <p:spPr bwMode="auto">
              <a:xfrm rot="-1139792">
                <a:off x="4802" y="2248"/>
                <a:ext cx="36" cy="90"/>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299" name="Group 292"/>
              <p:cNvGrpSpPr>
                <a:grpSpLocks/>
              </p:cNvGrpSpPr>
              <p:nvPr/>
            </p:nvGrpSpPr>
            <p:grpSpPr bwMode="auto">
              <a:xfrm rot="-3880966">
                <a:off x="4700" y="2109"/>
                <a:ext cx="37" cy="187"/>
                <a:chOff x="1542" y="2618"/>
                <a:chExt cx="80" cy="408"/>
              </a:xfrm>
            </p:grpSpPr>
            <p:sp>
              <p:nvSpPr>
                <p:cNvPr id="8309" name="Oval 293"/>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10" name="Oval 294"/>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00" name="Group 295"/>
              <p:cNvGrpSpPr>
                <a:grpSpLocks/>
              </p:cNvGrpSpPr>
              <p:nvPr/>
            </p:nvGrpSpPr>
            <p:grpSpPr bwMode="auto">
              <a:xfrm rot="1601382" flipH="1">
                <a:off x="4871" y="2050"/>
                <a:ext cx="37" cy="187"/>
                <a:chOff x="1542" y="2618"/>
                <a:chExt cx="80" cy="408"/>
              </a:xfrm>
            </p:grpSpPr>
            <p:sp>
              <p:nvSpPr>
                <p:cNvPr id="8307" name="Oval 296"/>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08" name="Oval 297"/>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01" name="Group 298"/>
              <p:cNvGrpSpPr>
                <a:grpSpLocks/>
              </p:cNvGrpSpPr>
              <p:nvPr/>
            </p:nvGrpSpPr>
            <p:grpSpPr bwMode="auto">
              <a:xfrm rot="1601382" flipH="1">
                <a:off x="4913" y="2071"/>
                <a:ext cx="36" cy="187"/>
                <a:chOff x="1542" y="2618"/>
                <a:chExt cx="80" cy="408"/>
              </a:xfrm>
            </p:grpSpPr>
            <p:sp>
              <p:nvSpPr>
                <p:cNvPr id="8305" name="Oval 299"/>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06" name="Oval 300"/>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302" name="Group 301"/>
              <p:cNvGrpSpPr>
                <a:grpSpLocks/>
              </p:cNvGrpSpPr>
              <p:nvPr/>
            </p:nvGrpSpPr>
            <p:grpSpPr bwMode="auto">
              <a:xfrm rot="-3880966">
                <a:off x="4681" y="2151"/>
                <a:ext cx="36" cy="187"/>
                <a:chOff x="1542" y="2618"/>
                <a:chExt cx="80" cy="408"/>
              </a:xfrm>
            </p:grpSpPr>
            <p:sp>
              <p:nvSpPr>
                <p:cNvPr id="8303" name="Oval 302"/>
                <p:cNvSpPr>
                  <a:spLocks noChangeArrowheads="1"/>
                </p:cNvSpPr>
                <p:nvPr/>
              </p:nvSpPr>
              <p:spPr bwMode="auto">
                <a:xfrm>
                  <a:off x="1542" y="282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304" name="Oval 303"/>
                <p:cNvSpPr>
                  <a:spLocks noChangeArrowheads="1"/>
                </p:cNvSpPr>
                <p:nvPr/>
              </p:nvSpPr>
              <p:spPr bwMode="auto">
                <a:xfrm>
                  <a:off x="1542" y="2618"/>
                  <a:ext cx="80" cy="198"/>
                </a:xfrm>
                <a:prstGeom prst="ellipse">
                  <a:avLst/>
                </a:prstGeom>
                <a:noFill/>
                <a:ln w="38100">
                  <a:solidFill>
                    <a:srgbClr val="5361E1"/>
                  </a:solidFill>
                  <a:round/>
                  <a:headEnd type="none" w="sm" len="sm"/>
                  <a:tailEnd type="none" w="sm" len="sm"/>
                </a:ln>
              </p:spPr>
              <p:txBody>
                <a:bodyPr wrap="none" lIns="91434" tIns="45717" rIns="91434" bIns="45717" anchor="ctr">
                  <a:spAutoFit/>
                </a:bodyPr>
                <a:lstStyle/>
                <a:p>
                  <a:pPr eaLnBrk="0" hangingPunct="0"/>
                  <a:endParaRPr lang="it-IT" sz="2400" b="0"/>
                </a:p>
              </p:txBody>
            </p:sp>
          </p:grpSp>
        </p:grpSp>
        <p:sp>
          <p:nvSpPr>
            <p:cNvPr id="8273" name="Oval 304"/>
            <p:cNvSpPr>
              <a:spLocks noChangeArrowheads="1"/>
            </p:cNvSpPr>
            <p:nvPr/>
          </p:nvSpPr>
          <p:spPr bwMode="auto">
            <a:xfrm rot="-1139792">
              <a:off x="3379" y="3090"/>
              <a:ext cx="32"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4" name="Oval 305"/>
            <p:cNvSpPr>
              <a:spLocks noChangeArrowheads="1"/>
            </p:cNvSpPr>
            <p:nvPr/>
          </p:nvSpPr>
          <p:spPr bwMode="auto">
            <a:xfrm rot="-1139792">
              <a:off x="3341" y="310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5" name="Oval 306"/>
            <p:cNvSpPr>
              <a:spLocks noChangeArrowheads="1"/>
            </p:cNvSpPr>
            <p:nvPr/>
          </p:nvSpPr>
          <p:spPr bwMode="auto">
            <a:xfrm rot="-1139792">
              <a:off x="3407" y="3173"/>
              <a:ext cx="33" cy="79"/>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6" name="Oval 307"/>
            <p:cNvSpPr>
              <a:spLocks noChangeArrowheads="1"/>
            </p:cNvSpPr>
            <p:nvPr/>
          </p:nvSpPr>
          <p:spPr bwMode="auto">
            <a:xfrm rot="-1139792">
              <a:off x="3370" y="3186"/>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7" name="Oval 308"/>
            <p:cNvSpPr>
              <a:spLocks noChangeArrowheads="1"/>
            </p:cNvSpPr>
            <p:nvPr/>
          </p:nvSpPr>
          <p:spPr bwMode="auto">
            <a:xfrm rot="-1139792">
              <a:off x="3351" y="3010"/>
              <a:ext cx="33"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8" name="Oval 309"/>
            <p:cNvSpPr>
              <a:spLocks noChangeArrowheads="1"/>
            </p:cNvSpPr>
            <p:nvPr/>
          </p:nvSpPr>
          <p:spPr bwMode="auto">
            <a:xfrm rot="-1139792">
              <a:off x="3314" y="3023"/>
              <a:ext cx="31" cy="80"/>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nvGrpSpPr>
            <p:cNvPr id="8279" name="Group 310"/>
            <p:cNvGrpSpPr>
              <a:grpSpLocks/>
            </p:cNvGrpSpPr>
            <p:nvPr/>
          </p:nvGrpSpPr>
          <p:grpSpPr bwMode="auto">
            <a:xfrm rot="-3880966">
              <a:off x="3224" y="2902"/>
              <a:ext cx="32" cy="164"/>
              <a:chOff x="1542" y="2618"/>
              <a:chExt cx="80" cy="408"/>
            </a:xfrm>
          </p:grpSpPr>
          <p:sp>
            <p:nvSpPr>
              <p:cNvPr id="8291" name="Oval 311"/>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2" name="Oval 312"/>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280" name="Group 313"/>
            <p:cNvGrpSpPr>
              <a:grpSpLocks/>
            </p:cNvGrpSpPr>
            <p:nvPr/>
          </p:nvGrpSpPr>
          <p:grpSpPr bwMode="auto">
            <a:xfrm rot="1601382" flipH="1">
              <a:off x="3374" y="2850"/>
              <a:ext cx="32" cy="164"/>
              <a:chOff x="1542" y="2618"/>
              <a:chExt cx="80" cy="408"/>
            </a:xfrm>
          </p:grpSpPr>
          <p:sp>
            <p:nvSpPr>
              <p:cNvPr id="8289" name="Oval 314"/>
              <p:cNvSpPr>
                <a:spLocks noChangeArrowheads="1"/>
              </p:cNvSpPr>
              <p:nvPr/>
            </p:nvSpPr>
            <p:spPr bwMode="auto">
              <a:xfrm>
                <a:off x="1542" y="282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90" name="Oval 315"/>
              <p:cNvSpPr>
                <a:spLocks noChangeArrowheads="1"/>
              </p:cNvSpPr>
              <p:nvPr/>
            </p:nvSpPr>
            <p:spPr bwMode="auto">
              <a:xfrm>
                <a:off x="1542" y="2618"/>
                <a:ext cx="80" cy="198"/>
              </a:xfrm>
              <a:prstGeom prst="ellipse">
                <a:avLst/>
              </a:prstGeom>
              <a:solidFill>
                <a:schemeClr val="accent1"/>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281" name="Group 316"/>
            <p:cNvGrpSpPr>
              <a:grpSpLocks/>
            </p:cNvGrpSpPr>
            <p:nvPr/>
          </p:nvGrpSpPr>
          <p:grpSpPr bwMode="auto">
            <a:xfrm rot="1601382" flipH="1">
              <a:off x="3410" y="2869"/>
              <a:ext cx="33" cy="164"/>
              <a:chOff x="1542" y="2618"/>
              <a:chExt cx="80" cy="408"/>
            </a:xfrm>
          </p:grpSpPr>
          <p:sp>
            <p:nvSpPr>
              <p:cNvPr id="8287" name="Oval 317"/>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88" name="Oval 318"/>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grpSp>
          <p:nvGrpSpPr>
            <p:cNvPr id="8282" name="Group 319"/>
            <p:cNvGrpSpPr>
              <a:grpSpLocks/>
            </p:cNvGrpSpPr>
            <p:nvPr/>
          </p:nvGrpSpPr>
          <p:grpSpPr bwMode="auto">
            <a:xfrm rot="-3880966">
              <a:off x="3206" y="2940"/>
              <a:ext cx="33" cy="164"/>
              <a:chOff x="1542" y="2618"/>
              <a:chExt cx="80" cy="408"/>
            </a:xfrm>
          </p:grpSpPr>
          <p:sp>
            <p:nvSpPr>
              <p:cNvPr id="8285" name="Oval 320"/>
              <p:cNvSpPr>
                <a:spLocks noChangeArrowheads="1"/>
              </p:cNvSpPr>
              <p:nvPr/>
            </p:nvSpPr>
            <p:spPr bwMode="auto">
              <a:xfrm>
                <a:off x="1542" y="282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86" name="Oval 321"/>
              <p:cNvSpPr>
                <a:spLocks noChangeArrowheads="1"/>
              </p:cNvSpPr>
              <p:nvPr/>
            </p:nvSpPr>
            <p:spPr bwMode="auto">
              <a:xfrm>
                <a:off x="1542" y="2618"/>
                <a:ext cx="80" cy="198"/>
              </a:xfrm>
              <a:prstGeom prst="ellipse">
                <a:avLst/>
              </a:prstGeom>
              <a:solidFill>
                <a:srgbClr val="9FFFFF"/>
              </a:soli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283" name="Rectangle 322"/>
            <p:cNvSpPr>
              <a:spLocks noChangeArrowheads="1"/>
            </p:cNvSpPr>
            <p:nvPr/>
          </p:nvSpPr>
          <p:spPr bwMode="auto">
            <a:xfrm rot="20460208" flipH="1">
              <a:off x="3399" y="3103"/>
              <a:ext cx="37" cy="38"/>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sp>
          <p:nvSpPr>
            <p:cNvPr id="8284" name="Rectangle 323"/>
            <p:cNvSpPr>
              <a:spLocks noChangeArrowheads="1"/>
            </p:cNvSpPr>
            <p:nvPr/>
          </p:nvSpPr>
          <p:spPr bwMode="auto">
            <a:xfrm rot="20460208" flipH="1">
              <a:off x="3313" y="3134"/>
              <a:ext cx="37" cy="37"/>
            </a:xfrm>
            <a:prstGeom prst="rect">
              <a:avLst/>
            </a:prstGeom>
            <a:solidFill>
              <a:schemeClr val="hlink"/>
            </a:solidFill>
            <a:ln w="12700">
              <a:noFill/>
              <a:miter lim="800000"/>
              <a:headEnd type="none" w="sm" len="sm"/>
              <a:tailEnd type="none" w="sm" len="sm"/>
            </a:ln>
          </p:spPr>
          <p:txBody>
            <a:bodyPr lIns="91434" tIns="45717" rIns="91434" bIns="45717" anchor="ctr">
              <a:spAutoFit/>
            </a:bodyPr>
            <a:lstStyle/>
            <a:p>
              <a:pPr eaLnBrk="0" hangingPunct="0"/>
              <a:endParaRPr lang="it-IT" sz="2400" b="0"/>
            </a:p>
          </p:txBody>
        </p:sp>
      </p:grpSp>
      <p:grpSp>
        <p:nvGrpSpPr>
          <p:cNvPr id="8202" name="Group 324"/>
          <p:cNvGrpSpPr>
            <a:grpSpLocks/>
          </p:cNvGrpSpPr>
          <p:nvPr/>
        </p:nvGrpSpPr>
        <p:grpSpPr bwMode="auto">
          <a:xfrm>
            <a:off x="1470025" y="1700213"/>
            <a:ext cx="931863" cy="931862"/>
            <a:chOff x="1908" y="1260"/>
            <a:chExt cx="548" cy="548"/>
          </a:xfrm>
        </p:grpSpPr>
        <p:sp>
          <p:nvSpPr>
            <p:cNvPr id="8270" name="Oval 325"/>
            <p:cNvSpPr>
              <a:spLocks noChangeArrowheads="1"/>
            </p:cNvSpPr>
            <p:nvPr/>
          </p:nvSpPr>
          <p:spPr bwMode="auto">
            <a:xfrm>
              <a:off x="1908" y="1260"/>
              <a:ext cx="548" cy="548"/>
            </a:xfrm>
            <a:prstGeom prst="ellipse">
              <a:avLst/>
            </a:prstGeom>
            <a:gradFill rotWithShape="0">
              <a:gsLst>
                <a:gs pos="0">
                  <a:srgbClr val="BEFAAB"/>
                </a:gs>
                <a:gs pos="100000">
                  <a:srgbClr val="65F438"/>
                </a:gs>
              </a:gsLst>
              <a:lin ang="2700000" scaled="1"/>
            </a:gradFill>
            <a:ln w="28575">
              <a:solidFill>
                <a:schemeClr val="tx1"/>
              </a:solid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71" name="Oval 326"/>
            <p:cNvSpPr>
              <a:spLocks noChangeArrowheads="1"/>
            </p:cNvSpPr>
            <p:nvPr/>
          </p:nvSpPr>
          <p:spPr bwMode="auto">
            <a:xfrm>
              <a:off x="1980" y="1366"/>
              <a:ext cx="406" cy="406"/>
            </a:xfrm>
            <a:prstGeom prst="ellipse">
              <a:avLst/>
            </a:prstGeom>
            <a:gradFill rotWithShape="0">
              <a:gsLst>
                <a:gs pos="0">
                  <a:srgbClr val="3A8D20"/>
                </a:gs>
                <a:gs pos="100000">
                  <a:srgbClr val="65F438"/>
                </a:gs>
              </a:gsLst>
              <a:lin ang="2700000" scaled="1"/>
            </a:gradFill>
            <a:ln w="12700">
              <a:noFill/>
              <a:round/>
              <a:headEnd type="none" w="sm" len="sm"/>
              <a:tailEnd type="none" w="sm" len="sm"/>
            </a:ln>
          </p:spPr>
          <p:txBody>
            <a:bodyPr wrap="none" lIns="91434" tIns="45717" rIns="91434" bIns="45717" anchor="ctr">
              <a:spAutoFit/>
            </a:bodyPr>
            <a:lstStyle/>
            <a:p>
              <a:pPr eaLnBrk="0" hangingPunct="0"/>
              <a:endParaRPr lang="it-IT" sz="2400" b="0"/>
            </a:p>
          </p:txBody>
        </p:sp>
      </p:grpSp>
      <p:sp>
        <p:nvSpPr>
          <p:cNvPr id="8203" name="Rectangle 327"/>
          <p:cNvSpPr>
            <a:spLocks noChangeArrowheads="1"/>
          </p:cNvSpPr>
          <p:nvPr/>
        </p:nvSpPr>
        <p:spPr bwMode="auto">
          <a:xfrm>
            <a:off x="5791200" y="990600"/>
            <a:ext cx="1866900" cy="730250"/>
          </a:xfrm>
          <a:prstGeom prst="rect">
            <a:avLst/>
          </a:prstGeom>
          <a:noFill/>
          <a:ln w="9525">
            <a:noFill/>
            <a:miter lim="800000"/>
            <a:headEnd/>
            <a:tailEnd/>
          </a:ln>
        </p:spPr>
        <p:txBody>
          <a:bodyPr lIns="0" tIns="0" rIns="0" bIns="0">
            <a:spAutoFit/>
          </a:bodyPr>
          <a:lstStyle/>
          <a:p>
            <a:pPr algn="ctr" eaLnBrk="0" hangingPunct="0"/>
            <a:r>
              <a:rPr lang="en-US" sz="2400">
                <a:solidFill>
                  <a:schemeClr val="bg1"/>
                </a:solidFill>
                <a:latin typeface="Arial" charset="0"/>
              </a:rPr>
              <a:t>Legame </a:t>
            </a:r>
          </a:p>
          <a:p>
            <a:pPr algn="ctr" eaLnBrk="0" hangingPunct="0"/>
            <a:r>
              <a:rPr lang="en-US" sz="2400">
                <a:solidFill>
                  <a:schemeClr val="bg1"/>
                </a:solidFill>
                <a:latin typeface="Arial" charset="0"/>
              </a:rPr>
              <a:t>allergene </a:t>
            </a:r>
          </a:p>
        </p:txBody>
      </p:sp>
      <p:sp>
        <p:nvSpPr>
          <p:cNvPr id="8204" name="Rectangle 328"/>
          <p:cNvSpPr>
            <a:spLocks noChangeArrowheads="1"/>
          </p:cNvSpPr>
          <p:nvPr/>
        </p:nvSpPr>
        <p:spPr bwMode="auto">
          <a:xfrm>
            <a:off x="6543675" y="2438400"/>
            <a:ext cx="1406525" cy="365125"/>
          </a:xfrm>
          <a:prstGeom prst="rect">
            <a:avLst/>
          </a:prstGeom>
          <a:noFill/>
          <a:ln w="9525">
            <a:noFill/>
            <a:miter lim="800000"/>
            <a:headEnd/>
            <a:tailEnd/>
          </a:ln>
        </p:spPr>
        <p:txBody>
          <a:bodyPr wrap="none" lIns="0" tIns="0" rIns="0" bIns="0">
            <a:spAutoFit/>
          </a:bodyPr>
          <a:lstStyle/>
          <a:p>
            <a:pPr algn="ctr" eaLnBrk="0" hangingPunct="0"/>
            <a:r>
              <a:rPr lang="en-US" sz="2400">
                <a:solidFill>
                  <a:schemeClr val="bg1"/>
                </a:solidFill>
                <a:latin typeface="Arial" charset="0"/>
              </a:rPr>
              <a:t>Mastocita</a:t>
            </a:r>
          </a:p>
        </p:txBody>
      </p:sp>
      <p:sp>
        <p:nvSpPr>
          <p:cNvPr id="8205" name="Rectangle 329"/>
          <p:cNvSpPr>
            <a:spLocks noChangeArrowheads="1"/>
          </p:cNvSpPr>
          <p:nvPr/>
        </p:nvSpPr>
        <p:spPr bwMode="auto">
          <a:xfrm>
            <a:off x="5280025" y="3962400"/>
            <a:ext cx="1444625" cy="427038"/>
          </a:xfrm>
          <a:prstGeom prst="rect">
            <a:avLst/>
          </a:prstGeom>
          <a:noFill/>
          <a:ln w="9525">
            <a:noFill/>
            <a:miter lim="800000"/>
            <a:headEnd/>
            <a:tailEnd/>
          </a:ln>
        </p:spPr>
        <p:txBody>
          <a:bodyPr wrap="none" lIns="0" tIns="0" rIns="0" bIns="0">
            <a:spAutoFit/>
          </a:bodyPr>
          <a:lstStyle/>
          <a:p>
            <a:pPr algn="ctr" eaLnBrk="0" hangingPunct="0"/>
            <a:r>
              <a:rPr lang="en-US" sz="2800" dirty="0" err="1">
                <a:solidFill>
                  <a:srgbClr val="C00000"/>
                </a:solidFill>
                <a:latin typeface="Arial" charset="0"/>
              </a:rPr>
              <a:t>istamina</a:t>
            </a:r>
            <a:endParaRPr lang="en-US" sz="2800" dirty="0">
              <a:solidFill>
                <a:srgbClr val="C00000"/>
              </a:solidFill>
              <a:latin typeface="Arial" charset="0"/>
            </a:endParaRPr>
          </a:p>
        </p:txBody>
      </p:sp>
      <p:sp>
        <p:nvSpPr>
          <p:cNvPr id="8206" name="Oval 331"/>
          <p:cNvSpPr>
            <a:spLocks noChangeArrowheads="1"/>
          </p:cNvSpPr>
          <p:nvPr/>
        </p:nvSpPr>
        <p:spPr bwMode="auto">
          <a:xfrm>
            <a:off x="6373813" y="4429125"/>
            <a:ext cx="71437" cy="71438"/>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07" name="Oval 332"/>
          <p:cNvSpPr>
            <a:spLocks noChangeArrowheads="1"/>
          </p:cNvSpPr>
          <p:nvPr/>
        </p:nvSpPr>
        <p:spPr bwMode="auto">
          <a:xfrm>
            <a:off x="6938963" y="4694238"/>
            <a:ext cx="71437" cy="7143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08" name="Oval 333"/>
          <p:cNvSpPr>
            <a:spLocks noChangeArrowheads="1"/>
          </p:cNvSpPr>
          <p:nvPr/>
        </p:nvSpPr>
        <p:spPr bwMode="auto">
          <a:xfrm>
            <a:off x="4876800" y="3810000"/>
            <a:ext cx="104775" cy="101600"/>
          </a:xfrm>
          <a:prstGeom prst="ellipse">
            <a:avLst/>
          </a:prstGeom>
          <a:gradFill rotWithShape="0">
            <a:gsLst>
              <a:gs pos="0">
                <a:srgbClr val="FFECA7"/>
              </a:gs>
              <a:gs pos="100000">
                <a:srgbClr val="FFD023"/>
              </a:gs>
            </a:gsLst>
            <a:path path="rect">
              <a:fillToRect r="100000" b="100000"/>
            </a:path>
          </a:gradFill>
          <a:ln w="12700">
            <a:solidFill>
              <a:srgbClr val="FFFF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09" name="Oval 334"/>
          <p:cNvSpPr>
            <a:spLocks noChangeArrowheads="1"/>
          </p:cNvSpPr>
          <p:nvPr/>
        </p:nvSpPr>
        <p:spPr bwMode="auto">
          <a:xfrm>
            <a:off x="6723063" y="4873625"/>
            <a:ext cx="104775" cy="10160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0" name="Oval 336"/>
          <p:cNvSpPr>
            <a:spLocks noChangeArrowheads="1"/>
          </p:cNvSpPr>
          <p:nvPr/>
        </p:nvSpPr>
        <p:spPr bwMode="auto">
          <a:xfrm>
            <a:off x="6669088" y="4406900"/>
            <a:ext cx="104775" cy="10160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1" name="Oval 337"/>
          <p:cNvSpPr>
            <a:spLocks noChangeArrowheads="1"/>
          </p:cNvSpPr>
          <p:nvPr/>
        </p:nvSpPr>
        <p:spPr bwMode="auto">
          <a:xfrm>
            <a:off x="7126288" y="4373563"/>
            <a:ext cx="104775" cy="10160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2" name="Oval 338"/>
          <p:cNvSpPr>
            <a:spLocks noChangeArrowheads="1"/>
          </p:cNvSpPr>
          <p:nvPr/>
        </p:nvSpPr>
        <p:spPr bwMode="auto">
          <a:xfrm>
            <a:off x="6962775" y="3835400"/>
            <a:ext cx="87313" cy="8255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3" name="Line 339"/>
          <p:cNvSpPr>
            <a:spLocks noChangeShapeType="1"/>
          </p:cNvSpPr>
          <p:nvPr/>
        </p:nvSpPr>
        <p:spPr bwMode="auto">
          <a:xfrm rot="-3377606">
            <a:off x="4044156" y="2370932"/>
            <a:ext cx="377825" cy="579438"/>
          </a:xfrm>
          <a:prstGeom prst="line">
            <a:avLst/>
          </a:prstGeom>
          <a:noFill/>
          <a:ln w="38100">
            <a:solidFill>
              <a:schemeClr val="tx1"/>
            </a:solidFill>
            <a:round/>
            <a:headEnd type="none" w="sm" len="sm"/>
            <a:tailEnd type="triangle" w="med" len="med"/>
          </a:ln>
        </p:spPr>
        <p:txBody>
          <a:bodyPr lIns="91434" tIns="45717" rIns="91434" bIns="45717" anchor="ctr">
            <a:spAutoFit/>
          </a:bodyPr>
          <a:lstStyle/>
          <a:p>
            <a:endParaRPr lang="it-IT"/>
          </a:p>
        </p:txBody>
      </p:sp>
      <p:sp>
        <p:nvSpPr>
          <p:cNvPr id="8214" name="Oval 340"/>
          <p:cNvSpPr>
            <a:spLocks noChangeArrowheads="1"/>
          </p:cNvSpPr>
          <p:nvPr/>
        </p:nvSpPr>
        <p:spPr bwMode="auto">
          <a:xfrm>
            <a:off x="6357938" y="4903788"/>
            <a:ext cx="87312" cy="8413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5" name="Oval 341"/>
          <p:cNvSpPr>
            <a:spLocks noChangeArrowheads="1"/>
          </p:cNvSpPr>
          <p:nvPr/>
        </p:nvSpPr>
        <p:spPr bwMode="auto">
          <a:xfrm>
            <a:off x="6829425" y="4060825"/>
            <a:ext cx="85725" cy="82550"/>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16" name="Oval 342"/>
          <p:cNvSpPr>
            <a:spLocks noChangeArrowheads="1"/>
          </p:cNvSpPr>
          <p:nvPr/>
        </p:nvSpPr>
        <p:spPr bwMode="auto">
          <a:xfrm>
            <a:off x="5278438" y="4772025"/>
            <a:ext cx="130175" cy="13811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grpSp>
        <p:nvGrpSpPr>
          <p:cNvPr id="8217" name="Group 302"/>
          <p:cNvGrpSpPr>
            <a:grpSpLocks/>
          </p:cNvGrpSpPr>
          <p:nvPr/>
        </p:nvGrpSpPr>
        <p:grpSpPr bwMode="auto">
          <a:xfrm>
            <a:off x="4819650" y="2255838"/>
            <a:ext cx="2065338" cy="1511300"/>
            <a:chOff x="3036" y="1421"/>
            <a:chExt cx="1301" cy="952"/>
          </a:xfrm>
        </p:grpSpPr>
        <p:grpSp>
          <p:nvGrpSpPr>
            <p:cNvPr id="8228" name="Group 83"/>
            <p:cNvGrpSpPr>
              <a:grpSpLocks/>
            </p:cNvGrpSpPr>
            <p:nvPr/>
          </p:nvGrpSpPr>
          <p:grpSpPr bwMode="auto">
            <a:xfrm>
              <a:off x="3036" y="1421"/>
              <a:ext cx="812" cy="808"/>
              <a:chOff x="4252" y="1450"/>
              <a:chExt cx="635" cy="633"/>
            </a:xfrm>
          </p:grpSpPr>
          <p:sp>
            <p:nvSpPr>
              <p:cNvPr id="8268" name="Oval 84"/>
              <p:cNvSpPr>
                <a:spLocks noChangeArrowheads="1"/>
              </p:cNvSpPr>
              <p:nvPr/>
            </p:nvSpPr>
            <p:spPr bwMode="auto">
              <a:xfrm>
                <a:off x="4252" y="1454"/>
                <a:ext cx="629" cy="629"/>
              </a:xfrm>
              <a:prstGeom prst="ellipse">
                <a:avLst/>
              </a:prstGeom>
              <a:solidFill>
                <a:srgbClr val="7C7218"/>
              </a:solidFill>
              <a:ln w="28575">
                <a:noFill/>
                <a:round/>
                <a:headEnd type="none" w="sm" len="sm"/>
                <a:tailEnd type="none" w="sm" len="sm"/>
              </a:ln>
            </p:spPr>
            <p:txBody>
              <a:bodyPr wrap="none" lIns="91434" tIns="45717" rIns="91434" bIns="45717" anchor="ctr">
                <a:spAutoFit/>
              </a:bodyPr>
              <a:lstStyle/>
              <a:p>
                <a:pPr eaLnBrk="0" hangingPunct="0"/>
                <a:endParaRPr lang="it-IT" sz="2400" b="0"/>
              </a:p>
            </p:txBody>
          </p:sp>
          <p:sp>
            <p:nvSpPr>
              <p:cNvPr id="8269" name="Arc 85"/>
              <p:cNvSpPr>
                <a:spLocks/>
              </p:cNvSpPr>
              <p:nvPr/>
            </p:nvSpPr>
            <p:spPr bwMode="auto">
              <a:xfrm>
                <a:off x="4255" y="1450"/>
                <a:ext cx="632" cy="632"/>
              </a:xfrm>
              <a:custGeom>
                <a:avLst/>
                <a:gdLst>
                  <a:gd name="T0" fmla="*/ 6 w 43200"/>
                  <a:gd name="T1" fmla="*/ 9 h 43200"/>
                  <a:gd name="T2" fmla="*/ 9 w 43200"/>
                  <a:gd name="T3" fmla="*/ 5 h 43200"/>
                  <a:gd name="T4" fmla="*/ 5 w 43200"/>
                  <a:gd name="T5" fmla="*/ 5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30303" y="41369"/>
                    </a:moveTo>
                    <a:cubicBezTo>
                      <a:pt x="27560" y="42576"/>
                      <a:pt x="24596"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30303" y="41369"/>
                    </a:moveTo>
                    <a:cubicBezTo>
                      <a:pt x="27560" y="42576"/>
                      <a:pt x="24596" y="43199"/>
                      <a:pt x="21600" y="43200"/>
                    </a:cubicBezTo>
                    <a:cubicBezTo>
                      <a:pt x="9670" y="43200"/>
                      <a:pt x="0" y="33529"/>
                      <a:pt x="0" y="21600"/>
                    </a:cubicBezTo>
                    <a:cubicBezTo>
                      <a:pt x="0" y="9670"/>
                      <a:pt x="9670" y="0"/>
                      <a:pt x="21600" y="0"/>
                    </a:cubicBezTo>
                    <a:cubicBezTo>
                      <a:pt x="33529" y="-1"/>
                      <a:pt x="43199" y="9670"/>
                      <a:pt x="43200" y="21599"/>
                    </a:cubicBezTo>
                    <a:lnTo>
                      <a:pt x="21600" y="21600"/>
                    </a:lnTo>
                    <a:lnTo>
                      <a:pt x="30303" y="41369"/>
                    </a:lnTo>
                    <a:close/>
                  </a:path>
                </a:pathLst>
              </a:custGeom>
              <a:noFill/>
              <a:ln w="28575">
                <a:solidFill>
                  <a:srgbClr val="F5C231"/>
                </a:solidFill>
                <a:round/>
                <a:headEnd type="none" w="sm" len="sm"/>
                <a:tailEnd type="none" w="sm" len="sm"/>
              </a:ln>
            </p:spPr>
            <p:txBody>
              <a:bodyPr wrap="none" lIns="91434" tIns="45717" rIns="91434" bIns="45717" anchor="ctr">
                <a:spAutoFit/>
              </a:bodyPr>
              <a:lstStyle/>
              <a:p>
                <a:endParaRPr lang="it-IT"/>
              </a:p>
            </p:txBody>
          </p:sp>
        </p:grpSp>
        <p:sp>
          <p:nvSpPr>
            <p:cNvPr id="8229" name="Oval 87"/>
            <p:cNvSpPr>
              <a:spLocks noChangeArrowheads="1"/>
            </p:cNvSpPr>
            <p:nvPr/>
          </p:nvSpPr>
          <p:spPr bwMode="auto">
            <a:xfrm>
              <a:off x="3186" y="1554"/>
              <a:ext cx="83" cy="8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0" name="Oval 88"/>
            <p:cNvSpPr>
              <a:spLocks noChangeArrowheads="1"/>
            </p:cNvSpPr>
            <p:nvPr/>
          </p:nvSpPr>
          <p:spPr bwMode="auto">
            <a:xfrm>
              <a:off x="3319" y="1518"/>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1" name="Freeform 89"/>
            <p:cNvSpPr>
              <a:spLocks/>
            </p:cNvSpPr>
            <p:nvPr/>
          </p:nvSpPr>
          <p:spPr bwMode="auto">
            <a:xfrm>
              <a:off x="3226" y="1677"/>
              <a:ext cx="308" cy="342"/>
            </a:xfrm>
            <a:custGeom>
              <a:avLst/>
              <a:gdLst>
                <a:gd name="T0" fmla="*/ 176 w 303"/>
                <a:gd name="T1" fmla="*/ 60 h 337"/>
                <a:gd name="T2" fmla="*/ 54 w 303"/>
                <a:gd name="T3" fmla="*/ 23 h 337"/>
                <a:gd name="T4" fmla="*/ 25 w 303"/>
                <a:gd name="T5" fmla="*/ 202 h 337"/>
                <a:gd name="T6" fmla="*/ 206 w 303"/>
                <a:gd name="T7" fmla="*/ 338 h 337"/>
                <a:gd name="T8" fmla="*/ 304 w 303"/>
                <a:gd name="T9" fmla="*/ 228 h 337"/>
                <a:gd name="T10" fmla="*/ 182 w 303"/>
                <a:gd name="T11" fmla="*/ 155 h 337"/>
                <a:gd name="T12" fmla="*/ 176 w 303"/>
                <a:gd name="T13" fmla="*/ 60 h 337"/>
                <a:gd name="T14" fmla="*/ 0 60000 65536"/>
                <a:gd name="T15" fmla="*/ 0 60000 65536"/>
                <a:gd name="T16" fmla="*/ 0 60000 65536"/>
                <a:gd name="T17" fmla="*/ 0 60000 65536"/>
                <a:gd name="T18" fmla="*/ 0 60000 65536"/>
                <a:gd name="T19" fmla="*/ 0 60000 65536"/>
                <a:gd name="T20" fmla="*/ 0 60000 65536"/>
                <a:gd name="T21" fmla="*/ 0 w 303"/>
                <a:gd name="T22" fmla="*/ 0 h 337"/>
                <a:gd name="T23" fmla="*/ 303 w 303"/>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3" h="337">
                  <a:moveTo>
                    <a:pt x="173" y="59"/>
                  </a:moveTo>
                  <a:cubicBezTo>
                    <a:pt x="152" y="37"/>
                    <a:pt x="78" y="0"/>
                    <a:pt x="53" y="23"/>
                  </a:cubicBezTo>
                  <a:cubicBezTo>
                    <a:pt x="28" y="46"/>
                    <a:pt x="0" y="147"/>
                    <a:pt x="25" y="199"/>
                  </a:cubicBezTo>
                  <a:cubicBezTo>
                    <a:pt x="50" y="251"/>
                    <a:pt x="157" y="329"/>
                    <a:pt x="203" y="333"/>
                  </a:cubicBezTo>
                  <a:cubicBezTo>
                    <a:pt x="249" y="337"/>
                    <a:pt x="303" y="255"/>
                    <a:pt x="299" y="225"/>
                  </a:cubicBezTo>
                  <a:cubicBezTo>
                    <a:pt x="295" y="195"/>
                    <a:pt x="200" y="180"/>
                    <a:pt x="179" y="153"/>
                  </a:cubicBezTo>
                  <a:cubicBezTo>
                    <a:pt x="158" y="126"/>
                    <a:pt x="194" y="81"/>
                    <a:pt x="173" y="59"/>
                  </a:cubicBezTo>
                  <a:close/>
                </a:path>
              </a:pathLst>
            </a:custGeom>
            <a:solidFill>
              <a:srgbClr val="F5C231"/>
            </a:solidFill>
            <a:ln w="12700">
              <a:solidFill>
                <a:srgbClr val="B28C00"/>
              </a:solidFill>
              <a:round/>
              <a:headEnd type="none" w="sm" len="sm"/>
              <a:tailEnd type="none" w="sm" len="sm"/>
            </a:ln>
          </p:spPr>
          <p:txBody>
            <a:bodyPr wrap="none" lIns="91434" tIns="45717" rIns="91434" bIns="45717" anchor="ctr">
              <a:spAutoFit/>
            </a:bodyPr>
            <a:lstStyle/>
            <a:p>
              <a:endParaRPr lang="it-IT"/>
            </a:p>
          </p:txBody>
        </p:sp>
        <p:sp>
          <p:nvSpPr>
            <p:cNvPr id="8232" name="Oval 90"/>
            <p:cNvSpPr>
              <a:spLocks noChangeArrowheads="1"/>
            </p:cNvSpPr>
            <p:nvPr/>
          </p:nvSpPr>
          <p:spPr bwMode="auto">
            <a:xfrm>
              <a:off x="3369" y="164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3" name="Oval 91"/>
            <p:cNvSpPr>
              <a:spLocks noChangeArrowheads="1"/>
            </p:cNvSpPr>
            <p:nvPr/>
          </p:nvSpPr>
          <p:spPr bwMode="auto">
            <a:xfrm>
              <a:off x="3554" y="158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4" name="Oval 92"/>
            <p:cNvSpPr>
              <a:spLocks noChangeArrowheads="1"/>
            </p:cNvSpPr>
            <p:nvPr/>
          </p:nvSpPr>
          <p:spPr bwMode="auto">
            <a:xfrm>
              <a:off x="3708" y="1834"/>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5" name="Oval 93"/>
            <p:cNvSpPr>
              <a:spLocks noChangeArrowheads="1"/>
            </p:cNvSpPr>
            <p:nvPr/>
          </p:nvSpPr>
          <p:spPr bwMode="auto">
            <a:xfrm>
              <a:off x="3533" y="1789"/>
              <a:ext cx="56"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6" name="Oval 94"/>
            <p:cNvSpPr>
              <a:spLocks noChangeArrowheads="1"/>
            </p:cNvSpPr>
            <p:nvPr/>
          </p:nvSpPr>
          <p:spPr bwMode="auto">
            <a:xfrm>
              <a:off x="3559" y="2056"/>
              <a:ext cx="55"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7" name="Oval 95"/>
            <p:cNvSpPr>
              <a:spLocks noChangeArrowheads="1"/>
            </p:cNvSpPr>
            <p:nvPr/>
          </p:nvSpPr>
          <p:spPr bwMode="auto">
            <a:xfrm>
              <a:off x="3244" y="2044"/>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8" name="Oval 96"/>
            <p:cNvSpPr>
              <a:spLocks noChangeArrowheads="1"/>
            </p:cNvSpPr>
            <p:nvPr/>
          </p:nvSpPr>
          <p:spPr bwMode="auto">
            <a:xfrm>
              <a:off x="3119" y="1893"/>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39" name="Oval 97"/>
            <p:cNvSpPr>
              <a:spLocks noChangeArrowheads="1"/>
            </p:cNvSpPr>
            <p:nvPr/>
          </p:nvSpPr>
          <p:spPr bwMode="auto">
            <a:xfrm>
              <a:off x="3458" y="1612"/>
              <a:ext cx="81"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0" name="Oval 98"/>
            <p:cNvSpPr>
              <a:spLocks noChangeArrowheads="1"/>
            </p:cNvSpPr>
            <p:nvPr/>
          </p:nvSpPr>
          <p:spPr bwMode="auto">
            <a:xfrm>
              <a:off x="3451" y="1480"/>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1" name="Oval 99"/>
            <p:cNvSpPr>
              <a:spLocks noChangeArrowheads="1"/>
            </p:cNvSpPr>
            <p:nvPr/>
          </p:nvSpPr>
          <p:spPr bwMode="auto">
            <a:xfrm>
              <a:off x="3656" y="1586"/>
              <a:ext cx="83"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2" name="Oval 100"/>
            <p:cNvSpPr>
              <a:spLocks noChangeArrowheads="1"/>
            </p:cNvSpPr>
            <p:nvPr/>
          </p:nvSpPr>
          <p:spPr bwMode="auto">
            <a:xfrm>
              <a:off x="3600" y="1853"/>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3" name="Oval 101"/>
            <p:cNvSpPr>
              <a:spLocks noChangeArrowheads="1"/>
            </p:cNvSpPr>
            <p:nvPr/>
          </p:nvSpPr>
          <p:spPr bwMode="auto">
            <a:xfrm>
              <a:off x="3648" y="1978"/>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4" name="Oval 102"/>
            <p:cNvSpPr>
              <a:spLocks noChangeArrowheads="1"/>
            </p:cNvSpPr>
            <p:nvPr/>
          </p:nvSpPr>
          <p:spPr bwMode="auto">
            <a:xfrm>
              <a:off x="3417" y="2069"/>
              <a:ext cx="81" cy="88"/>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5" name="Oval 103"/>
            <p:cNvSpPr>
              <a:spLocks noChangeArrowheads="1"/>
            </p:cNvSpPr>
            <p:nvPr/>
          </p:nvSpPr>
          <p:spPr bwMode="auto">
            <a:xfrm>
              <a:off x="3179" y="1949"/>
              <a:ext cx="81" cy="86"/>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6" name="Oval 104"/>
            <p:cNvSpPr>
              <a:spLocks noChangeArrowheads="1"/>
            </p:cNvSpPr>
            <p:nvPr/>
          </p:nvSpPr>
          <p:spPr bwMode="auto">
            <a:xfrm>
              <a:off x="3118" y="1748"/>
              <a:ext cx="83"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7" name="Oval 105"/>
            <p:cNvSpPr>
              <a:spLocks noChangeArrowheads="1"/>
            </p:cNvSpPr>
            <p:nvPr/>
          </p:nvSpPr>
          <p:spPr bwMode="auto">
            <a:xfrm>
              <a:off x="3425" y="1728"/>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8" name="Oval 106"/>
            <p:cNvSpPr>
              <a:spLocks noChangeArrowheads="1"/>
            </p:cNvSpPr>
            <p:nvPr/>
          </p:nvSpPr>
          <p:spPr bwMode="auto">
            <a:xfrm>
              <a:off x="3621" y="1763"/>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49" name="Oval 107"/>
            <p:cNvSpPr>
              <a:spLocks noChangeArrowheads="1"/>
            </p:cNvSpPr>
            <p:nvPr/>
          </p:nvSpPr>
          <p:spPr bwMode="auto">
            <a:xfrm>
              <a:off x="3732" y="1685"/>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0" name="Oval 108"/>
            <p:cNvSpPr>
              <a:spLocks noChangeArrowheads="1"/>
            </p:cNvSpPr>
            <p:nvPr/>
          </p:nvSpPr>
          <p:spPr bwMode="auto">
            <a:xfrm>
              <a:off x="3711" y="1758"/>
              <a:ext cx="56"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1" name="Oval 109"/>
            <p:cNvSpPr>
              <a:spLocks noChangeArrowheads="1"/>
            </p:cNvSpPr>
            <p:nvPr/>
          </p:nvSpPr>
          <p:spPr bwMode="auto">
            <a:xfrm>
              <a:off x="3518" y="1960"/>
              <a:ext cx="55"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2" name="Oval 110"/>
            <p:cNvSpPr>
              <a:spLocks noChangeArrowheads="1"/>
            </p:cNvSpPr>
            <p:nvPr/>
          </p:nvSpPr>
          <p:spPr bwMode="auto">
            <a:xfrm>
              <a:off x="3720" y="1905"/>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3" name="Oval 111"/>
            <p:cNvSpPr>
              <a:spLocks noChangeArrowheads="1"/>
            </p:cNvSpPr>
            <p:nvPr/>
          </p:nvSpPr>
          <p:spPr bwMode="auto">
            <a:xfrm>
              <a:off x="3552" y="1683"/>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4" name="Oval 112"/>
            <p:cNvSpPr>
              <a:spLocks noChangeArrowheads="1"/>
            </p:cNvSpPr>
            <p:nvPr/>
          </p:nvSpPr>
          <p:spPr bwMode="auto">
            <a:xfrm>
              <a:off x="3196" y="1659"/>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5" name="Oval 113"/>
            <p:cNvSpPr>
              <a:spLocks noChangeArrowheads="1"/>
            </p:cNvSpPr>
            <p:nvPr/>
          </p:nvSpPr>
          <p:spPr bwMode="auto">
            <a:xfrm>
              <a:off x="3113" y="1633"/>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6" name="Oval 114"/>
            <p:cNvSpPr>
              <a:spLocks noChangeArrowheads="1"/>
            </p:cNvSpPr>
            <p:nvPr/>
          </p:nvSpPr>
          <p:spPr bwMode="auto">
            <a:xfrm>
              <a:off x="3333" y="2048"/>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7" name="Oval 115"/>
            <p:cNvSpPr>
              <a:spLocks noChangeArrowheads="1"/>
            </p:cNvSpPr>
            <p:nvPr/>
          </p:nvSpPr>
          <p:spPr bwMode="auto">
            <a:xfrm>
              <a:off x="3654" y="2106"/>
              <a:ext cx="82"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8" name="Oval 116"/>
            <p:cNvSpPr>
              <a:spLocks noChangeArrowheads="1"/>
            </p:cNvSpPr>
            <p:nvPr/>
          </p:nvSpPr>
          <p:spPr bwMode="auto">
            <a:xfrm>
              <a:off x="3964" y="2061"/>
              <a:ext cx="54" cy="5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59" name="Oval 117"/>
            <p:cNvSpPr>
              <a:spLocks noChangeArrowheads="1"/>
            </p:cNvSpPr>
            <p:nvPr/>
          </p:nvSpPr>
          <p:spPr bwMode="auto">
            <a:xfrm>
              <a:off x="3809" y="2023"/>
              <a:ext cx="54"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0" name="Oval 118"/>
            <p:cNvSpPr>
              <a:spLocks noChangeArrowheads="1"/>
            </p:cNvSpPr>
            <p:nvPr/>
          </p:nvSpPr>
          <p:spPr bwMode="auto">
            <a:xfrm>
              <a:off x="3909" y="1918"/>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1" name="Oval 120"/>
            <p:cNvSpPr>
              <a:spLocks noChangeArrowheads="1"/>
            </p:cNvSpPr>
            <p:nvPr/>
          </p:nvSpPr>
          <p:spPr bwMode="auto">
            <a:xfrm>
              <a:off x="3849" y="2146"/>
              <a:ext cx="82" cy="87"/>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2" name="Oval 121"/>
            <p:cNvSpPr>
              <a:spLocks noChangeArrowheads="1"/>
            </p:cNvSpPr>
            <p:nvPr/>
          </p:nvSpPr>
          <p:spPr bwMode="auto">
            <a:xfrm>
              <a:off x="3995" y="2197"/>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3" name="Oval 122"/>
            <p:cNvSpPr>
              <a:spLocks noChangeArrowheads="1"/>
            </p:cNvSpPr>
            <p:nvPr/>
          </p:nvSpPr>
          <p:spPr bwMode="auto">
            <a:xfrm>
              <a:off x="3798" y="2284"/>
              <a:ext cx="55" cy="52"/>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4" name="Oval 123"/>
            <p:cNvSpPr>
              <a:spLocks noChangeArrowheads="1"/>
            </p:cNvSpPr>
            <p:nvPr/>
          </p:nvSpPr>
          <p:spPr bwMode="auto">
            <a:xfrm>
              <a:off x="3802" y="1905"/>
              <a:ext cx="55"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5" name="Oval 330"/>
            <p:cNvSpPr>
              <a:spLocks noChangeArrowheads="1"/>
            </p:cNvSpPr>
            <p:nvPr/>
          </p:nvSpPr>
          <p:spPr bwMode="auto">
            <a:xfrm>
              <a:off x="3338" y="2328"/>
              <a:ext cx="45" cy="45"/>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6" name="Oval 335"/>
            <p:cNvSpPr>
              <a:spLocks noChangeArrowheads="1"/>
            </p:cNvSpPr>
            <p:nvPr/>
          </p:nvSpPr>
          <p:spPr bwMode="auto">
            <a:xfrm>
              <a:off x="4271" y="2191"/>
              <a:ext cx="66" cy="64"/>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sp>
          <p:nvSpPr>
            <p:cNvPr id="8267" name="Oval 343"/>
            <p:cNvSpPr>
              <a:spLocks noChangeArrowheads="1"/>
            </p:cNvSpPr>
            <p:nvPr/>
          </p:nvSpPr>
          <p:spPr bwMode="auto">
            <a:xfrm>
              <a:off x="4115" y="2288"/>
              <a:ext cx="56" cy="53"/>
            </a:xfrm>
            <a:prstGeom prst="ellipse">
              <a:avLst/>
            </a:prstGeom>
            <a:gradFill rotWithShape="0">
              <a:gsLst>
                <a:gs pos="0">
                  <a:srgbClr val="FFECA7"/>
                </a:gs>
                <a:gs pos="100000">
                  <a:srgbClr val="FFD023"/>
                </a:gs>
              </a:gsLst>
              <a:path path="rect">
                <a:fillToRect r="100000" b="100000"/>
              </a:path>
            </a:gradFill>
            <a:ln w="12700">
              <a:solidFill>
                <a:srgbClr val="B28C00"/>
              </a:solidFill>
              <a:round/>
              <a:headEnd type="none" w="sm" len="sm"/>
              <a:tailEnd type="none" w="sm" len="sm"/>
            </a:ln>
          </p:spPr>
          <p:txBody>
            <a:bodyPr lIns="91434" tIns="45717" rIns="91434" bIns="45717" anchor="ctr">
              <a:spAutoFit/>
            </a:bodyPr>
            <a:lstStyle/>
            <a:p>
              <a:pPr eaLnBrk="0" hangingPunct="0"/>
              <a:endParaRPr lang="it-IT" sz="2400" b="0"/>
            </a:p>
          </p:txBody>
        </p:sp>
      </p:grpSp>
      <p:sp>
        <p:nvSpPr>
          <p:cNvPr id="8218" name="Text Box 344"/>
          <p:cNvSpPr txBox="1">
            <a:spLocks noChangeArrowheads="1"/>
          </p:cNvSpPr>
          <p:nvPr/>
        </p:nvSpPr>
        <p:spPr bwMode="auto">
          <a:xfrm>
            <a:off x="1728788" y="2024063"/>
            <a:ext cx="404812" cy="457200"/>
          </a:xfrm>
          <a:prstGeom prst="rect">
            <a:avLst/>
          </a:prstGeom>
          <a:noFill/>
          <a:ln w="9525">
            <a:noFill/>
            <a:miter lim="800000"/>
            <a:headEnd/>
            <a:tailEnd/>
          </a:ln>
        </p:spPr>
        <p:txBody>
          <a:bodyPr wrap="none">
            <a:spAutoFit/>
          </a:bodyPr>
          <a:lstStyle/>
          <a:p>
            <a:pPr eaLnBrk="0" hangingPunct="0"/>
            <a:r>
              <a:rPr lang="it-IT" sz="2400">
                <a:latin typeface="Arial" charset="0"/>
              </a:rPr>
              <a:t>B</a:t>
            </a:r>
          </a:p>
        </p:txBody>
      </p:sp>
      <p:sp>
        <p:nvSpPr>
          <p:cNvPr id="8219" name="Text Box 345"/>
          <p:cNvSpPr txBox="1">
            <a:spLocks noChangeArrowheads="1"/>
          </p:cNvSpPr>
          <p:nvPr/>
        </p:nvSpPr>
        <p:spPr bwMode="auto">
          <a:xfrm>
            <a:off x="3008313" y="1201738"/>
            <a:ext cx="815975" cy="579437"/>
          </a:xfrm>
          <a:prstGeom prst="rect">
            <a:avLst/>
          </a:prstGeom>
          <a:noFill/>
          <a:ln w="9525">
            <a:noFill/>
            <a:miter lim="800000"/>
            <a:headEnd/>
            <a:tailEnd/>
          </a:ln>
        </p:spPr>
        <p:txBody>
          <a:bodyPr wrap="none">
            <a:spAutoFit/>
          </a:bodyPr>
          <a:lstStyle/>
          <a:p>
            <a:pPr eaLnBrk="0" hangingPunct="0"/>
            <a:r>
              <a:rPr lang="it-IT">
                <a:solidFill>
                  <a:schemeClr val="bg1"/>
                </a:solidFill>
                <a:latin typeface="Arial" charset="0"/>
              </a:rPr>
              <a:t>IgE</a:t>
            </a:r>
          </a:p>
        </p:txBody>
      </p:sp>
      <p:sp>
        <p:nvSpPr>
          <p:cNvPr id="8220" name="Text Box 346"/>
          <p:cNvSpPr txBox="1">
            <a:spLocks noChangeArrowheads="1"/>
          </p:cNvSpPr>
          <p:nvPr/>
        </p:nvSpPr>
        <p:spPr bwMode="auto">
          <a:xfrm>
            <a:off x="868363" y="5305425"/>
            <a:ext cx="4062412" cy="1552575"/>
          </a:xfrm>
          <a:prstGeom prst="rect">
            <a:avLst/>
          </a:prstGeom>
          <a:noFill/>
          <a:ln w="9525">
            <a:noFill/>
            <a:miter lim="800000"/>
            <a:headEnd/>
            <a:tailEnd/>
          </a:ln>
        </p:spPr>
        <p:txBody>
          <a:bodyPr wrap="none">
            <a:spAutoFit/>
          </a:bodyPr>
          <a:lstStyle/>
          <a:p>
            <a:pPr eaLnBrk="0" hangingPunct="0"/>
            <a:r>
              <a:rPr lang="it-IT" sz="2400" dirty="0">
                <a:latin typeface="Arial" charset="0"/>
              </a:rPr>
              <a:t>Contrazione m. liscio</a:t>
            </a:r>
          </a:p>
          <a:p>
            <a:pPr eaLnBrk="0" hangingPunct="0"/>
            <a:r>
              <a:rPr lang="it-IT" sz="2400" dirty="0">
                <a:latin typeface="Arial" charset="0"/>
              </a:rPr>
              <a:t>Permeabilità</a:t>
            </a:r>
          </a:p>
          <a:p>
            <a:pPr eaLnBrk="0" hangingPunct="0"/>
            <a:r>
              <a:rPr lang="it-IT" sz="2400" dirty="0">
                <a:latin typeface="Arial" charset="0"/>
              </a:rPr>
              <a:t>Vasodilatazione</a:t>
            </a:r>
          </a:p>
          <a:p>
            <a:pPr eaLnBrk="0" hangingPunct="0"/>
            <a:r>
              <a:rPr lang="it-IT" sz="2400" dirty="0">
                <a:latin typeface="Arial" charset="0"/>
              </a:rPr>
              <a:t>Stimolazione </a:t>
            </a:r>
            <a:r>
              <a:rPr lang="it-IT" sz="2400" dirty="0" err="1">
                <a:latin typeface="Arial" charset="0"/>
              </a:rPr>
              <a:t>term.nervose</a:t>
            </a:r>
            <a:endParaRPr lang="it-IT" sz="2400" dirty="0">
              <a:latin typeface="Arial" charset="0"/>
            </a:endParaRPr>
          </a:p>
        </p:txBody>
      </p:sp>
      <p:sp>
        <p:nvSpPr>
          <p:cNvPr id="8221" name="Line 347"/>
          <p:cNvSpPr>
            <a:spLocks noChangeShapeType="1"/>
          </p:cNvSpPr>
          <p:nvPr/>
        </p:nvSpPr>
        <p:spPr bwMode="auto">
          <a:xfrm flipH="1">
            <a:off x="2819400" y="4191000"/>
            <a:ext cx="2209800" cy="0"/>
          </a:xfrm>
          <a:prstGeom prst="line">
            <a:avLst/>
          </a:prstGeom>
          <a:noFill/>
          <a:ln w="38100">
            <a:solidFill>
              <a:schemeClr val="tx1"/>
            </a:solidFill>
            <a:round/>
            <a:headEnd/>
            <a:tailEnd/>
          </a:ln>
        </p:spPr>
        <p:txBody>
          <a:bodyPr/>
          <a:lstStyle/>
          <a:p>
            <a:endParaRPr lang="it-IT"/>
          </a:p>
        </p:txBody>
      </p:sp>
      <p:sp>
        <p:nvSpPr>
          <p:cNvPr id="8222" name="Line 348"/>
          <p:cNvSpPr>
            <a:spLocks noChangeShapeType="1"/>
          </p:cNvSpPr>
          <p:nvPr/>
        </p:nvSpPr>
        <p:spPr bwMode="auto">
          <a:xfrm>
            <a:off x="2819400" y="4191000"/>
            <a:ext cx="0" cy="533400"/>
          </a:xfrm>
          <a:prstGeom prst="line">
            <a:avLst/>
          </a:prstGeom>
          <a:noFill/>
          <a:ln w="38100">
            <a:solidFill>
              <a:schemeClr val="tx1"/>
            </a:solidFill>
            <a:round/>
            <a:headEnd/>
            <a:tailEnd type="triangle" w="med" len="med"/>
          </a:ln>
        </p:spPr>
        <p:txBody>
          <a:bodyPr/>
          <a:lstStyle/>
          <a:p>
            <a:endParaRPr lang="it-IT"/>
          </a:p>
        </p:txBody>
      </p:sp>
      <p:sp>
        <p:nvSpPr>
          <p:cNvPr id="8223" name="Rectangle 349"/>
          <p:cNvSpPr>
            <a:spLocks noChangeArrowheads="1"/>
          </p:cNvSpPr>
          <p:nvPr/>
        </p:nvSpPr>
        <p:spPr bwMode="auto">
          <a:xfrm>
            <a:off x="963613" y="4848225"/>
            <a:ext cx="2990850" cy="427038"/>
          </a:xfrm>
          <a:prstGeom prst="rect">
            <a:avLst/>
          </a:prstGeom>
          <a:noFill/>
          <a:ln w="9525">
            <a:noFill/>
            <a:miter lim="800000"/>
            <a:headEnd/>
            <a:tailEnd/>
          </a:ln>
        </p:spPr>
        <p:txBody>
          <a:bodyPr wrap="none" lIns="0" tIns="0" rIns="0" bIns="0">
            <a:spAutoFit/>
          </a:bodyPr>
          <a:lstStyle/>
          <a:p>
            <a:pPr algn="ctr" eaLnBrk="0" hangingPunct="0"/>
            <a:r>
              <a:rPr lang="en-US" sz="2800" dirty="0" err="1">
                <a:solidFill>
                  <a:srgbClr val="C00000"/>
                </a:solidFill>
                <a:latin typeface="Arial" charset="0"/>
              </a:rPr>
              <a:t>Recettore</a:t>
            </a:r>
            <a:r>
              <a:rPr lang="en-US" sz="2800" dirty="0">
                <a:solidFill>
                  <a:srgbClr val="C00000"/>
                </a:solidFill>
                <a:latin typeface="Arial" charset="0"/>
              </a:rPr>
              <a:t> H1 (H3)</a:t>
            </a:r>
          </a:p>
        </p:txBody>
      </p:sp>
      <p:grpSp>
        <p:nvGrpSpPr>
          <p:cNvPr id="48481" name="Group 353"/>
          <p:cNvGrpSpPr>
            <a:grpSpLocks/>
          </p:cNvGrpSpPr>
          <p:nvPr/>
        </p:nvGrpSpPr>
        <p:grpSpPr bwMode="auto">
          <a:xfrm>
            <a:off x="4864100" y="5445125"/>
            <a:ext cx="4248150" cy="1006475"/>
            <a:chOff x="2880" y="3430"/>
            <a:chExt cx="2676" cy="634"/>
          </a:xfrm>
        </p:grpSpPr>
        <p:sp>
          <p:nvSpPr>
            <p:cNvPr id="8226" name="Text Box 351"/>
            <p:cNvSpPr txBox="1">
              <a:spLocks noChangeArrowheads="1"/>
            </p:cNvSpPr>
            <p:nvPr/>
          </p:nvSpPr>
          <p:spPr bwMode="auto">
            <a:xfrm>
              <a:off x="3373" y="3430"/>
              <a:ext cx="2183" cy="634"/>
            </a:xfrm>
            <a:prstGeom prst="rect">
              <a:avLst/>
            </a:prstGeom>
            <a:noFill/>
            <a:ln w="9525">
              <a:noFill/>
              <a:miter lim="800000"/>
              <a:headEnd/>
              <a:tailEnd/>
            </a:ln>
          </p:spPr>
          <p:txBody>
            <a:bodyPr wrap="none">
              <a:spAutoFit/>
            </a:bodyPr>
            <a:lstStyle/>
            <a:p>
              <a:pPr eaLnBrk="0" hangingPunct="0"/>
              <a:r>
                <a:rPr lang="it-IT" sz="2000" b="0">
                  <a:latin typeface="Arial" charset="0"/>
                </a:rPr>
                <a:t>Broncospasmo, starnuti, </a:t>
              </a:r>
            </a:p>
            <a:p>
              <a:pPr eaLnBrk="0" hangingPunct="0"/>
              <a:r>
                <a:rPr lang="it-IT" sz="2000" b="0">
                  <a:latin typeface="Arial" charset="0"/>
                </a:rPr>
                <a:t>prurito, pomfi, tosse, eritema.</a:t>
              </a:r>
            </a:p>
            <a:p>
              <a:pPr eaLnBrk="0" hangingPunct="0"/>
              <a:r>
                <a:rPr lang="it-IT" sz="2000" b="0">
                  <a:latin typeface="Arial" charset="0"/>
                </a:rPr>
                <a:t>lacrimazione, anafilassi…</a:t>
              </a:r>
            </a:p>
          </p:txBody>
        </p:sp>
        <p:sp>
          <p:nvSpPr>
            <p:cNvPr id="8227" name="AutoShape 352"/>
            <p:cNvSpPr>
              <a:spLocks noChangeArrowheads="1"/>
            </p:cNvSpPr>
            <p:nvPr/>
          </p:nvSpPr>
          <p:spPr bwMode="auto">
            <a:xfrm>
              <a:off x="2880" y="3612"/>
              <a:ext cx="434" cy="306"/>
            </a:xfrm>
            <a:prstGeom prst="rightArrow">
              <a:avLst>
                <a:gd name="adj1" fmla="val 50000"/>
                <a:gd name="adj2" fmla="val 35458"/>
              </a:avLst>
            </a:prstGeom>
            <a:solidFill>
              <a:schemeClr val="accent1"/>
            </a:solidFill>
            <a:ln w="9525">
              <a:solidFill>
                <a:schemeClr val="tx1"/>
              </a:solidFill>
              <a:miter lim="800000"/>
              <a:headEnd/>
              <a:tailEnd/>
            </a:ln>
          </p:spPr>
          <p:txBody>
            <a:bodyPr wrap="none" anchor="ctr"/>
            <a:lstStyle/>
            <a:p>
              <a:pPr eaLnBrk="0" hangingPunct="0"/>
              <a:endParaRPr lang="it-IT" sz="2400" b="0"/>
            </a:p>
          </p:txBody>
        </p:sp>
      </p:grpSp>
      <p:sp>
        <p:nvSpPr>
          <p:cNvPr id="357" name="Titolo 356"/>
          <p:cNvSpPr>
            <a:spLocks noGrp="1"/>
          </p:cNvSpPr>
          <p:nvPr>
            <p:ph type="title"/>
          </p:nvPr>
        </p:nvSpPr>
        <p:spPr/>
        <p:txBody>
          <a:bodyPr/>
          <a:lstStyle/>
          <a:p>
            <a:r>
              <a:rPr lang="it-IT" smtClean="0"/>
              <a:t>LA REAZIONE IgE MEDIATA</a:t>
            </a:r>
            <a:br>
              <a:rPr lang="it-IT" smtClean="0"/>
            </a:br>
            <a:endParaRPr lang="it-IT" dirty="0"/>
          </a:p>
        </p:txBody>
      </p:sp>
      <p:sp>
        <p:nvSpPr>
          <p:cNvPr id="355" name="Segnaposto numero diapositiva 354"/>
          <p:cNvSpPr>
            <a:spLocks noGrp="1"/>
          </p:cNvSpPr>
          <p:nvPr>
            <p:ph type="sldNum" sz="quarter" idx="4"/>
          </p:nvPr>
        </p:nvSpPr>
        <p:spPr/>
        <p:txBody>
          <a:bodyPr/>
          <a:lstStyle/>
          <a:p>
            <a:fld id="{727900B2-336A-46FE-9A0B-0A54CDA181B0}" type="slidenum">
              <a:rPr lang="it-IT" smtClean="0"/>
              <a:pPr/>
              <a:t>7</a:t>
            </a:fld>
            <a:endParaRPr lang="it-IT" dirty="0"/>
          </a:p>
        </p:txBody>
      </p:sp>
      <p:sp>
        <p:nvSpPr>
          <p:cNvPr id="356" name="Segnaposto piè di pagina 35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8481"/>
                                        </p:tgtEl>
                                        <p:attrNameLst>
                                          <p:attrName>style.visibility</p:attrName>
                                        </p:attrNameLst>
                                      </p:cBhvr>
                                      <p:to>
                                        <p:strVal val="visible"/>
                                      </p:to>
                                    </p:set>
                                    <p:animEffect transition="in" filter="wipe(down)">
                                      <p:cBhvr>
                                        <p:cTn id="7" dur="500"/>
                                        <p:tgtEl>
                                          <p:spTgt spid="48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p:cNvSpPr txBox="1">
            <a:spLocks noChangeArrowheads="1"/>
          </p:cNvSpPr>
          <p:nvPr/>
        </p:nvSpPr>
        <p:spPr bwMode="auto">
          <a:xfrm>
            <a:off x="823913" y="2519363"/>
            <a:ext cx="4834978" cy="2677656"/>
          </a:xfrm>
          <a:prstGeom prst="rect">
            <a:avLst/>
          </a:prstGeom>
          <a:noFill/>
          <a:ln w="12700">
            <a:noFill/>
            <a:miter lim="800000"/>
            <a:headEnd/>
            <a:tailEnd/>
          </a:ln>
        </p:spPr>
        <p:txBody>
          <a:bodyPr wrap="none">
            <a:spAutoFit/>
          </a:bodyPr>
          <a:lstStyle/>
          <a:p>
            <a:r>
              <a:rPr lang="it-IT" sz="2400" dirty="0">
                <a:solidFill>
                  <a:srgbClr val="C00000"/>
                </a:solidFill>
                <a:latin typeface="Arial" charset="0"/>
              </a:rPr>
              <a:t>Efficacia clinica (rinite)</a:t>
            </a:r>
          </a:p>
          <a:p>
            <a:r>
              <a:rPr lang="it-IT" sz="2400" dirty="0">
                <a:solidFill>
                  <a:srgbClr val="C00000"/>
                </a:solidFill>
                <a:latin typeface="Arial" charset="0"/>
              </a:rPr>
              <a:t>Efficacia clinica (asma)</a:t>
            </a:r>
          </a:p>
          <a:p>
            <a:r>
              <a:rPr lang="it-IT" sz="2400" dirty="0">
                <a:solidFill>
                  <a:srgbClr val="C00000"/>
                </a:solidFill>
                <a:latin typeface="Arial" charset="0"/>
              </a:rPr>
              <a:t>Efficacia clinica bambini (rinite)</a:t>
            </a:r>
          </a:p>
          <a:p>
            <a:r>
              <a:rPr lang="it-IT" sz="2400" dirty="0">
                <a:solidFill>
                  <a:srgbClr val="C00000"/>
                </a:solidFill>
                <a:latin typeface="Arial" charset="0"/>
              </a:rPr>
              <a:t>Efficacia clinica bambini (asma)</a:t>
            </a:r>
          </a:p>
          <a:p>
            <a:r>
              <a:rPr lang="it-IT" sz="2400" dirty="0">
                <a:solidFill>
                  <a:srgbClr val="C00000"/>
                </a:solidFill>
                <a:latin typeface="Arial" charset="0"/>
              </a:rPr>
              <a:t>Prevenzione sensibilizzazioni</a:t>
            </a:r>
          </a:p>
          <a:p>
            <a:r>
              <a:rPr lang="it-IT" sz="2400" dirty="0">
                <a:solidFill>
                  <a:srgbClr val="C00000"/>
                </a:solidFill>
                <a:latin typeface="Arial" charset="0"/>
              </a:rPr>
              <a:t>Prevenzione asma</a:t>
            </a:r>
          </a:p>
          <a:p>
            <a:r>
              <a:rPr lang="it-IT" sz="2400" dirty="0">
                <a:solidFill>
                  <a:srgbClr val="C00000"/>
                </a:solidFill>
                <a:latin typeface="Arial" charset="0"/>
              </a:rPr>
              <a:t>Effetto a lungo termine</a:t>
            </a:r>
          </a:p>
        </p:txBody>
      </p:sp>
      <p:sp>
        <p:nvSpPr>
          <p:cNvPr id="99331" name="Text Box 5"/>
          <p:cNvSpPr txBox="1">
            <a:spLocks noChangeArrowheads="1"/>
          </p:cNvSpPr>
          <p:nvPr/>
        </p:nvSpPr>
        <p:spPr bwMode="auto">
          <a:xfrm>
            <a:off x="6223000" y="2455863"/>
            <a:ext cx="573088" cy="2647950"/>
          </a:xfrm>
          <a:prstGeom prst="rect">
            <a:avLst/>
          </a:prstGeom>
          <a:noFill/>
          <a:ln w="12700">
            <a:noFill/>
            <a:miter lim="800000"/>
            <a:headEnd/>
            <a:tailEnd/>
          </a:ln>
        </p:spPr>
        <p:txBody>
          <a:bodyPr wrap="none">
            <a:spAutoFit/>
          </a:bodyPr>
          <a:lstStyle/>
          <a:p>
            <a:r>
              <a:rPr lang="it-IT" sz="2400">
                <a:latin typeface="Arial" charset="0"/>
              </a:rPr>
              <a:t>Ia</a:t>
            </a:r>
          </a:p>
          <a:p>
            <a:r>
              <a:rPr lang="it-IT" sz="2400">
                <a:latin typeface="Arial" charset="0"/>
              </a:rPr>
              <a:t>Ia</a:t>
            </a:r>
          </a:p>
          <a:p>
            <a:r>
              <a:rPr lang="it-IT" sz="2400">
                <a:latin typeface="Arial" charset="0"/>
              </a:rPr>
              <a:t>Ib</a:t>
            </a:r>
          </a:p>
          <a:p>
            <a:r>
              <a:rPr lang="it-IT" sz="2400">
                <a:latin typeface="Arial" charset="0"/>
              </a:rPr>
              <a:t>Ib</a:t>
            </a:r>
          </a:p>
          <a:p>
            <a:r>
              <a:rPr lang="it-IT" sz="2400">
                <a:latin typeface="Arial" charset="0"/>
              </a:rPr>
              <a:t>Ib</a:t>
            </a:r>
          </a:p>
          <a:p>
            <a:r>
              <a:rPr lang="it-IT" sz="2400">
                <a:latin typeface="Arial" charset="0"/>
              </a:rPr>
              <a:t>Ib*</a:t>
            </a:r>
          </a:p>
          <a:p>
            <a:r>
              <a:rPr lang="it-IT" sz="2400">
                <a:latin typeface="Arial" charset="0"/>
              </a:rPr>
              <a:t>Ib</a:t>
            </a:r>
          </a:p>
        </p:txBody>
      </p:sp>
      <p:sp>
        <p:nvSpPr>
          <p:cNvPr id="99332" name="Text Box 6"/>
          <p:cNvSpPr txBox="1">
            <a:spLocks noChangeArrowheads="1"/>
          </p:cNvSpPr>
          <p:nvPr/>
        </p:nvSpPr>
        <p:spPr bwMode="auto">
          <a:xfrm>
            <a:off x="7689850" y="2513013"/>
            <a:ext cx="573088" cy="2647950"/>
          </a:xfrm>
          <a:prstGeom prst="rect">
            <a:avLst/>
          </a:prstGeom>
          <a:noFill/>
          <a:ln w="12700">
            <a:noFill/>
            <a:miter lim="800000"/>
            <a:headEnd/>
            <a:tailEnd/>
          </a:ln>
        </p:spPr>
        <p:txBody>
          <a:bodyPr wrap="none">
            <a:spAutoFit/>
          </a:bodyPr>
          <a:lstStyle/>
          <a:p>
            <a:r>
              <a:rPr lang="it-IT" sz="2400">
                <a:latin typeface="Arial" charset="0"/>
              </a:rPr>
              <a:t>Ia</a:t>
            </a:r>
          </a:p>
          <a:p>
            <a:r>
              <a:rPr lang="it-IT" sz="2400">
                <a:latin typeface="Arial" charset="0"/>
              </a:rPr>
              <a:t>Ia</a:t>
            </a:r>
          </a:p>
          <a:p>
            <a:r>
              <a:rPr lang="it-IT" sz="2400">
                <a:latin typeface="Arial" charset="0"/>
              </a:rPr>
              <a:t>Ia</a:t>
            </a:r>
          </a:p>
          <a:p>
            <a:r>
              <a:rPr lang="it-IT" sz="2400">
                <a:latin typeface="Arial" charset="0"/>
              </a:rPr>
              <a:t>Ia</a:t>
            </a:r>
          </a:p>
          <a:p>
            <a:r>
              <a:rPr lang="it-IT" sz="2400">
                <a:latin typeface="Arial" charset="0"/>
              </a:rPr>
              <a:t>IIa</a:t>
            </a:r>
          </a:p>
          <a:p>
            <a:r>
              <a:rPr lang="it-IT" sz="2400">
                <a:latin typeface="Arial" charset="0"/>
              </a:rPr>
              <a:t>Ib*</a:t>
            </a:r>
          </a:p>
          <a:p>
            <a:r>
              <a:rPr lang="it-IT" sz="2400">
                <a:latin typeface="Arial" charset="0"/>
              </a:rPr>
              <a:t>IIa</a:t>
            </a:r>
          </a:p>
        </p:txBody>
      </p:sp>
      <p:sp>
        <p:nvSpPr>
          <p:cNvPr id="99333" name="Text Box 7"/>
          <p:cNvSpPr txBox="1">
            <a:spLocks noChangeArrowheads="1"/>
          </p:cNvSpPr>
          <p:nvPr/>
        </p:nvSpPr>
        <p:spPr bwMode="auto">
          <a:xfrm>
            <a:off x="5951538" y="1951038"/>
            <a:ext cx="877887" cy="457200"/>
          </a:xfrm>
          <a:prstGeom prst="rect">
            <a:avLst/>
          </a:prstGeom>
          <a:noFill/>
          <a:ln w="12700">
            <a:noFill/>
            <a:miter lim="800000"/>
            <a:headEnd/>
            <a:tailEnd/>
          </a:ln>
        </p:spPr>
        <p:txBody>
          <a:bodyPr wrap="none">
            <a:spAutoFit/>
          </a:bodyPr>
          <a:lstStyle/>
          <a:p>
            <a:r>
              <a:rPr lang="it-IT" sz="2400" dirty="0">
                <a:solidFill>
                  <a:srgbClr val="C00000"/>
                </a:solidFill>
                <a:latin typeface="Arial" charset="0"/>
              </a:rPr>
              <a:t>SCIT</a:t>
            </a:r>
          </a:p>
        </p:txBody>
      </p:sp>
      <p:sp>
        <p:nvSpPr>
          <p:cNvPr id="99334" name="Text Box 8"/>
          <p:cNvSpPr txBox="1">
            <a:spLocks noChangeArrowheads="1"/>
          </p:cNvSpPr>
          <p:nvPr/>
        </p:nvSpPr>
        <p:spPr bwMode="auto">
          <a:xfrm>
            <a:off x="7554913" y="1951038"/>
            <a:ext cx="842962" cy="457200"/>
          </a:xfrm>
          <a:prstGeom prst="rect">
            <a:avLst/>
          </a:prstGeom>
          <a:noFill/>
          <a:ln w="12700">
            <a:noFill/>
            <a:miter lim="800000"/>
            <a:headEnd/>
            <a:tailEnd/>
          </a:ln>
        </p:spPr>
        <p:txBody>
          <a:bodyPr wrap="none">
            <a:spAutoFit/>
          </a:bodyPr>
          <a:lstStyle/>
          <a:p>
            <a:r>
              <a:rPr lang="it-IT" sz="2400" dirty="0">
                <a:solidFill>
                  <a:srgbClr val="C00000"/>
                </a:solidFill>
                <a:latin typeface="Arial" charset="0"/>
              </a:rPr>
              <a:t>SLIT</a:t>
            </a:r>
          </a:p>
        </p:txBody>
      </p:sp>
      <p:sp>
        <p:nvSpPr>
          <p:cNvPr id="99335" name="Line 9"/>
          <p:cNvSpPr>
            <a:spLocks noChangeShapeType="1"/>
          </p:cNvSpPr>
          <p:nvPr/>
        </p:nvSpPr>
        <p:spPr bwMode="auto">
          <a:xfrm>
            <a:off x="968375" y="2492375"/>
            <a:ext cx="7620000" cy="12700"/>
          </a:xfrm>
          <a:prstGeom prst="line">
            <a:avLst/>
          </a:prstGeom>
          <a:noFill/>
          <a:ln w="12700">
            <a:solidFill>
              <a:schemeClr val="tx1"/>
            </a:solidFill>
            <a:round/>
            <a:headEnd/>
            <a:tailEnd/>
          </a:ln>
        </p:spPr>
        <p:txBody>
          <a:bodyPr/>
          <a:lstStyle/>
          <a:p>
            <a:endParaRPr lang="it-IT"/>
          </a:p>
        </p:txBody>
      </p:sp>
      <p:sp>
        <p:nvSpPr>
          <p:cNvPr id="99336" name="Rectangle 10"/>
          <p:cNvSpPr>
            <a:spLocks noChangeArrowheads="1"/>
          </p:cNvSpPr>
          <p:nvPr/>
        </p:nvSpPr>
        <p:spPr bwMode="auto">
          <a:xfrm>
            <a:off x="874713" y="1927225"/>
            <a:ext cx="7766050" cy="3524250"/>
          </a:xfrm>
          <a:prstGeom prst="rect">
            <a:avLst/>
          </a:prstGeom>
          <a:noFill/>
          <a:ln w="12700">
            <a:solidFill>
              <a:schemeClr val="tx1"/>
            </a:solidFill>
            <a:miter lim="800000"/>
            <a:headEnd/>
            <a:tailEnd/>
          </a:ln>
        </p:spPr>
        <p:txBody>
          <a:bodyPr wrap="none" anchor="ctr"/>
          <a:lstStyle/>
          <a:p>
            <a:endParaRPr lang="en-US" sz="2400"/>
          </a:p>
        </p:txBody>
      </p:sp>
      <p:sp>
        <p:nvSpPr>
          <p:cNvPr id="99337" name="Line 11"/>
          <p:cNvSpPr>
            <a:spLocks noChangeShapeType="1"/>
          </p:cNvSpPr>
          <p:nvPr/>
        </p:nvSpPr>
        <p:spPr bwMode="auto">
          <a:xfrm flipH="1" flipV="1">
            <a:off x="5834063" y="1935163"/>
            <a:ext cx="12700" cy="3525837"/>
          </a:xfrm>
          <a:prstGeom prst="line">
            <a:avLst/>
          </a:prstGeom>
          <a:noFill/>
          <a:ln w="12700">
            <a:solidFill>
              <a:schemeClr val="tx1"/>
            </a:solidFill>
            <a:round/>
            <a:headEnd/>
            <a:tailEnd/>
          </a:ln>
        </p:spPr>
        <p:txBody>
          <a:bodyPr/>
          <a:lstStyle/>
          <a:p>
            <a:endParaRPr lang="it-IT"/>
          </a:p>
        </p:txBody>
      </p:sp>
      <p:sp>
        <p:nvSpPr>
          <p:cNvPr id="99338" name="Line 12"/>
          <p:cNvSpPr>
            <a:spLocks noChangeShapeType="1"/>
          </p:cNvSpPr>
          <p:nvPr/>
        </p:nvSpPr>
        <p:spPr bwMode="auto">
          <a:xfrm flipH="1" flipV="1">
            <a:off x="7321550" y="1925638"/>
            <a:ext cx="12700" cy="3525837"/>
          </a:xfrm>
          <a:prstGeom prst="line">
            <a:avLst/>
          </a:prstGeom>
          <a:noFill/>
          <a:ln w="12700">
            <a:solidFill>
              <a:schemeClr val="tx1"/>
            </a:solidFill>
            <a:round/>
            <a:headEnd/>
            <a:tailEnd/>
          </a:ln>
        </p:spPr>
        <p:txBody>
          <a:bodyPr/>
          <a:lstStyle/>
          <a:p>
            <a:endParaRPr lang="it-IT"/>
          </a:p>
        </p:txBody>
      </p:sp>
      <p:sp>
        <p:nvSpPr>
          <p:cNvPr id="99339" name="Text Box 13"/>
          <p:cNvSpPr txBox="1">
            <a:spLocks noChangeArrowheads="1"/>
          </p:cNvSpPr>
          <p:nvPr/>
        </p:nvSpPr>
        <p:spPr bwMode="auto">
          <a:xfrm>
            <a:off x="849313" y="5535613"/>
            <a:ext cx="4552950" cy="366712"/>
          </a:xfrm>
          <a:prstGeom prst="rect">
            <a:avLst/>
          </a:prstGeom>
          <a:noFill/>
          <a:ln w="12700">
            <a:noFill/>
            <a:miter lim="800000"/>
            <a:headEnd/>
            <a:tailEnd/>
          </a:ln>
        </p:spPr>
        <p:txBody>
          <a:bodyPr wrap="none">
            <a:spAutoFit/>
          </a:bodyPr>
          <a:lstStyle/>
          <a:p>
            <a:r>
              <a:rPr lang="it-IT" sz="1800" dirty="0">
                <a:solidFill>
                  <a:srgbClr val="C00000"/>
                </a:solidFill>
                <a:latin typeface="Arial" charset="0"/>
              </a:rPr>
              <a:t>*</a:t>
            </a:r>
            <a:r>
              <a:rPr lang="it-IT" sz="1800" dirty="0">
                <a:latin typeface="Arial" charset="0"/>
              </a:rPr>
              <a:t> Un solo studio randomizzato in aperto.</a:t>
            </a:r>
          </a:p>
        </p:txBody>
      </p:sp>
      <p:sp>
        <p:nvSpPr>
          <p:cNvPr id="99340" name="Text Box 14"/>
          <p:cNvSpPr txBox="1">
            <a:spLocks noChangeArrowheads="1"/>
          </p:cNvSpPr>
          <p:nvPr/>
        </p:nvSpPr>
        <p:spPr bwMode="auto">
          <a:xfrm>
            <a:off x="4070350" y="6040438"/>
            <a:ext cx="4737100" cy="366712"/>
          </a:xfrm>
          <a:prstGeom prst="rect">
            <a:avLst/>
          </a:prstGeom>
          <a:noFill/>
          <a:ln w="12700">
            <a:noFill/>
            <a:miter lim="800000"/>
            <a:headEnd/>
            <a:tailEnd/>
          </a:ln>
        </p:spPr>
        <p:txBody>
          <a:bodyPr wrap="none">
            <a:spAutoFit/>
          </a:bodyPr>
          <a:lstStyle/>
          <a:p>
            <a:r>
              <a:rPr lang="it-IT" sz="1800"/>
              <a:t>Passalacqua e Durham, JACI 2007, modificata</a:t>
            </a:r>
          </a:p>
        </p:txBody>
      </p:sp>
      <p:sp>
        <p:nvSpPr>
          <p:cNvPr id="99341" name="Text Box 15"/>
          <p:cNvSpPr txBox="1">
            <a:spLocks noChangeArrowheads="1"/>
          </p:cNvSpPr>
          <p:nvPr/>
        </p:nvSpPr>
        <p:spPr bwMode="auto">
          <a:xfrm>
            <a:off x="866775" y="976313"/>
            <a:ext cx="7029450" cy="654050"/>
          </a:xfrm>
          <a:prstGeom prst="rect">
            <a:avLst/>
          </a:prstGeom>
          <a:solidFill>
            <a:srgbClr val="C0C0C0"/>
          </a:solidFill>
          <a:ln w="12700">
            <a:solidFill>
              <a:schemeClr val="tx1"/>
            </a:solidFill>
            <a:miter lim="800000"/>
            <a:headEnd/>
            <a:tailEnd/>
          </a:ln>
        </p:spPr>
        <p:txBody>
          <a:bodyPr wrap="none">
            <a:spAutoFit/>
          </a:bodyPr>
          <a:lstStyle/>
          <a:p>
            <a:r>
              <a:rPr lang="it-IT" sz="1800">
                <a:latin typeface="Arial" charset="0"/>
              </a:rPr>
              <a:t>GRADO DI EVIDENZA SPERIMENTALE PER IMMUNOTERAPIA </a:t>
            </a:r>
          </a:p>
          <a:p>
            <a:r>
              <a:rPr lang="it-IT" sz="1800">
                <a:latin typeface="Arial" charset="0"/>
              </a:rPr>
              <a:t>SOTTOCUTANEA (SCIT) E SUBLINGUALE (SLIT)</a:t>
            </a:r>
          </a:p>
        </p:txBody>
      </p:sp>
      <p:sp>
        <p:nvSpPr>
          <p:cNvPr id="14" name="Segnaposto numero diapositiva 13"/>
          <p:cNvSpPr>
            <a:spLocks noGrp="1"/>
          </p:cNvSpPr>
          <p:nvPr>
            <p:ph type="sldNum" sz="quarter" idx="4"/>
          </p:nvPr>
        </p:nvSpPr>
        <p:spPr/>
        <p:txBody>
          <a:bodyPr/>
          <a:lstStyle/>
          <a:p>
            <a:fld id="{727900B2-336A-46FE-9A0B-0A54CDA181B0}" type="slidenum">
              <a:rPr lang="it-IT" smtClean="0"/>
              <a:pPr/>
              <a:t>70</a:t>
            </a:fld>
            <a:endParaRPr lang="it-IT" dirty="0"/>
          </a:p>
        </p:txBody>
      </p:sp>
      <p:sp>
        <p:nvSpPr>
          <p:cNvPr id="15" name="Segnaposto piè di pagina 1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Group 2"/>
          <p:cNvGraphicFramePr>
            <a:graphicFrameLocks noGrp="1"/>
          </p:cNvGraphicFramePr>
          <p:nvPr/>
        </p:nvGraphicFramePr>
        <p:xfrm>
          <a:off x="4979988" y="1570038"/>
          <a:ext cx="4071937" cy="4635503"/>
        </p:xfrm>
        <a:graphic>
          <a:graphicData uri="http://schemas.openxmlformats.org/drawingml/2006/table">
            <a:tbl>
              <a:tblPr/>
              <a:tblGrid>
                <a:gridCol w="1184275"/>
                <a:gridCol w="1111250"/>
                <a:gridCol w="704850"/>
                <a:gridCol w="1071562"/>
              </a:tblGrid>
              <a:tr h="682625">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Abramson</a:t>
                      </a:r>
                      <a:r>
                        <a:rPr kumimoji="0" lang="it-IT" sz="1100" b="1" i="0" u="none" strike="noStrike" cap="none" normalizeH="0" baseline="0" dirty="0" smtClean="0">
                          <a:ln>
                            <a:noFill/>
                          </a:ln>
                          <a:solidFill>
                            <a:srgbClr val="13437C"/>
                          </a:solidFill>
                          <a:effectLst/>
                          <a:latin typeface="Georgia" pitchFamily="18" charset="0"/>
                          <a:cs typeface="Arial" charset="0"/>
                        </a:rPr>
                        <a:t> 2010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Asthma</a:t>
                      </a:r>
                      <a:endParaRPr kumimoji="0" lang="it-IT" sz="1100" b="1" i="0" u="none" strike="noStrike" cap="none" normalizeH="0" baseline="0" dirty="0" smtClean="0">
                        <a:ln>
                          <a:noFill/>
                        </a:ln>
                        <a:solidFill>
                          <a:srgbClr val="13437C"/>
                        </a:solidFill>
                        <a:effectLst/>
                        <a:latin typeface="Georgia" pitchFamily="18" charset="0"/>
                        <a:cs typeface="Arial"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A-C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p&lt; 0.00001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smtClean="0">
                          <a:ln>
                            <a:noFill/>
                          </a:ln>
                          <a:solidFill>
                            <a:srgbClr val="13437C"/>
                          </a:solidFill>
                          <a:effectLst/>
                          <a:latin typeface="Georgia" pitchFamily="18" charset="0"/>
                          <a:cs typeface="Arial" charset="0"/>
                        </a:rPr>
                        <a:t>Calamita 2006</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Asthma</a:t>
                      </a:r>
                      <a:endParaRPr kumimoji="0" lang="it-IT" sz="1100" b="1" i="0" u="none" strike="noStrike" cap="none" normalizeH="0" baseline="0" dirty="0" smtClean="0">
                        <a:ln>
                          <a:noFill/>
                        </a:ln>
                        <a:solidFill>
                          <a:srgbClr val="13437C"/>
                        </a:solidFill>
                        <a:effectLst/>
                        <a:latin typeface="Georgia" pitchFamily="18" charset="0"/>
                        <a:cs typeface="Arial"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A-C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 0.07</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Penagos</a:t>
                      </a:r>
                      <a:r>
                        <a:rPr kumimoji="0" lang="it-IT" sz="1100" b="1" i="0" u="none" strike="noStrike" cap="none" normalizeH="0" baseline="0" dirty="0" smtClean="0">
                          <a:ln>
                            <a:noFill/>
                          </a:ln>
                          <a:solidFill>
                            <a:srgbClr val="13437C"/>
                          </a:solidFill>
                          <a:effectLst/>
                          <a:latin typeface="Georgia" pitchFamily="18" charset="0"/>
                          <a:cs typeface="Arial" charset="0"/>
                        </a:rPr>
                        <a:t> 2008</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Asthma</a:t>
                      </a:r>
                      <a:endParaRPr kumimoji="0" lang="it-IT" sz="1100" b="1" i="0" u="none" strike="noStrike" cap="none" normalizeH="0" baseline="0" dirty="0" smtClean="0">
                        <a:ln>
                          <a:noFill/>
                        </a:ln>
                        <a:solidFill>
                          <a:srgbClr val="13437C"/>
                        </a:solidFill>
                        <a:effectLst/>
                        <a:latin typeface="Georgia" pitchFamily="18" charset="0"/>
                        <a:cs typeface="Arial"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 0.02</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Olaguibel 2005</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Asthma</a:t>
                      </a:r>
                    </a:p>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/Rhinitis</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smtClean="0">
                          <a:ln>
                            <a:noFill/>
                          </a:ln>
                          <a:solidFill>
                            <a:srgbClr val="13437C"/>
                          </a:solidFill>
                          <a:effectLst/>
                          <a:latin typeface="Georgia" pitchFamily="18" charset="0"/>
                          <a:cs typeface="Arial" charset="0"/>
                        </a:rPr>
                        <a:t>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 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Calderon 2007</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Rhinitis</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smtClean="0">
                          <a:ln>
                            <a:noFill/>
                          </a:ln>
                          <a:solidFill>
                            <a:srgbClr val="13437C"/>
                          </a:solidFill>
                          <a:effectLst/>
                          <a:latin typeface="Georgia" pitchFamily="18" charset="0"/>
                          <a:cs typeface="Arial" charset="0"/>
                        </a:rPr>
                        <a:t>A</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p&lt; 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Penagos 2006</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Rhinitis</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p=</a:t>
                      </a:r>
                      <a:r>
                        <a:rPr kumimoji="0" lang="it-IT" sz="1100" b="1" i="0" u="none" strike="noStrike" cap="none" normalizeH="0" baseline="0" dirty="0" smtClean="0">
                          <a:ln>
                            <a:noFill/>
                          </a:ln>
                          <a:solidFill>
                            <a:srgbClr val="13437C"/>
                          </a:solidFill>
                          <a:effectLst/>
                          <a:latin typeface="Georgia" pitchFamily="18" charset="0"/>
                          <a:cs typeface="Arial" charset="0"/>
                        </a:rPr>
                        <a:t> 0.02</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D0D8E8"/>
                    </a:solidFill>
                  </a:tcPr>
                </a:tc>
              </a:tr>
              <a:tr h="658813">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Radulovic</a:t>
                      </a:r>
                      <a:r>
                        <a:rPr kumimoji="0" lang="it-IT" sz="1100" b="1" i="0" u="none" strike="noStrike" cap="none" normalizeH="0" baseline="0" dirty="0" smtClean="0">
                          <a:ln>
                            <a:noFill/>
                          </a:ln>
                          <a:solidFill>
                            <a:srgbClr val="13437C"/>
                          </a:solidFill>
                          <a:effectLst/>
                          <a:latin typeface="Georgia" pitchFamily="18" charset="0"/>
                          <a:cs typeface="Arial" charset="0"/>
                        </a:rPr>
                        <a:t> 2010</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Rhinitis</a:t>
                      </a:r>
                      <a:endParaRPr kumimoji="0" lang="it-IT" sz="1100" b="1" i="0" u="none" strike="noStrike" cap="none" normalizeH="0" baseline="0" dirty="0" smtClean="0">
                        <a:ln>
                          <a:noFill/>
                        </a:ln>
                        <a:solidFill>
                          <a:srgbClr val="13437C"/>
                        </a:solidFill>
                        <a:effectLst/>
                        <a:latin typeface="Georgia" pitchFamily="18" charset="0"/>
                        <a:cs typeface="Arial" charset="0"/>
                      </a:endParaRP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smtClean="0">
                          <a:ln>
                            <a:noFill/>
                          </a:ln>
                          <a:solidFill>
                            <a:srgbClr val="13437C"/>
                          </a:solidFill>
                          <a:effectLst/>
                          <a:latin typeface="Georgia" pitchFamily="18" charset="0"/>
                          <a:cs typeface="Arial" charset="0"/>
                        </a:rPr>
                        <a:t>A-C</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it-IT" sz="1100" b="1" i="0" u="none" strike="noStrike" cap="none" normalizeH="0" baseline="0" dirty="0" err="1" smtClean="0">
                          <a:ln>
                            <a:noFill/>
                          </a:ln>
                          <a:solidFill>
                            <a:srgbClr val="13437C"/>
                          </a:solidFill>
                          <a:effectLst/>
                          <a:latin typeface="Georgia" pitchFamily="18" charset="0"/>
                          <a:cs typeface="Arial" charset="0"/>
                        </a:rPr>
                        <a:t>p=</a:t>
                      </a:r>
                      <a:r>
                        <a:rPr kumimoji="0" lang="it-IT" sz="1100" b="1" i="0" u="none" strike="noStrike" cap="none" normalizeH="0" baseline="0" dirty="0" smtClean="0">
                          <a:ln>
                            <a:noFill/>
                          </a:ln>
                          <a:solidFill>
                            <a:srgbClr val="13437C"/>
                          </a:solidFill>
                          <a:effectLst/>
                          <a:latin typeface="Georgia" pitchFamily="18" charset="0"/>
                          <a:cs typeface="Arial" charset="0"/>
                        </a:rPr>
                        <a:t> 0.00001</a:t>
                      </a:r>
                    </a:p>
                  </a:txBody>
                  <a:tcPr horzOverflow="overflow">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solidFill>
                      <a:srgbClr val="E9EDF4"/>
                    </a:solidFill>
                  </a:tcPr>
                </a:tc>
              </a:tr>
            </a:tbl>
          </a:graphicData>
        </a:graphic>
      </p:graphicFrame>
      <p:sp>
        <p:nvSpPr>
          <p:cNvPr id="162860" name="CasellaDiTesto 14"/>
          <p:cNvSpPr txBox="1">
            <a:spLocks noChangeArrowheads="1"/>
          </p:cNvSpPr>
          <p:nvPr/>
        </p:nvSpPr>
        <p:spPr bwMode="auto">
          <a:xfrm>
            <a:off x="5043488" y="6269038"/>
            <a:ext cx="2286000" cy="244475"/>
          </a:xfrm>
          <a:prstGeom prst="rect">
            <a:avLst/>
          </a:prstGeom>
          <a:noFill/>
          <a:ln w="9525">
            <a:noFill/>
            <a:miter lim="800000"/>
            <a:headEnd/>
            <a:tailEnd/>
          </a:ln>
        </p:spPr>
        <p:txBody>
          <a:bodyPr>
            <a:spAutoFit/>
          </a:bodyPr>
          <a:lstStyle/>
          <a:p>
            <a:r>
              <a:rPr lang="it-IT" sz="1000" b="0">
                <a:solidFill>
                  <a:srgbClr val="13437C"/>
                </a:solidFill>
                <a:latin typeface="Georgia" pitchFamily="18" charset="0"/>
                <a:cs typeface="Arial" charset="0"/>
              </a:rPr>
              <a:t>A = adults             C = children</a:t>
            </a:r>
          </a:p>
        </p:txBody>
      </p:sp>
      <p:pic>
        <p:nvPicPr>
          <p:cNvPr id="162861" name="Picture 3"/>
          <p:cNvPicPr>
            <a:picLocks noChangeAspect="1" noChangeArrowheads="1"/>
          </p:cNvPicPr>
          <p:nvPr/>
        </p:nvPicPr>
        <p:blipFill>
          <a:blip r:embed="rId2" cstate="print"/>
          <a:srcRect/>
          <a:stretch>
            <a:fillRect/>
          </a:stretch>
        </p:blipFill>
        <p:spPr bwMode="auto">
          <a:xfrm>
            <a:off x="684213" y="1563688"/>
            <a:ext cx="4294187" cy="4873625"/>
          </a:xfrm>
          <a:prstGeom prst="rect">
            <a:avLst/>
          </a:prstGeom>
          <a:noFill/>
          <a:ln w="9525">
            <a:solidFill>
              <a:schemeClr val="tx1"/>
            </a:solidFill>
            <a:miter lim="800000"/>
            <a:headEnd/>
            <a:tailEnd/>
          </a:ln>
        </p:spPr>
      </p:pic>
      <p:sp>
        <p:nvSpPr>
          <p:cNvPr id="162862" name="CasellaDiTesto 6"/>
          <p:cNvSpPr txBox="1">
            <a:spLocks noChangeArrowheads="1"/>
          </p:cNvSpPr>
          <p:nvPr/>
        </p:nvSpPr>
        <p:spPr bwMode="auto">
          <a:xfrm>
            <a:off x="3886200" y="1465263"/>
            <a:ext cx="696913" cy="338137"/>
          </a:xfrm>
          <a:prstGeom prst="rect">
            <a:avLst/>
          </a:prstGeom>
          <a:noFill/>
          <a:ln w="9525">
            <a:noFill/>
            <a:miter lim="800000"/>
            <a:headEnd/>
            <a:tailEnd/>
          </a:ln>
        </p:spPr>
        <p:txBody>
          <a:bodyPr wrap="none">
            <a:spAutoFit/>
          </a:bodyPr>
          <a:lstStyle/>
          <a:p>
            <a:r>
              <a:rPr lang="it-IT" sz="1600" b="0" dirty="0">
                <a:solidFill>
                  <a:srgbClr val="C00000"/>
                </a:solidFill>
                <a:latin typeface="Georgia" pitchFamily="18" charset="0"/>
                <a:cs typeface="Arial" charset="0"/>
              </a:rPr>
              <a:t>SCIT</a:t>
            </a:r>
          </a:p>
        </p:txBody>
      </p:sp>
      <p:sp>
        <p:nvSpPr>
          <p:cNvPr id="162863" name="CasellaDiTesto 7"/>
          <p:cNvSpPr txBox="1">
            <a:spLocks noChangeArrowheads="1"/>
          </p:cNvSpPr>
          <p:nvPr/>
        </p:nvSpPr>
        <p:spPr bwMode="auto">
          <a:xfrm>
            <a:off x="3898900" y="4108450"/>
            <a:ext cx="696913" cy="338138"/>
          </a:xfrm>
          <a:prstGeom prst="rect">
            <a:avLst/>
          </a:prstGeom>
          <a:noFill/>
          <a:ln w="9525">
            <a:noFill/>
            <a:miter lim="800000"/>
            <a:headEnd/>
            <a:tailEnd/>
          </a:ln>
        </p:spPr>
        <p:txBody>
          <a:bodyPr wrap="none">
            <a:spAutoFit/>
          </a:bodyPr>
          <a:lstStyle/>
          <a:p>
            <a:r>
              <a:rPr lang="it-IT" sz="1600" b="0">
                <a:solidFill>
                  <a:srgbClr val="C00000"/>
                </a:solidFill>
                <a:latin typeface="Georgia" pitchFamily="18" charset="0"/>
                <a:cs typeface="Arial" charset="0"/>
              </a:rPr>
              <a:t>SCIT</a:t>
            </a:r>
          </a:p>
        </p:txBody>
      </p:sp>
      <p:sp>
        <p:nvSpPr>
          <p:cNvPr id="162864" name="CasellaDiTesto 8"/>
          <p:cNvSpPr txBox="1">
            <a:spLocks noChangeArrowheads="1"/>
          </p:cNvSpPr>
          <p:nvPr/>
        </p:nvSpPr>
        <p:spPr bwMode="auto">
          <a:xfrm>
            <a:off x="3886200" y="2036763"/>
            <a:ext cx="690563" cy="338137"/>
          </a:xfrm>
          <a:prstGeom prst="rect">
            <a:avLst/>
          </a:prstGeom>
          <a:noFill/>
          <a:ln w="9525">
            <a:noFill/>
            <a:miter lim="800000"/>
            <a:headEnd/>
            <a:tailEnd/>
          </a:ln>
        </p:spPr>
        <p:txBody>
          <a:bodyPr wrap="none">
            <a:spAutoFit/>
          </a:bodyPr>
          <a:lstStyle/>
          <a:p>
            <a:r>
              <a:rPr lang="it-IT" sz="1600" b="0">
                <a:solidFill>
                  <a:srgbClr val="13437C"/>
                </a:solidFill>
                <a:latin typeface="Georgia" pitchFamily="18" charset="0"/>
                <a:cs typeface="Arial" charset="0"/>
              </a:rPr>
              <a:t>SLIT</a:t>
            </a:r>
          </a:p>
        </p:txBody>
      </p:sp>
      <p:sp>
        <p:nvSpPr>
          <p:cNvPr id="162865" name="CasellaDiTesto 9"/>
          <p:cNvSpPr txBox="1">
            <a:spLocks noChangeArrowheads="1"/>
          </p:cNvSpPr>
          <p:nvPr/>
        </p:nvSpPr>
        <p:spPr bwMode="auto">
          <a:xfrm>
            <a:off x="3911600" y="2763838"/>
            <a:ext cx="690563" cy="338137"/>
          </a:xfrm>
          <a:prstGeom prst="rect">
            <a:avLst/>
          </a:prstGeom>
          <a:noFill/>
          <a:ln w="9525">
            <a:noFill/>
            <a:miter lim="800000"/>
            <a:headEnd/>
            <a:tailEnd/>
          </a:ln>
        </p:spPr>
        <p:txBody>
          <a:bodyPr wrap="none">
            <a:spAutoFit/>
          </a:bodyPr>
          <a:lstStyle/>
          <a:p>
            <a:r>
              <a:rPr lang="it-IT" sz="1600" b="0">
                <a:solidFill>
                  <a:srgbClr val="13437C"/>
                </a:solidFill>
                <a:latin typeface="Georgia" pitchFamily="18" charset="0"/>
                <a:cs typeface="Arial" charset="0"/>
              </a:rPr>
              <a:t>SLIT</a:t>
            </a:r>
          </a:p>
        </p:txBody>
      </p:sp>
      <p:sp>
        <p:nvSpPr>
          <p:cNvPr id="162866" name="CasellaDiTesto 10"/>
          <p:cNvSpPr txBox="1">
            <a:spLocks noChangeArrowheads="1"/>
          </p:cNvSpPr>
          <p:nvPr/>
        </p:nvSpPr>
        <p:spPr bwMode="auto">
          <a:xfrm>
            <a:off x="3898900" y="3322638"/>
            <a:ext cx="690563" cy="338137"/>
          </a:xfrm>
          <a:prstGeom prst="rect">
            <a:avLst/>
          </a:prstGeom>
          <a:noFill/>
          <a:ln w="9525">
            <a:noFill/>
            <a:miter lim="800000"/>
            <a:headEnd/>
            <a:tailEnd/>
          </a:ln>
        </p:spPr>
        <p:txBody>
          <a:bodyPr wrap="none">
            <a:spAutoFit/>
          </a:bodyPr>
          <a:lstStyle/>
          <a:p>
            <a:r>
              <a:rPr lang="it-IT" sz="1600" b="0">
                <a:solidFill>
                  <a:srgbClr val="13437C"/>
                </a:solidFill>
                <a:latin typeface="Georgia" pitchFamily="18" charset="0"/>
                <a:cs typeface="Arial" charset="0"/>
              </a:rPr>
              <a:t>SLIT</a:t>
            </a:r>
          </a:p>
        </p:txBody>
      </p:sp>
      <p:sp>
        <p:nvSpPr>
          <p:cNvPr id="162867" name="CasellaDiTesto 11"/>
          <p:cNvSpPr txBox="1">
            <a:spLocks noChangeArrowheads="1"/>
          </p:cNvSpPr>
          <p:nvPr/>
        </p:nvSpPr>
        <p:spPr bwMode="auto">
          <a:xfrm>
            <a:off x="3898900" y="4894263"/>
            <a:ext cx="690563" cy="338137"/>
          </a:xfrm>
          <a:prstGeom prst="rect">
            <a:avLst/>
          </a:prstGeom>
          <a:noFill/>
          <a:ln w="9525">
            <a:noFill/>
            <a:miter lim="800000"/>
            <a:headEnd/>
            <a:tailEnd/>
          </a:ln>
        </p:spPr>
        <p:txBody>
          <a:bodyPr wrap="none">
            <a:spAutoFit/>
          </a:bodyPr>
          <a:lstStyle/>
          <a:p>
            <a:r>
              <a:rPr lang="it-IT" sz="1600" b="0">
                <a:solidFill>
                  <a:srgbClr val="13437C"/>
                </a:solidFill>
                <a:latin typeface="Georgia" pitchFamily="18" charset="0"/>
                <a:cs typeface="Arial" charset="0"/>
              </a:rPr>
              <a:t>SLIT</a:t>
            </a:r>
          </a:p>
        </p:txBody>
      </p:sp>
      <p:sp>
        <p:nvSpPr>
          <p:cNvPr id="162868" name="CasellaDiTesto 12"/>
          <p:cNvSpPr txBox="1">
            <a:spLocks noChangeArrowheads="1"/>
          </p:cNvSpPr>
          <p:nvPr/>
        </p:nvSpPr>
        <p:spPr bwMode="auto">
          <a:xfrm>
            <a:off x="3898900" y="5394325"/>
            <a:ext cx="690563" cy="338138"/>
          </a:xfrm>
          <a:prstGeom prst="rect">
            <a:avLst/>
          </a:prstGeom>
          <a:noFill/>
          <a:ln w="9525">
            <a:noFill/>
            <a:miter lim="800000"/>
            <a:headEnd/>
            <a:tailEnd/>
          </a:ln>
        </p:spPr>
        <p:txBody>
          <a:bodyPr wrap="none">
            <a:spAutoFit/>
          </a:bodyPr>
          <a:lstStyle/>
          <a:p>
            <a:r>
              <a:rPr lang="it-IT" sz="1600" b="0">
                <a:solidFill>
                  <a:srgbClr val="13437C"/>
                </a:solidFill>
                <a:latin typeface="Georgia" pitchFamily="18" charset="0"/>
                <a:cs typeface="Arial" charset="0"/>
              </a:rPr>
              <a:t>SLIT</a:t>
            </a:r>
          </a:p>
        </p:txBody>
      </p:sp>
      <p:sp>
        <p:nvSpPr>
          <p:cNvPr id="162869" name="Text Box 54"/>
          <p:cNvSpPr txBox="1">
            <a:spLocks noChangeArrowheads="1"/>
          </p:cNvSpPr>
          <p:nvPr/>
        </p:nvSpPr>
        <p:spPr bwMode="auto">
          <a:xfrm>
            <a:off x="754063" y="1227138"/>
            <a:ext cx="2695575" cy="369887"/>
          </a:xfrm>
          <a:prstGeom prst="rect">
            <a:avLst/>
          </a:prstGeom>
          <a:noFill/>
          <a:ln w="12700">
            <a:noFill/>
            <a:miter lim="800000"/>
            <a:headEnd/>
            <a:tailEnd/>
          </a:ln>
        </p:spPr>
        <p:txBody>
          <a:bodyPr wrap="none">
            <a:spAutoFit/>
          </a:bodyPr>
          <a:lstStyle/>
          <a:p>
            <a:r>
              <a:rPr lang="it-IT" sz="1800" b="0">
                <a:solidFill>
                  <a:srgbClr val="13437C"/>
                </a:solidFill>
                <a:latin typeface="Georgia" pitchFamily="18" charset="0"/>
              </a:rPr>
              <a:t>Meta analisi: sintomi</a:t>
            </a:r>
          </a:p>
        </p:txBody>
      </p:sp>
      <p:sp>
        <p:nvSpPr>
          <p:cNvPr id="162870" name="AutoShape 55"/>
          <p:cNvSpPr>
            <a:spLocks noChangeArrowheads="1"/>
          </p:cNvSpPr>
          <p:nvPr/>
        </p:nvSpPr>
        <p:spPr bwMode="auto">
          <a:xfrm>
            <a:off x="2128838" y="1739900"/>
            <a:ext cx="442912" cy="285750"/>
          </a:xfrm>
          <a:prstGeom prst="diamond">
            <a:avLst/>
          </a:prstGeom>
          <a:solidFill>
            <a:srgbClr val="FF0000"/>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1" name="AutoShape 56"/>
          <p:cNvSpPr>
            <a:spLocks noChangeArrowheads="1"/>
          </p:cNvSpPr>
          <p:nvPr/>
        </p:nvSpPr>
        <p:spPr bwMode="auto">
          <a:xfrm>
            <a:off x="2125663" y="4125913"/>
            <a:ext cx="338137" cy="285750"/>
          </a:xfrm>
          <a:prstGeom prst="diamond">
            <a:avLst/>
          </a:prstGeom>
          <a:solidFill>
            <a:srgbClr val="FF0000"/>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2" name="AutoShape 57"/>
          <p:cNvSpPr>
            <a:spLocks noChangeArrowheads="1"/>
          </p:cNvSpPr>
          <p:nvPr/>
        </p:nvSpPr>
        <p:spPr bwMode="auto">
          <a:xfrm>
            <a:off x="2268538" y="2257425"/>
            <a:ext cx="625475" cy="285750"/>
          </a:xfrm>
          <a:prstGeom prst="diamond">
            <a:avLst/>
          </a:prstGeom>
          <a:solidFill>
            <a:srgbClr val="0066FF"/>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3" name="AutoShape 58"/>
          <p:cNvSpPr>
            <a:spLocks noChangeArrowheads="1"/>
          </p:cNvSpPr>
          <p:nvPr/>
        </p:nvSpPr>
        <p:spPr bwMode="auto">
          <a:xfrm>
            <a:off x="1296988" y="2959100"/>
            <a:ext cx="1082675" cy="246063"/>
          </a:xfrm>
          <a:prstGeom prst="diamond">
            <a:avLst/>
          </a:prstGeom>
          <a:solidFill>
            <a:srgbClr val="0066FF"/>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4" name="AutoShape 59"/>
          <p:cNvSpPr>
            <a:spLocks noChangeArrowheads="1"/>
          </p:cNvSpPr>
          <p:nvPr/>
        </p:nvSpPr>
        <p:spPr bwMode="auto">
          <a:xfrm>
            <a:off x="966788" y="3436938"/>
            <a:ext cx="1592262" cy="233362"/>
          </a:xfrm>
          <a:prstGeom prst="diamond">
            <a:avLst/>
          </a:prstGeom>
          <a:solidFill>
            <a:srgbClr val="0066FF"/>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5" name="AutoShape 60"/>
          <p:cNvSpPr>
            <a:spLocks noChangeArrowheads="1"/>
          </p:cNvSpPr>
          <p:nvPr/>
        </p:nvSpPr>
        <p:spPr bwMode="auto">
          <a:xfrm>
            <a:off x="2081213" y="4840288"/>
            <a:ext cx="677862" cy="246062"/>
          </a:xfrm>
          <a:prstGeom prst="diamond">
            <a:avLst/>
          </a:prstGeom>
          <a:solidFill>
            <a:srgbClr val="0066FF"/>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162876" name="AutoShape 61"/>
          <p:cNvSpPr>
            <a:spLocks noChangeArrowheads="1"/>
          </p:cNvSpPr>
          <p:nvPr/>
        </p:nvSpPr>
        <p:spPr bwMode="auto">
          <a:xfrm>
            <a:off x="2390775" y="5359400"/>
            <a:ext cx="417513" cy="246063"/>
          </a:xfrm>
          <a:prstGeom prst="diamond">
            <a:avLst/>
          </a:prstGeom>
          <a:solidFill>
            <a:srgbClr val="0066FF"/>
          </a:solidFill>
          <a:ln w="12700">
            <a:solidFill>
              <a:schemeClr val="bg2"/>
            </a:solidFill>
            <a:miter lim="800000"/>
            <a:headEnd/>
            <a:tailEnd/>
          </a:ln>
        </p:spPr>
        <p:txBody>
          <a:bodyPr wrap="none" anchor="ctr"/>
          <a:lstStyle/>
          <a:p>
            <a:endParaRPr lang="it-IT" sz="1800" b="0">
              <a:latin typeface="Calibri" pitchFamily="34" charset="0"/>
            </a:endParaRPr>
          </a:p>
        </p:txBody>
      </p:sp>
      <p:sp>
        <p:nvSpPr>
          <p:cNvPr id="92221" name="Titolo 22"/>
          <p:cNvSpPr>
            <a:spLocks/>
          </p:cNvSpPr>
          <p:nvPr/>
        </p:nvSpPr>
        <p:spPr bwMode="auto">
          <a:xfrm>
            <a:off x="781050" y="137662"/>
            <a:ext cx="7011988" cy="679450"/>
          </a:xfrm>
          <a:prstGeom prst="rect">
            <a:avLst/>
          </a:prstGeom>
          <a:noFill/>
          <a:ln w="9525">
            <a:noFill/>
            <a:miter lim="800000"/>
            <a:headEnd/>
            <a:tailEnd/>
          </a:ln>
        </p:spPr>
        <p:txBody>
          <a:bodyPr anchor="ctr"/>
          <a:lstStyle/>
          <a:p>
            <a:pPr algn="ctr" defTabSz="784225" eaLnBrk="0" hangingPunct="0">
              <a:lnSpc>
                <a:spcPct val="85000"/>
              </a:lnSpc>
            </a:pPr>
            <a:endParaRPr lang="it-IT" sz="3300" dirty="0">
              <a:solidFill>
                <a:srgbClr val="FF0000"/>
              </a:solidFill>
              <a:latin typeface="Arial" charset="0"/>
            </a:endParaRPr>
          </a:p>
        </p:txBody>
      </p:sp>
      <p:sp>
        <p:nvSpPr>
          <p:cNvPr id="92222" name="Segnaposto numero diapositiva 21"/>
          <p:cNvSpPr txBox="1">
            <a:spLocks noGrp="1"/>
          </p:cNvSpPr>
          <p:nvPr/>
        </p:nvSpPr>
        <p:spPr bwMode="auto">
          <a:xfrm>
            <a:off x="457200" y="6356350"/>
            <a:ext cx="2133600" cy="365125"/>
          </a:xfrm>
          <a:prstGeom prst="rect">
            <a:avLst/>
          </a:prstGeom>
          <a:noFill/>
          <a:ln>
            <a:miter lim="800000"/>
            <a:headEnd/>
            <a:tailEnd/>
          </a:ln>
        </p:spPr>
        <p:txBody>
          <a:bodyPr anchor="ctr"/>
          <a:lstStyle/>
          <a:p>
            <a:pPr fontAlgn="auto">
              <a:spcBef>
                <a:spcPts val="0"/>
              </a:spcBef>
              <a:spcAft>
                <a:spcPts val="0"/>
              </a:spcAft>
              <a:defRPr/>
            </a:pPr>
            <a:fld id="{E7342459-982D-426A-A91C-48C919927429}" type="slidenum">
              <a:rPr lang="it-IT" sz="1200" b="0">
                <a:solidFill>
                  <a:schemeClr val="tx1">
                    <a:tint val="75000"/>
                  </a:schemeClr>
                </a:solidFill>
                <a:latin typeface="+mn-lt"/>
              </a:rPr>
              <a:pPr fontAlgn="auto">
                <a:spcBef>
                  <a:spcPts val="0"/>
                </a:spcBef>
                <a:spcAft>
                  <a:spcPts val="0"/>
                </a:spcAft>
                <a:defRPr/>
              </a:pPr>
              <a:t>71</a:t>
            </a:fld>
            <a:endParaRPr lang="it-IT" sz="1200" b="0">
              <a:solidFill>
                <a:schemeClr val="tx1">
                  <a:tint val="75000"/>
                </a:schemeClr>
              </a:solidFill>
              <a:latin typeface="+mn-lt"/>
            </a:endParaRPr>
          </a:p>
        </p:txBody>
      </p:sp>
      <p:sp>
        <p:nvSpPr>
          <p:cNvPr id="162880" name="CasellaDiTesto 23"/>
          <p:cNvSpPr txBox="1">
            <a:spLocks noChangeArrowheads="1"/>
          </p:cNvSpPr>
          <p:nvPr/>
        </p:nvSpPr>
        <p:spPr bwMode="auto">
          <a:xfrm>
            <a:off x="881063" y="702812"/>
            <a:ext cx="4781550" cy="274637"/>
          </a:xfrm>
          <a:prstGeom prst="rect">
            <a:avLst/>
          </a:prstGeom>
          <a:noFill/>
          <a:ln w="9525">
            <a:noFill/>
            <a:miter lim="800000"/>
            <a:headEnd/>
            <a:tailEnd/>
          </a:ln>
        </p:spPr>
        <p:txBody>
          <a:bodyPr wrap="none">
            <a:spAutoFit/>
          </a:bodyPr>
          <a:lstStyle/>
          <a:p>
            <a:r>
              <a:rPr lang="it-IT" sz="1200" b="0" i="1">
                <a:latin typeface="Georgia" pitchFamily="18" charset="0"/>
              </a:rPr>
              <a:t>Compalati E et al, Ann Allergy Asthma Immunol 2009 (modificata)</a:t>
            </a:r>
          </a:p>
        </p:txBody>
      </p:sp>
      <p:sp>
        <p:nvSpPr>
          <p:cNvPr id="25" name="Titolo 24"/>
          <p:cNvSpPr>
            <a:spLocks noGrp="1"/>
          </p:cNvSpPr>
          <p:nvPr>
            <p:ph type="title"/>
          </p:nvPr>
        </p:nvSpPr>
        <p:spPr/>
        <p:txBody>
          <a:bodyPr/>
          <a:lstStyle/>
          <a:p>
            <a:r>
              <a:rPr lang="en-US" smtClean="0"/>
              <a:t>Specific immunotherapy for respiratory allergy: state of the art according to current meta-analyses. </a:t>
            </a:r>
            <a:br>
              <a:rPr lang="en-US" smtClean="0"/>
            </a:br>
            <a:endParaRPr lang="it-IT" dirty="0"/>
          </a:p>
        </p:txBody>
      </p:sp>
      <p:sp>
        <p:nvSpPr>
          <p:cNvPr id="23" name="Segnaposto numero diapositiva 22"/>
          <p:cNvSpPr>
            <a:spLocks noGrp="1"/>
          </p:cNvSpPr>
          <p:nvPr>
            <p:ph type="sldNum" sz="quarter" idx="4"/>
          </p:nvPr>
        </p:nvSpPr>
        <p:spPr/>
        <p:txBody>
          <a:bodyPr/>
          <a:lstStyle/>
          <a:p>
            <a:fld id="{727900B2-336A-46FE-9A0B-0A54CDA181B0}" type="slidenum">
              <a:rPr lang="it-IT" smtClean="0"/>
              <a:pPr/>
              <a:t>71</a:t>
            </a:fld>
            <a:endParaRPr lang="it-IT" dirty="0"/>
          </a:p>
        </p:txBody>
      </p:sp>
      <p:sp>
        <p:nvSpPr>
          <p:cNvPr id="24" name="Segnaposto piè di pagina 2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890" name="Group 2"/>
          <p:cNvGraphicFramePr>
            <a:graphicFrameLocks noGrp="1"/>
          </p:cNvGraphicFramePr>
          <p:nvPr/>
        </p:nvGraphicFramePr>
        <p:xfrm>
          <a:off x="353785" y="1127125"/>
          <a:ext cx="8496300" cy="4734560"/>
        </p:xfrm>
        <a:graphic>
          <a:graphicData uri="http://schemas.openxmlformats.org/drawingml/2006/table">
            <a:tbl>
              <a:tblPr/>
              <a:tblGrid>
                <a:gridCol w="2555875"/>
                <a:gridCol w="1231900"/>
                <a:gridCol w="1309688"/>
                <a:gridCol w="1430337"/>
                <a:gridCol w="1968500"/>
              </a:tblGrid>
              <a:tr h="10922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dirty="0" smtClean="0">
                          <a:ln>
                            <a:noFill/>
                          </a:ln>
                          <a:solidFill>
                            <a:srgbClr val="FFFFFF"/>
                          </a:solidFill>
                          <a:effectLst/>
                          <a:latin typeface="Arial" charset="0"/>
                          <a:cs typeface="Arial" charset="0"/>
                        </a:rPr>
                        <a:t>Autore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Pz studiati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Tipo di allergia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Durata dello studio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Parametro considerato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Buchner (1995)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 acari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10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- 54% DM spesi per sintomatici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Schadlich (2000)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 acari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10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Risparmio di 650-1190 DM</a:t>
                      </a:r>
                      <a:r>
                        <a:rPr kumimoji="0" lang="it-IT" sz="19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Petersen (2005)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4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Risparmio di 1508 DKK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Ariano (2006)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 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6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- 48% </a:t>
                      </a:r>
                      <a:r>
                        <a:rPr kumimoji="0" lang="en-GB" sz="1900" b="0" i="0" u="none" strike="noStrike" cap="none" normalizeH="0" baseline="0" smtClean="0">
                          <a:ln>
                            <a:noFill/>
                          </a:ln>
                          <a:solidFill>
                            <a:schemeClr val="bg2"/>
                          </a:solidFill>
                          <a:effectLst/>
                          <a:latin typeface="Times New Roman" pitchFamily="18" charset="0"/>
                        </a:rPr>
                        <a:t>€</a:t>
                      </a:r>
                      <a:r>
                        <a:rPr kumimoji="0" lang="it-IT" sz="1900" b="0" i="0" u="none" strike="noStrike" cap="none" normalizeH="0" baseline="0" smtClean="0">
                          <a:ln>
                            <a:noFill/>
                          </a:ln>
                          <a:solidFill>
                            <a:srgbClr val="000000"/>
                          </a:solidFill>
                          <a:effectLst/>
                          <a:latin typeface="Times New Roman" pitchFamily="18" charset="0"/>
                          <a:cs typeface="Arial" charset="0"/>
                        </a:rPr>
                        <a:t> spesi al 4°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dirty="0" err="1" smtClean="0">
                          <a:ln>
                            <a:noFill/>
                          </a:ln>
                          <a:solidFill>
                            <a:srgbClr val="000000"/>
                          </a:solidFill>
                          <a:effectLst/>
                          <a:latin typeface="Times New Roman" pitchFamily="18" charset="0"/>
                          <a:cs typeface="Arial" charset="0"/>
                        </a:rPr>
                        <a:t>Omnes</a:t>
                      </a:r>
                      <a:r>
                        <a:rPr kumimoji="0" lang="it-IT" sz="1900" b="0" i="0" u="none" strike="noStrike" cap="none" normalizeH="0" baseline="0" dirty="0" smtClean="0">
                          <a:ln>
                            <a:noFill/>
                          </a:ln>
                          <a:solidFill>
                            <a:srgbClr val="000000"/>
                          </a:solidFill>
                          <a:effectLst/>
                          <a:latin typeface="Times New Roman" pitchFamily="18" charset="0"/>
                          <a:cs typeface="Arial" charset="0"/>
                        </a:rPr>
                        <a:t>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 e bambini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 acari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6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dirty="0" smtClean="0">
                          <a:ln>
                            <a:noFill/>
                          </a:ln>
                          <a:solidFill>
                            <a:schemeClr val="bg2"/>
                          </a:solidFill>
                          <a:effectLst/>
                          <a:latin typeface="Times New Roman" pitchFamily="18" charset="0"/>
                        </a:rPr>
                        <a:t>Risparmio di 1327 </a:t>
                      </a:r>
                      <a:r>
                        <a:rPr kumimoji="0" lang="en-GB" sz="1900" b="0" i="0" u="none" strike="noStrike" cap="none" normalizeH="0" baseline="0" dirty="0" smtClean="0">
                          <a:ln>
                            <a:noFill/>
                          </a:ln>
                          <a:solidFill>
                            <a:schemeClr val="bg2"/>
                          </a:solidFill>
                          <a:effectLst/>
                          <a:latin typeface="Times New Roman" pitchFamily="18" charset="0"/>
                        </a:rPr>
                        <a:t>€ </a:t>
                      </a:r>
                      <a:r>
                        <a:rPr kumimoji="0" lang="en-GB" sz="1900" b="0" i="0" u="none" strike="noStrike" cap="none" normalizeH="0" baseline="0" dirty="0" err="1" smtClean="0">
                          <a:ln>
                            <a:noFill/>
                          </a:ln>
                          <a:solidFill>
                            <a:schemeClr val="bg2"/>
                          </a:solidFill>
                          <a:effectLst/>
                          <a:latin typeface="Times New Roman" pitchFamily="18" charset="0"/>
                        </a:rPr>
                        <a:t>pollini</a:t>
                      </a:r>
                      <a:r>
                        <a:rPr kumimoji="0" lang="en-GB" sz="1900" b="0" i="0" u="none" strike="noStrike" cap="none" normalizeH="0" baseline="0" dirty="0" smtClean="0">
                          <a:ln>
                            <a:noFill/>
                          </a:ln>
                          <a:solidFill>
                            <a:schemeClr val="bg2"/>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GB" sz="1900" b="0" i="0" u="none" strike="noStrike" cap="none" normalizeH="0" baseline="0" dirty="0" smtClean="0">
                          <a:ln>
                            <a:noFill/>
                          </a:ln>
                          <a:solidFill>
                            <a:schemeClr val="bg2"/>
                          </a:solidFill>
                          <a:effectLst/>
                          <a:latin typeface="Times New Roman" pitchFamily="18" charset="0"/>
                        </a:rPr>
                        <a:t>393 € </a:t>
                      </a:r>
                      <a:r>
                        <a:rPr kumimoji="0" lang="en-GB" sz="1900" b="0" i="0" u="none" strike="noStrike" cap="none" normalizeH="0" baseline="0" dirty="0" err="1" smtClean="0">
                          <a:ln>
                            <a:noFill/>
                          </a:ln>
                          <a:solidFill>
                            <a:schemeClr val="bg2"/>
                          </a:solidFill>
                          <a:effectLst/>
                          <a:latin typeface="Times New Roman" pitchFamily="18" charset="0"/>
                        </a:rPr>
                        <a:t>acari</a:t>
                      </a:r>
                      <a:endParaRPr kumimoji="0" lang="it-IT" sz="19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101423" name="Text Box 47"/>
          <p:cNvSpPr txBox="1">
            <a:spLocks noChangeArrowheads="1"/>
          </p:cNvSpPr>
          <p:nvPr/>
        </p:nvSpPr>
        <p:spPr bwMode="auto">
          <a:xfrm>
            <a:off x="2893786" y="6229348"/>
            <a:ext cx="5614988" cy="396875"/>
          </a:xfrm>
          <a:prstGeom prst="rect">
            <a:avLst/>
          </a:prstGeom>
          <a:noFill/>
          <a:ln w="12700">
            <a:noFill/>
            <a:miter lim="800000"/>
            <a:headEnd/>
            <a:tailEnd/>
          </a:ln>
          <a:effectLst/>
        </p:spPr>
        <p:txBody>
          <a:bodyPr>
            <a:spAutoFit/>
          </a:bodyPr>
          <a:lstStyle/>
          <a:p>
            <a:r>
              <a:rPr lang="it-IT" sz="2000" b="0" i="1" dirty="0">
                <a:solidFill>
                  <a:srgbClr val="000099"/>
                </a:solidFill>
                <a:latin typeface="Arial" charset="0"/>
              </a:rPr>
              <a:t>Berto </a:t>
            </a:r>
            <a:r>
              <a:rPr lang="it-IT" sz="2000" b="0" i="1" dirty="0" err="1">
                <a:solidFill>
                  <a:srgbClr val="000099"/>
                </a:solidFill>
                <a:latin typeface="Arial" charset="0"/>
              </a:rPr>
              <a:t>et</a:t>
            </a:r>
            <a:r>
              <a:rPr lang="it-IT" sz="2000" b="0" i="1" dirty="0">
                <a:solidFill>
                  <a:srgbClr val="000099"/>
                </a:solidFill>
                <a:latin typeface="Arial" charset="0"/>
              </a:rPr>
              <a:t> al. </a:t>
            </a:r>
            <a:r>
              <a:rPr lang="it-IT" sz="2000" b="0" i="1" dirty="0" err="1">
                <a:solidFill>
                  <a:srgbClr val="000099"/>
                </a:solidFill>
                <a:latin typeface="Arial" charset="0"/>
              </a:rPr>
              <a:t>Curr</a:t>
            </a:r>
            <a:r>
              <a:rPr lang="it-IT" sz="2000" b="0" i="1" dirty="0">
                <a:solidFill>
                  <a:srgbClr val="000099"/>
                </a:solidFill>
                <a:latin typeface="Arial" charset="0"/>
              </a:rPr>
              <a:t> </a:t>
            </a:r>
            <a:r>
              <a:rPr lang="it-IT" sz="2000" b="0" i="1" dirty="0" err="1">
                <a:solidFill>
                  <a:srgbClr val="000099"/>
                </a:solidFill>
                <a:latin typeface="Arial" charset="0"/>
              </a:rPr>
              <a:t>Opin</a:t>
            </a:r>
            <a:r>
              <a:rPr lang="it-IT" sz="2000" b="0" i="1" dirty="0">
                <a:solidFill>
                  <a:srgbClr val="000099"/>
                </a:solidFill>
                <a:latin typeface="Arial" charset="0"/>
              </a:rPr>
              <a:t> </a:t>
            </a:r>
            <a:r>
              <a:rPr lang="it-IT" sz="2000" b="0" i="1" dirty="0" err="1">
                <a:solidFill>
                  <a:srgbClr val="000099"/>
                </a:solidFill>
                <a:latin typeface="Arial" charset="0"/>
              </a:rPr>
              <a:t>Allergy</a:t>
            </a:r>
            <a:r>
              <a:rPr lang="it-IT" sz="2000" b="0" i="1" dirty="0">
                <a:solidFill>
                  <a:srgbClr val="000099"/>
                </a:solidFill>
                <a:latin typeface="Arial" charset="0"/>
              </a:rPr>
              <a:t> </a:t>
            </a:r>
            <a:r>
              <a:rPr lang="it-IT" sz="2000" b="0" i="1" dirty="0" err="1">
                <a:solidFill>
                  <a:srgbClr val="000099"/>
                </a:solidFill>
                <a:latin typeface="Arial" charset="0"/>
              </a:rPr>
              <a:t>Clin</a:t>
            </a:r>
            <a:r>
              <a:rPr lang="it-IT" sz="2000" b="0" i="1" dirty="0">
                <a:solidFill>
                  <a:srgbClr val="000099"/>
                </a:solidFill>
                <a:latin typeface="Arial" charset="0"/>
              </a:rPr>
              <a:t> </a:t>
            </a:r>
            <a:r>
              <a:rPr lang="it-IT" sz="2000" b="0" i="1" dirty="0" err="1">
                <a:solidFill>
                  <a:srgbClr val="000099"/>
                </a:solidFill>
                <a:latin typeface="Arial" charset="0"/>
              </a:rPr>
              <a:t>Immunol</a:t>
            </a:r>
            <a:r>
              <a:rPr lang="it-IT" sz="2000" b="0" i="1" dirty="0">
                <a:solidFill>
                  <a:srgbClr val="000099"/>
                </a:solidFill>
                <a:latin typeface="Arial" charset="0"/>
              </a:rPr>
              <a:t> 2008</a:t>
            </a:r>
          </a:p>
        </p:txBody>
      </p:sp>
      <p:sp>
        <p:nvSpPr>
          <p:cNvPr id="101424" name="Text Box 48"/>
          <p:cNvSpPr txBox="1">
            <a:spLocks noChangeArrowheads="1"/>
          </p:cNvSpPr>
          <p:nvPr/>
        </p:nvSpPr>
        <p:spPr bwMode="auto">
          <a:xfrm>
            <a:off x="796925" y="5895975"/>
            <a:ext cx="5614988" cy="366713"/>
          </a:xfrm>
          <a:prstGeom prst="rect">
            <a:avLst/>
          </a:prstGeom>
          <a:noFill/>
          <a:ln w="12700">
            <a:noFill/>
            <a:miter lim="800000"/>
            <a:headEnd/>
            <a:tailEnd/>
          </a:ln>
          <a:effectLst/>
        </p:spPr>
        <p:txBody>
          <a:bodyPr>
            <a:spAutoFit/>
          </a:bodyPr>
          <a:lstStyle/>
          <a:p>
            <a:r>
              <a:rPr lang="it-IT" sz="1800" b="0">
                <a:solidFill>
                  <a:srgbClr val="000099"/>
                </a:solidFill>
                <a:latin typeface="Arial" charset="0"/>
              </a:rPr>
              <a:t>DM: deutschmark; DKK: danish krone</a:t>
            </a:r>
          </a:p>
        </p:txBody>
      </p:sp>
      <p:sp>
        <p:nvSpPr>
          <p:cNvPr id="8" name="Titolo 7"/>
          <p:cNvSpPr>
            <a:spLocks noGrp="1"/>
          </p:cNvSpPr>
          <p:nvPr>
            <p:ph type="title"/>
          </p:nvPr>
        </p:nvSpPr>
        <p:spPr/>
        <p:txBody>
          <a:bodyPr/>
          <a:lstStyle/>
          <a:p>
            <a:r>
              <a:rPr lang="it-IT" smtClean="0"/>
              <a:t>Studi di farmacoeconomia ITS sottocutanea</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72</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14" name="Group 2"/>
          <p:cNvGraphicFramePr>
            <a:graphicFrameLocks noGrp="1"/>
          </p:cNvGraphicFramePr>
          <p:nvPr/>
        </p:nvGraphicFramePr>
        <p:xfrm>
          <a:off x="364664" y="769944"/>
          <a:ext cx="8496300" cy="5694680"/>
        </p:xfrm>
        <a:graphic>
          <a:graphicData uri="http://schemas.openxmlformats.org/drawingml/2006/table">
            <a:tbl>
              <a:tblPr/>
              <a:tblGrid>
                <a:gridCol w="2555875"/>
                <a:gridCol w="1231900"/>
                <a:gridCol w="1309688"/>
                <a:gridCol w="1430337"/>
                <a:gridCol w="1968500"/>
              </a:tblGrid>
              <a:tr h="10922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Autore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Pz studiati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Tipo di allergia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Durata dello studio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2000" b="1" i="0" u="none" strike="noStrike" cap="none" normalizeH="0" baseline="0" smtClean="0">
                          <a:ln>
                            <a:noFill/>
                          </a:ln>
                          <a:solidFill>
                            <a:srgbClr val="FFFFFF"/>
                          </a:solidFill>
                          <a:effectLst/>
                          <a:latin typeface="Arial" charset="0"/>
                          <a:cs typeface="Arial" charset="0"/>
                        </a:rPr>
                        <a:t>Parametro considerato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Berto (2005)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Bambini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 acari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4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Risparmio di 2043 </a:t>
                      </a:r>
                      <a:r>
                        <a:rPr kumimoji="0" lang="en-GB" sz="1900" b="0" i="0" u="none" strike="noStrike" cap="none" normalizeH="0" baseline="0" smtClean="0">
                          <a:ln>
                            <a:noFill/>
                          </a:ln>
                          <a:solidFill>
                            <a:schemeClr val="bg2"/>
                          </a:solidFill>
                          <a:effectLst/>
                          <a:latin typeface="Times New Roman" pitchFamily="18" charset="0"/>
                        </a:rPr>
                        <a:t>€</a:t>
                      </a:r>
                      <a:r>
                        <a:rPr kumimoji="0" lang="it-IT" sz="19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Berto (2006)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6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Break-even al 4°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Bachert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9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Cost-effective per un costo  SLIT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&lt; 2200 </a:t>
                      </a:r>
                      <a:r>
                        <a:rPr kumimoji="0" lang="en-GB" sz="1900" b="0" i="0" u="none" strike="noStrike" cap="none" normalizeH="0" baseline="0" smtClean="0">
                          <a:ln>
                            <a:noFill/>
                          </a:ln>
                          <a:solidFill>
                            <a:schemeClr val="bg2"/>
                          </a:solidFill>
                          <a:effectLst/>
                          <a:latin typeface="Times New Roman" pitchFamily="18" charset="0"/>
                        </a:rPr>
                        <a:t>€/anno</a:t>
                      </a:r>
                      <a:endParaRPr kumimoji="0" lang="it-IT" sz="19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Canonica (2007)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4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Cost-effective per un costo SLIT     &lt; 1900 </a:t>
                      </a:r>
                      <a:r>
                        <a:rPr kumimoji="0" lang="en-GB" sz="1900" b="0" i="0" u="none" strike="noStrike" cap="none" normalizeH="0" baseline="0" smtClean="0">
                          <a:ln>
                            <a:noFill/>
                          </a:ln>
                          <a:solidFill>
                            <a:schemeClr val="bg2"/>
                          </a:solidFill>
                          <a:effectLst/>
                          <a:latin typeface="Times New Roman" pitchFamily="18" charset="0"/>
                        </a:rPr>
                        <a:t>€/</a:t>
                      </a:r>
                      <a:r>
                        <a:rPr kumimoji="0" lang="it-IT" sz="1900" b="0" i="0" u="none" strike="noStrike" cap="none" normalizeH="0" baseline="0" smtClean="0">
                          <a:ln>
                            <a:noFill/>
                          </a:ln>
                          <a:solidFill>
                            <a:schemeClr val="bg2"/>
                          </a:solidFill>
                          <a:effectLst/>
                          <a:latin typeface="Times New Roman" pitchFamily="18" charset="0"/>
                        </a:rPr>
                        <a:t>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Berto (2008)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1 anno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- 34% </a:t>
                      </a:r>
                      <a:r>
                        <a:rPr kumimoji="0" lang="en-GB" sz="1900" b="0" i="0" u="none" strike="noStrike" cap="none" normalizeH="0" baseline="0" smtClean="0">
                          <a:ln>
                            <a:noFill/>
                          </a:ln>
                          <a:solidFill>
                            <a:schemeClr val="bg2"/>
                          </a:solidFill>
                          <a:effectLst/>
                          <a:latin typeface="Times New Roman" pitchFamily="18" charset="0"/>
                        </a:rPr>
                        <a:t>€</a:t>
                      </a:r>
                      <a:r>
                        <a:rPr kumimoji="0" lang="it-IT" sz="1900" b="0" i="0" u="none" strike="noStrike" cap="none" normalizeH="0" baseline="0" smtClean="0">
                          <a:ln>
                            <a:noFill/>
                          </a:ln>
                          <a:solidFill>
                            <a:srgbClr val="000000"/>
                          </a:solidFill>
                          <a:effectLst/>
                          <a:latin typeface="Times New Roman" pitchFamily="18" charset="0"/>
                          <a:cs typeface="Arial" charset="0"/>
                        </a:rPr>
                        <a:t> spesi per sintomatici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4762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Podladnikova (2008)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Adulti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Pollini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smtClean="0">
                          <a:ln>
                            <a:noFill/>
                          </a:ln>
                          <a:solidFill>
                            <a:srgbClr val="000000"/>
                          </a:solidFill>
                          <a:effectLst/>
                          <a:latin typeface="Times New Roman" pitchFamily="18" charset="0"/>
                          <a:cs typeface="Arial" charset="0"/>
                        </a:rPr>
                        <a:t>3 anni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it-IT" sz="1900" b="0" i="0" u="none" strike="noStrike" cap="none" normalizeH="0" baseline="0" dirty="0" smtClean="0">
                          <a:ln>
                            <a:noFill/>
                          </a:ln>
                          <a:solidFill>
                            <a:srgbClr val="000000"/>
                          </a:solidFill>
                          <a:effectLst/>
                          <a:latin typeface="Times New Roman" pitchFamily="18" charset="0"/>
                          <a:cs typeface="Arial" charset="0"/>
                        </a:rPr>
                        <a:t>SLIT 684 </a:t>
                      </a:r>
                      <a:r>
                        <a:rPr kumimoji="0" lang="en-GB" sz="1900" b="0" i="0" u="none" strike="noStrike" cap="none" normalizeH="0" baseline="0" dirty="0" smtClean="0">
                          <a:ln>
                            <a:noFill/>
                          </a:ln>
                          <a:solidFill>
                            <a:schemeClr val="bg2"/>
                          </a:solidFill>
                          <a:effectLst/>
                          <a:latin typeface="Times New Roman" pitchFamily="18" charset="0"/>
                        </a:rPr>
                        <a:t>€ vs. SCIT 1004 €</a:t>
                      </a:r>
                      <a:endParaRPr kumimoji="0" lang="it-IT" sz="19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102453" name="Text Box 53"/>
          <p:cNvSpPr txBox="1">
            <a:spLocks noChangeArrowheads="1"/>
          </p:cNvSpPr>
          <p:nvPr/>
        </p:nvSpPr>
        <p:spPr bwMode="auto">
          <a:xfrm>
            <a:off x="444476" y="6461125"/>
            <a:ext cx="5614988" cy="369332"/>
          </a:xfrm>
          <a:prstGeom prst="rect">
            <a:avLst/>
          </a:prstGeom>
          <a:noFill/>
          <a:ln w="12700">
            <a:noFill/>
            <a:miter lim="800000"/>
            <a:headEnd/>
            <a:tailEnd/>
          </a:ln>
          <a:effectLst/>
        </p:spPr>
        <p:txBody>
          <a:bodyPr>
            <a:spAutoFit/>
          </a:bodyPr>
          <a:lstStyle/>
          <a:p>
            <a:r>
              <a:rPr lang="it-IT" sz="1800" b="0" i="1">
                <a:solidFill>
                  <a:srgbClr val="000099"/>
                </a:solidFill>
                <a:latin typeface="Arial" charset="0"/>
              </a:rPr>
              <a:t>Berto et al. Curr Opin Allergy Clin Immunol 2008</a:t>
            </a:r>
          </a:p>
        </p:txBody>
      </p:sp>
      <p:sp>
        <p:nvSpPr>
          <p:cNvPr id="7" name="Titolo 6"/>
          <p:cNvSpPr>
            <a:spLocks noGrp="1"/>
          </p:cNvSpPr>
          <p:nvPr>
            <p:ph type="title"/>
          </p:nvPr>
        </p:nvSpPr>
        <p:spPr/>
        <p:txBody>
          <a:bodyPr/>
          <a:lstStyle/>
          <a:p>
            <a:r>
              <a:rPr lang="it-IT" smtClean="0"/>
              <a:t>Studi di farmacoeconomia ITS sublinguale</a:t>
            </a: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73</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026"/>
          <p:cNvSpPr txBox="1">
            <a:spLocks noChangeArrowheads="1"/>
          </p:cNvSpPr>
          <p:nvPr/>
        </p:nvSpPr>
        <p:spPr bwMode="auto">
          <a:xfrm>
            <a:off x="993775" y="846138"/>
            <a:ext cx="7971805" cy="4462760"/>
          </a:xfrm>
          <a:prstGeom prst="rect">
            <a:avLst/>
          </a:prstGeom>
          <a:noFill/>
          <a:ln w="12700">
            <a:noFill/>
            <a:miter lim="800000"/>
            <a:headEnd/>
            <a:tailEnd/>
          </a:ln>
        </p:spPr>
        <p:txBody>
          <a:bodyPr wrap="square">
            <a:spAutoFit/>
          </a:bodyPr>
          <a:lstStyle/>
          <a:p>
            <a:endParaRPr lang="it-IT" sz="2400" dirty="0">
              <a:latin typeface="Arial" charset="0"/>
            </a:endParaRPr>
          </a:p>
          <a:p>
            <a:pPr>
              <a:buClr>
                <a:srgbClr val="C00000"/>
              </a:buClr>
              <a:buFont typeface="Wingdings" pitchFamily="2" charset="2"/>
              <a:buChar char="§"/>
            </a:pPr>
            <a:r>
              <a:rPr lang="it-IT" sz="2000" dirty="0" smtClean="0">
                <a:latin typeface="Arial" charset="0"/>
              </a:rPr>
              <a:t> Dal </a:t>
            </a:r>
            <a:r>
              <a:rPr lang="it-IT" sz="2000" dirty="0">
                <a:latin typeface="Arial" charset="0"/>
              </a:rPr>
              <a:t>punto di vista scientifico non vi è alcuna prova definitiva o</a:t>
            </a:r>
          </a:p>
          <a:p>
            <a:r>
              <a:rPr lang="it-IT" sz="2000" dirty="0">
                <a:latin typeface="Arial" charset="0"/>
              </a:rPr>
              <a:t>convincente di efficacia per questi trattamenti in rinite e asma.</a:t>
            </a:r>
          </a:p>
          <a:p>
            <a:endParaRPr lang="it-IT" sz="2000" dirty="0">
              <a:latin typeface="Arial" charset="0"/>
            </a:endParaRPr>
          </a:p>
          <a:p>
            <a:pPr>
              <a:buClr>
                <a:srgbClr val="C00000"/>
              </a:buClr>
              <a:buFont typeface="Wingdings" pitchFamily="2" charset="2"/>
              <a:buChar char="§"/>
            </a:pPr>
            <a:r>
              <a:rPr lang="it-IT" sz="2000" b="0" dirty="0" smtClean="0">
                <a:solidFill>
                  <a:schemeClr val="bg1"/>
                </a:solidFill>
                <a:latin typeface="Arial" charset="0"/>
              </a:rPr>
              <a:t>Non </a:t>
            </a:r>
            <a:r>
              <a:rPr lang="it-IT" sz="2000" b="0" dirty="0">
                <a:solidFill>
                  <a:schemeClr val="bg1"/>
                </a:solidFill>
                <a:latin typeface="Arial" charset="0"/>
              </a:rPr>
              <a:t>vi sono prove di efficacia dell’agopuntura.</a:t>
            </a:r>
          </a:p>
          <a:p>
            <a:pPr>
              <a:buClr>
                <a:srgbClr val="C00000"/>
              </a:buClr>
              <a:buFont typeface="Wingdings" pitchFamily="2" charset="2"/>
              <a:buChar char="§"/>
            </a:pPr>
            <a:r>
              <a:rPr lang="it-IT" sz="2000" b="0" dirty="0" smtClean="0">
                <a:solidFill>
                  <a:schemeClr val="bg1"/>
                </a:solidFill>
                <a:latin typeface="Arial" charset="0"/>
              </a:rPr>
              <a:t>Sono </a:t>
            </a:r>
            <a:r>
              <a:rPr lang="it-IT" sz="2000" b="0" dirty="0">
                <a:solidFill>
                  <a:schemeClr val="bg1"/>
                </a:solidFill>
                <a:latin typeface="Arial" charset="0"/>
              </a:rPr>
              <a:t>stati riportati alcuni risultati positivi nella rinite con l’omeopatia, </a:t>
            </a:r>
            <a:r>
              <a:rPr lang="it-IT" sz="2000" b="0" dirty="0" smtClean="0">
                <a:solidFill>
                  <a:schemeClr val="bg1"/>
                </a:solidFill>
                <a:latin typeface="Arial" charset="0"/>
              </a:rPr>
              <a:t>ma </a:t>
            </a:r>
            <a:r>
              <a:rPr lang="it-IT" sz="2000" b="0" dirty="0">
                <a:solidFill>
                  <a:schemeClr val="bg1"/>
                </a:solidFill>
                <a:latin typeface="Arial" charset="0"/>
              </a:rPr>
              <a:t>esiste numero equivalente di studi con esito negativo; pertanto </a:t>
            </a:r>
          </a:p>
          <a:p>
            <a:pPr>
              <a:buClr>
                <a:srgbClr val="C00000"/>
              </a:buClr>
              <a:buFont typeface="Wingdings" pitchFamily="2" charset="2"/>
              <a:buChar char="§"/>
            </a:pPr>
            <a:r>
              <a:rPr lang="it-IT" sz="2000" b="0" dirty="0">
                <a:solidFill>
                  <a:schemeClr val="bg1"/>
                </a:solidFill>
                <a:latin typeface="Arial" charset="0"/>
              </a:rPr>
              <a:t>Nessuna raccomandazione può essere fatta.</a:t>
            </a:r>
          </a:p>
          <a:p>
            <a:pPr>
              <a:buClr>
                <a:srgbClr val="C00000"/>
              </a:buClr>
              <a:buFont typeface="Wingdings" pitchFamily="2" charset="2"/>
              <a:buChar char="§"/>
            </a:pPr>
            <a:r>
              <a:rPr lang="it-IT" sz="2000" b="0" dirty="0" smtClean="0">
                <a:solidFill>
                  <a:schemeClr val="bg1"/>
                </a:solidFill>
                <a:latin typeface="Arial" charset="0"/>
              </a:rPr>
              <a:t>Alcuni </a:t>
            </a:r>
            <a:r>
              <a:rPr lang="it-IT" sz="2000" b="0" dirty="0">
                <a:solidFill>
                  <a:schemeClr val="bg1"/>
                </a:solidFill>
                <a:latin typeface="Arial" charset="0"/>
              </a:rPr>
              <a:t>studi riportano l’efficacia di certi rimedi fitoterapici, ma i </a:t>
            </a:r>
            <a:r>
              <a:rPr lang="it-IT" sz="2000" b="0" dirty="0" smtClean="0">
                <a:solidFill>
                  <a:schemeClr val="bg1"/>
                </a:solidFill>
                <a:latin typeface="Arial" charset="0"/>
              </a:rPr>
              <a:t>dati </a:t>
            </a:r>
            <a:r>
              <a:rPr lang="it-IT" sz="2000" b="0" dirty="0">
                <a:solidFill>
                  <a:schemeClr val="bg1"/>
                </a:solidFill>
                <a:latin typeface="Arial" charset="0"/>
              </a:rPr>
              <a:t>sono pochi ed esistono problemi di sicurezza, </a:t>
            </a:r>
            <a:r>
              <a:rPr lang="it-IT" sz="2000" b="0" dirty="0" smtClean="0">
                <a:solidFill>
                  <a:schemeClr val="bg1"/>
                </a:solidFill>
                <a:latin typeface="Arial" charset="0"/>
              </a:rPr>
              <a:t>interazioni farmacologiche </a:t>
            </a:r>
            <a:r>
              <a:rPr lang="it-IT" sz="2000" b="0" dirty="0">
                <a:solidFill>
                  <a:schemeClr val="bg1"/>
                </a:solidFill>
                <a:latin typeface="Arial" charset="0"/>
              </a:rPr>
              <a:t>e standardizzazione.</a:t>
            </a:r>
          </a:p>
          <a:p>
            <a:pPr>
              <a:buClr>
                <a:srgbClr val="C00000"/>
              </a:buClr>
              <a:buFont typeface="Wingdings" pitchFamily="2" charset="2"/>
              <a:buChar char="§"/>
            </a:pPr>
            <a:r>
              <a:rPr lang="it-IT" sz="2000" b="0" dirty="0" smtClean="0">
                <a:solidFill>
                  <a:schemeClr val="bg1"/>
                </a:solidFill>
                <a:latin typeface="Arial" charset="0"/>
              </a:rPr>
              <a:t>Le </a:t>
            </a:r>
            <a:r>
              <a:rPr lang="it-IT" sz="2000" b="0" dirty="0">
                <a:solidFill>
                  <a:schemeClr val="bg1"/>
                </a:solidFill>
                <a:latin typeface="Arial" charset="0"/>
              </a:rPr>
              <a:t>tecniche di rilassamento e gli esercizi respiratori possono </a:t>
            </a:r>
            <a:r>
              <a:rPr lang="it-IT" sz="2000" b="0" dirty="0" smtClean="0">
                <a:solidFill>
                  <a:schemeClr val="bg1"/>
                </a:solidFill>
                <a:latin typeface="Arial" charset="0"/>
              </a:rPr>
              <a:t>essere </a:t>
            </a:r>
            <a:r>
              <a:rPr lang="it-IT" sz="2000" b="0" dirty="0">
                <a:solidFill>
                  <a:schemeClr val="bg1"/>
                </a:solidFill>
                <a:latin typeface="Arial" charset="0"/>
              </a:rPr>
              <a:t>di beneficio nell’asma, ma non raccomandabili </a:t>
            </a:r>
            <a:r>
              <a:rPr lang="it-IT" sz="2000" b="0" dirty="0" smtClean="0">
                <a:solidFill>
                  <a:schemeClr val="bg1"/>
                </a:solidFill>
                <a:latin typeface="Arial" charset="0"/>
              </a:rPr>
              <a:t>come trattamento </a:t>
            </a:r>
            <a:r>
              <a:rPr lang="it-IT" sz="2000" b="0" dirty="0">
                <a:solidFill>
                  <a:schemeClr val="bg1"/>
                </a:solidFill>
                <a:latin typeface="Arial" charset="0"/>
              </a:rPr>
              <a:t>standard.</a:t>
            </a:r>
            <a:endParaRPr lang="it-IT" sz="1800" b="0" i="1" dirty="0">
              <a:solidFill>
                <a:srgbClr val="FFFFFF"/>
              </a:solidFill>
              <a:latin typeface="Arial" charset="0"/>
            </a:endParaRPr>
          </a:p>
        </p:txBody>
      </p:sp>
      <p:sp>
        <p:nvSpPr>
          <p:cNvPr id="107523" name="Rectangle 1028"/>
          <p:cNvSpPr>
            <a:spLocks noChangeArrowheads="1"/>
          </p:cNvSpPr>
          <p:nvPr/>
        </p:nvSpPr>
        <p:spPr bwMode="auto">
          <a:xfrm>
            <a:off x="3822700" y="5956300"/>
            <a:ext cx="5435600" cy="517525"/>
          </a:xfrm>
          <a:prstGeom prst="rect">
            <a:avLst/>
          </a:prstGeom>
          <a:noFill/>
          <a:ln w="12700">
            <a:noFill/>
            <a:miter lim="800000"/>
            <a:headEnd/>
            <a:tailEnd/>
          </a:ln>
        </p:spPr>
        <p:txBody>
          <a:bodyPr>
            <a:spAutoFit/>
          </a:bodyPr>
          <a:lstStyle/>
          <a:p>
            <a:r>
              <a:rPr lang="it-IT" sz="1400" i="1" dirty="0">
                <a:latin typeface="Arial" charset="0"/>
              </a:rPr>
              <a:t>ARIA Update on </a:t>
            </a:r>
            <a:r>
              <a:rPr lang="it-IT" sz="1400" i="1" dirty="0" err="1">
                <a:latin typeface="Arial" charset="0"/>
              </a:rPr>
              <a:t>Complementary</a:t>
            </a:r>
            <a:r>
              <a:rPr lang="it-IT" sz="1400" i="1" dirty="0">
                <a:latin typeface="Arial" charset="0"/>
              </a:rPr>
              <a:t> Medicine. </a:t>
            </a:r>
          </a:p>
          <a:p>
            <a:r>
              <a:rPr lang="it-IT" sz="1400" i="1" dirty="0" err="1">
                <a:latin typeface="Arial" charset="0"/>
              </a:rPr>
              <a:t>Passalacqua</a:t>
            </a:r>
            <a:r>
              <a:rPr lang="it-IT" sz="1400" i="1" dirty="0">
                <a:latin typeface="Arial" charset="0"/>
              </a:rPr>
              <a:t> G, </a:t>
            </a:r>
            <a:r>
              <a:rPr lang="it-IT" sz="1400" i="1" dirty="0" err="1">
                <a:latin typeface="Arial" charset="0"/>
              </a:rPr>
              <a:t>et</a:t>
            </a:r>
            <a:r>
              <a:rPr lang="it-IT" sz="1400" i="1" dirty="0">
                <a:latin typeface="Arial" charset="0"/>
              </a:rPr>
              <a:t> al. JACI 2006</a:t>
            </a:r>
          </a:p>
        </p:txBody>
      </p:sp>
      <p:sp>
        <p:nvSpPr>
          <p:cNvPr id="8" name="Titolo 7"/>
          <p:cNvSpPr>
            <a:spLocks noGrp="1"/>
          </p:cNvSpPr>
          <p:nvPr>
            <p:ph type="title"/>
          </p:nvPr>
        </p:nvSpPr>
        <p:spPr/>
        <p:txBody>
          <a:bodyPr/>
          <a:lstStyle/>
          <a:p>
            <a:r>
              <a:rPr lang="it-IT" smtClean="0"/>
              <a:t>Medicine complementari/alternative:</a:t>
            </a:r>
            <a:br>
              <a:rPr lang="it-IT" smtClean="0"/>
            </a:br>
            <a:endParaRPr lang="it-IT" dirty="0"/>
          </a:p>
        </p:txBody>
      </p:sp>
      <p:sp>
        <p:nvSpPr>
          <p:cNvPr id="4" name="Segnaposto numero diapositiva 3"/>
          <p:cNvSpPr>
            <a:spLocks noGrp="1"/>
          </p:cNvSpPr>
          <p:nvPr>
            <p:ph type="sldNum" sz="quarter" idx="4"/>
          </p:nvPr>
        </p:nvSpPr>
        <p:spPr/>
        <p:txBody>
          <a:bodyPr/>
          <a:lstStyle/>
          <a:p>
            <a:fld id="{727900B2-336A-46FE-9A0B-0A54CDA181B0}" type="slidenum">
              <a:rPr lang="it-IT" smtClean="0"/>
              <a:pPr/>
              <a:t>74</a:t>
            </a:fld>
            <a:endParaRPr lang="it-IT" dirty="0"/>
          </a:p>
        </p:txBody>
      </p:sp>
      <p:sp>
        <p:nvSpPr>
          <p:cNvPr id="5" name="Segnaposto piè di pagina 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2660650" y="1627633"/>
            <a:ext cx="1922463" cy="3073400"/>
          </a:xfrm>
          <a:prstGeom prst="rect">
            <a:avLst/>
          </a:prstGeom>
          <a:solidFill>
            <a:srgbClr val="FAFD00"/>
          </a:solidFill>
          <a:ln w="12700">
            <a:noFill/>
            <a:miter lim="800000"/>
            <a:headEnd/>
            <a:tailEnd/>
          </a:ln>
        </p:spPr>
        <p:txBody>
          <a:bodyPr wrap="none" anchor="ctr"/>
          <a:lstStyle/>
          <a:p>
            <a:endParaRPr lang="en-US" sz="2400"/>
          </a:p>
        </p:txBody>
      </p:sp>
      <p:sp>
        <p:nvSpPr>
          <p:cNvPr id="108547" name="Rectangle 3"/>
          <p:cNvSpPr>
            <a:spLocks noChangeArrowheads="1"/>
          </p:cNvSpPr>
          <p:nvPr/>
        </p:nvSpPr>
        <p:spPr bwMode="auto">
          <a:xfrm>
            <a:off x="4586288" y="1630808"/>
            <a:ext cx="1962150" cy="3070225"/>
          </a:xfrm>
          <a:prstGeom prst="rect">
            <a:avLst/>
          </a:prstGeom>
          <a:solidFill>
            <a:srgbClr val="FCCAB6"/>
          </a:solidFill>
          <a:ln w="12700">
            <a:noFill/>
            <a:miter lim="800000"/>
            <a:headEnd/>
            <a:tailEnd/>
          </a:ln>
        </p:spPr>
        <p:txBody>
          <a:bodyPr wrap="none" anchor="ctr"/>
          <a:lstStyle/>
          <a:p>
            <a:endParaRPr lang="en-US" sz="2400"/>
          </a:p>
        </p:txBody>
      </p:sp>
      <p:sp>
        <p:nvSpPr>
          <p:cNvPr id="108548" name="Rectangle 4"/>
          <p:cNvSpPr>
            <a:spLocks noChangeArrowheads="1"/>
          </p:cNvSpPr>
          <p:nvPr/>
        </p:nvSpPr>
        <p:spPr bwMode="auto">
          <a:xfrm>
            <a:off x="6550025" y="1157733"/>
            <a:ext cx="1841500" cy="3543300"/>
          </a:xfrm>
          <a:prstGeom prst="rect">
            <a:avLst/>
          </a:prstGeom>
          <a:solidFill>
            <a:srgbClr val="FFA27C"/>
          </a:solidFill>
          <a:ln w="12700">
            <a:noFill/>
            <a:miter lim="800000"/>
            <a:headEnd/>
            <a:tailEnd/>
          </a:ln>
        </p:spPr>
        <p:txBody>
          <a:bodyPr wrap="none" anchor="ctr"/>
          <a:lstStyle/>
          <a:p>
            <a:endParaRPr lang="en-US" sz="2400"/>
          </a:p>
        </p:txBody>
      </p:sp>
      <p:sp>
        <p:nvSpPr>
          <p:cNvPr id="108549" name="Rectangle 5"/>
          <p:cNvSpPr>
            <a:spLocks noChangeArrowheads="1"/>
          </p:cNvSpPr>
          <p:nvPr/>
        </p:nvSpPr>
        <p:spPr bwMode="auto">
          <a:xfrm>
            <a:off x="935038" y="2303908"/>
            <a:ext cx="1735137" cy="2397125"/>
          </a:xfrm>
          <a:prstGeom prst="rect">
            <a:avLst/>
          </a:prstGeom>
          <a:solidFill>
            <a:srgbClr val="FCFEB9"/>
          </a:solidFill>
          <a:ln w="12700">
            <a:noFill/>
            <a:miter lim="800000"/>
            <a:headEnd/>
            <a:tailEnd/>
          </a:ln>
        </p:spPr>
        <p:txBody>
          <a:bodyPr wrap="none" anchor="ctr"/>
          <a:lstStyle/>
          <a:p>
            <a:endParaRPr lang="en-US" sz="2400"/>
          </a:p>
        </p:txBody>
      </p:sp>
      <p:sp>
        <p:nvSpPr>
          <p:cNvPr id="108550" name="Rectangle 6"/>
          <p:cNvSpPr>
            <a:spLocks noChangeArrowheads="1"/>
          </p:cNvSpPr>
          <p:nvPr/>
        </p:nvSpPr>
        <p:spPr bwMode="auto">
          <a:xfrm>
            <a:off x="922338" y="4283520"/>
            <a:ext cx="7469187" cy="425450"/>
          </a:xfrm>
          <a:prstGeom prst="rect">
            <a:avLst/>
          </a:prstGeom>
          <a:solidFill>
            <a:srgbClr val="777777"/>
          </a:solidFill>
          <a:ln w="25400">
            <a:solidFill>
              <a:schemeClr val="tx1"/>
            </a:solidFill>
            <a:miter lim="800000"/>
            <a:headEnd/>
            <a:tailEnd/>
          </a:ln>
        </p:spPr>
        <p:txBody>
          <a:bodyPr wrap="none" anchor="ctr"/>
          <a:lstStyle/>
          <a:p>
            <a:endParaRPr lang="en-US" sz="2400"/>
          </a:p>
        </p:txBody>
      </p:sp>
      <p:sp>
        <p:nvSpPr>
          <p:cNvPr id="108551" name="Rectangle 7"/>
          <p:cNvSpPr>
            <a:spLocks noChangeArrowheads="1"/>
          </p:cNvSpPr>
          <p:nvPr/>
        </p:nvSpPr>
        <p:spPr bwMode="auto">
          <a:xfrm>
            <a:off x="2674938" y="3653283"/>
            <a:ext cx="5716587" cy="390525"/>
          </a:xfrm>
          <a:prstGeom prst="rect">
            <a:avLst/>
          </a:prstGeom>
          <a:solidFill>
            <a:srgbClr val="C0C0C0"/>
          </a:solidFill>
          <a:ln w="25400">
            <a:solidFill>
              <a:schemeClr val="tx1"/>
            </a:solidFill>
            <a:miter lim="800000"/>
            <a:headEnd/>
            <a:tailEnd/>
          </a:ln>
        </p:spPr>
        <p:txBody>
          <a:bodyPr wrap="none" anchor="ctr"/>
          <a:lstStyle/>
          <a:p>
            <a:endParaRPr lang="en-US" sz="2400"/>
          </a:p>
        </p:txBody>
      </p:sp>
      <p:sp>
        <p:nvSpPr>
          <p:cNvPr id="108552" name="Rectangle 8"/>
          <p:cNvSpPr>
            <a:spLocks noChangeArrowheads="1"/>
          </p:cNvSpPr>
          <p:nvPr/>
        </p:nvSpPr>
        <p:spPr bwMode="auto">
          <a:xfrm>
            <a:off x="922338" y="4708970"/>
            <a:ext cx="7469187" cy="355600"/>
          </a:xfrm>
          <a:prstGeom prst="rect">
            <a:avLst/>
          </a:prstGeom>
          <a:solidFill>
            <a:schemeClr val="tx2"/>
          </a:solidFill>
          <a:ln w="25400">
            <a:solidFill>
              <a:schemeClr val="tx1"/>
            </a:solidFill>
            <a:miter lim="800000"/>
            <a:headEnd/>
            <a:tailEnd/>
          </a:ln>
        </p:spPr>
        <p:txBody>
          <a:bodyPr wrap="none" anchor="ctr"/>
          <a:lstStyle/>
          <a:p>
            <a:endParaRPr lang="en-US" sz="2400"/>
          </a:p>
        </p:txBody>
      </p:sp>
      <p:sp>
        <p:nvSpPr>
          <p:cNvPr id="108553" name="Rectangle 9"/>
          <p:cNvSpPr>
            <a:spLocks noChangeArrowheads="1"/>
          </p:cNvSpPr>
          <p:nvPr/>
        </p:nvSpPr>
        <p:spPr bwMode="auto">
          <a:xfrm>
            <a:off x="922338" y="5228083"/>
            <a:ext cx="7469187" cy="423862"/>
          </a:xfrm>
          <a:prstGeom prst="rect">
            <a:avLst/>
          </a:prstGeom>
          <a:solidFill>
            <a:srgbClr val="C0C0C0"/>
          </a:solidFill>
          <a:ln w="25400">
            <a:solidFill>
              <a:schemeClr val="tx1"/>
            </a:solidFill>
            <a:miter lim="800000"/>
            <a:headEnd/>
            <a:tailEnd/>
          </a:ln>
        </p:spPr>
        <p:txBody>
          <a:bodyPr wrap="none" anchor="ctr"/>
          <a:lstStyle/>
          <a:p>
            <a:pPr algn="ctr"/>
            <a:endParaRPr lang="en-US" sz="2400">
              <a:solidFill>
                <a:srgbClr val="C0C0C0"/>
              </a:solidFill>
            </a:endParaRPr>
          </a:p>
        </p:txBody>
      </p:sp>
      <p:sp>
        <p:nvSpPr>
          <p:cNvPr id="108554" name="Rectangle 11"/>
          <p:cNvSpPr>
            <a:spLocks noChangeArrowheads="1"/>
          </p:cNvSpPr>
          <p:nvPr/>
        </p:nvSpPr>
        <p:spPr bwMode="auto">
          <a:xfrm>
            <a:off x="950913" y="2532508"/>
            <a:ext cx="1744662" cy="6096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a:solidFill>
                  <a:schemeClr val="bg2"/>
                </a:solidFill>
                <a:latin typeface="Arial" charset="0"/>
              </a:rPr>
              <a:t>Lieve</a:t>
            </a:r>
          </a:p>
          <a:p>
            <a:pPr algn="ctr" defTabSz="784225" eaLnBrk="0" hangingPunct="0">
              <a:lnSpc>
                <a:spcPct val="87000"/>
              </a:lnSpc>
            </a:pPr>
            <a:r>
              <a:rPr lang="it-IT" sz="2100">
                <a:solidFill>
                  <a:schemeClr val="bg2"/>
                </a:solidFill>
                <a:latin typeface="Arial" charset="0"/>
              </a:rPr>
              <a:t>intermittente</a:t>
            </a:r>
          </a:p>
        </p:txBody>
      </p:sp>
      <p:sp>
        <p:nvSpPr>
          <p:cNvPr id="108555" name="Rectangle 12"/>
          <p:cNvSpPr>
            <a:spLocks noChangeArrowheads="1"/>
          </p:cNvSpPr>
          <p:nvPr/>
        </p:nvSpPr>
        <p:spPr bwMode="auto">
          <a:xfrm>
            <a:off x="4718050" y="1873695"/>
            <a:ext cx="1552575" cy="6096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a:solidFill>
                  <a:schemeClr val="bg2"/>
                </a:solidFill>
                <a:latin typeface="Arial" charset="0"/>
              </a:rPr>
              <a:t>Lieve</a:t>
            </a:r>
          </a:p>
          <a:p>
            <a:pPr algn="ctr" defTabSz="784225" eaLnBrk="0" hangingPunct="0">
              <a:lnSpc>
                <a:spcPct val="87000"/>
              </a:lnSpc>
            </a:pPr>
            <a:r>
              <a:rPr lang="it-IT" sz="2100">
                <a:solidFill>
                  <a:schemeClr val="bg2"/>
                </a:solidFill>
                <a:latin typeface="Arial" charset="0"/>
              </a:rPr>
              <a:t>persistente</a:t>
            </a:r>
          </a:p>
        </p:txBody>
      </p:sp>
      <p:sp>
        <p:nvSpPr>
          <p:cNvPr id="108556" name="Rectangle 13"/>
          <p:cNvSpPr>
            <a:spLocks noChangeArrowheads="1"/>
          </p:cNvSpPr>
          <p:nvPr/>
        </p:nvSpPr>
        <p:spPr bwMode="auto">
          <a:xfrm>
            <a:off x="2801938" y="1873695"/>
            <a:ext cx="1744662" cy="8890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a:solidFill>
                  <a:schemeClr val="bg2"/>
                </a:solidFill>
                <a:latin typeface="Arial" charset="0"/>
              </a:rPr>
              <a:t>Moderata-</a:t>
            </a:r>
          </a:p>
          <a:p>
            <a:pPr algn="ctr" defTabSz="784225" eaLnBrk="0" hangingPunct="0">
              <a:lnSpc>
                <a:spcPct val="87000"/>
              </a:lnSpc>
            </a:pPr>
            <a:r>
              <a:rPr lang="it-IT" sz="2100">
                <a:solidFill>
                  <a:schemeClr val="bg2"/>
                </a:solidFill>
                <a:latin typeface="Arial" charset="0"/>
              </a:rPr>
              <a:t>grave</a:t>
            </a:r>
          </a:p>
          <a:p>
            <a:pPr algn="ctr" defTabSz="784225" eaLnBrk="0" hangingPunct="0">
              <a:lnSpc>
                <a:spcPct val="87000"/>
              </a:lnSpc>
            </a:pPr>
            <a:r>
              <a:rPr lang="it-IT" sz="2100">
                <a:solidFill>
                  <a:schemeClr val="bg2"/>
                </a:solidFill>
                <a:latin typeface="Arial" charset="0"/>
              </a:rPr>
              <a:t>intermittente</a:t>
            </a:r>
          </a:p>
        </p:txBody>
      </p:sp>
      <p:sp>
        <p:nvSpPr>
          <p:cNvPr id="108557" name="Rectangle 14"/>
          <p:cNvSpPr>
            <a:spLocks noChangeArrowheads="1"/>
          </p:cNvSpPr>
          <p:nvPr/>
        </p:nvSpPr>
        <p:spPr bwMode="auto">
          <a:xfrm>
            <a:off x="6732588" y="1402208"/>
            <a:ext cx="1552575" cy="8890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a:solidFill>
                  <a:schemeClr val="bg2"/>
                </a:solidFill>
                <a:latin typeface="Arial" charset="0"/>
              </a:rPr>
              <a:t>Moderata-</a:t>
            </a:r>
          </a:p>
          <a:p>
            <a:pPr algn="ctr" defTabSz="784225" eaLnBrk="0" hangingPunct="0">
              <a:lnSpc>
                <a:spcPct val="87000"/>
              </a:lnSpc>
            </a:pPr>
            <a:r>
              <a:rPr lang="it-IT" sz="2100">
                <a:solidFill>
                  <a:schemeClr val="bg2"/>
                </a:solidFill>
                <a:latin typeface="Arial" charset="0"/>
              </a:rPr>
              <a:t>grave</a:t>
            </a:r>
          </a:p>
          <a:p>
            <a:pPr algn="ctr" defTabSz="784225" eaLnBrk="0" hangingPunct="0">
              <a:lnSpc>
                <a:spcPct val="87000"/>
              </a:lnSpc>
            </a:pPr>
            <a:r>
              <a:rPr lang="it-IT" sz="2100">
                <a:solidFill>
                  <a:schemeClr val="bg2"/>
                </a:solidFill>
                <a:latin typeface="Arial" charset="0"/>
              </a:rPr>
              <a:t>persistente</a:t>
            </a:r>
          </a:p>
        </p:txBody>
      </p:sp>
      <p:sp>
        <p:nvSpPr>
          <p:cNvPr id="108558" name="Rectangle 15"/>
          <p:cNvSpPr>
            <a:spLocks noChangeArrowheads="1"/>
          </p:cNvSpPr>
          <p:nvPr/>
        </p:nvSpPr>
        <p:spPr bwMode="auto">
          <a:xfrm>
            <a:off x="1225550" y="5294758"/>
            <a:ext cx="4432300" cy="3302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b="0">
                <a:solidFill>
                  <a:schemeClr val="bg2"/>
                </a:solidFill>
                <a:latin typeface="Arial" charset="0"/>
              </a:rPr>
              <a:t>Allontanamento di allergeni e irritanti</a:t>
            </a:r>
          </a:p>
        </p:txBody>
      </p:sp>
      <p:sp>
        <p:nvSpPr>
          <p:cNvPr id="108559" name="Rectangle 16"/>
          <p:cNvSpPr>
            <a:spLocks noChangeArrowheads="1"/>
          </p:cNvSpPr>
          <p:nvPr/>
        </p:nvSpPr>
        <p:spPr bwMode="auto">
          <a:xfrm>
            <a:off x="1257300" y="4735958"/>
            <a:ext cx="6600825" cy="271462"/>
          </a:xfrm>
          <a:prstGeom prst="rect">
            <a:avLst/>
          </a:prstGeom>
          <a:noFill/>
          <a:ln w="12700">
            <a:noFill/>
            <a:miter lim="800000"/>
            <a:headEnd/>
            <a:tailEnd/>
          </a:ln>
        </p:spPr>
        <p:txBody>
          <a:bodyPr wrap="none" lIns="65088" tIns="25400" rIns="65088" bIns="25400">
            <a:spAutoFit/>
          </a:bodyPr>
          <a:lstStyle/>
          <a:p>
            <a:pPr defTabSz="784225" eaLnBrk="0" hangingPunct="0">
              <a:lnSpc>
                <a:spcPct val="85000"/>
              </a:lnSpc>
            </a:pPr>
            <a:r>
              <a:rPr lang="it-IT" sz="1300">
                <a:solidFill>
                  <a:schemeClr val="bg2"/>
                </a:solidFill>
                <a:latin typeface="Arial" charset="0"/>
              </a:rPr>
              <a:t>Decongestionante nasale (&lt;10 giorni e sopra i 12 anni)</a:t>
            </a:r>
            <a:r>
              <a:rPr lang="it-IT" sz="1700">
                <a:solidFill>
                  <a:schemeClr val="bg2"/>
                </a:solidFill>
                <a:latin typeface="Arial" charset="0"/>
              </a:rPr>
              <a:t> </a:t>
            </a:r>
            <a:r>
              <a:rPr lang="it-IT" sz="1300">
                <a:solidFill>
                  <a:schemeClr val="bg2"/>
                </a:solidFill>
                <a:latin typeface="Arial" charset="0"/>
              </a:rPr>
              <a:t>(o decongestionante orale)</a:t>
            </a:r>
          </a:p>
        </p:txBody>
      </p:sp>
      <p:sp>
        <p:nvSpPr>
          <p:cNvPr id="108560" name="Rectangle 18"/>
          <p:cNvSpPr>
            <a:spLocks noChangeArrowheads="1"/>
          </p:cNvSpPr>
          <p:nvPr/>
        </p:nvSpPr>
        <p:spPr bwMode="auto">
          <a:xfrm>
            <a:off x="1016000" y="3705670"/>
            <a:ext cx="4114800" cy="330200"/>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100">
                <a:solidFill>
                  <a:schemeClr val="bg2"/>
                </a:solidFill>
                <a:latin typeface="Arial" charset="0"/>
              </a:rPr>
              <a:t>                         Steroide nasale  </a:t>
            </a:r>
          </a:p>
        </p:txBody>
      </p:sp>
      <p:sp>
        <p:nvSpPr>
          <p:cNvPr id="108561" name="Rectangle 19"/>
          <p:cNvSpPr>
            <a:spLocks noChangeArrowheads="1"/>
          </p:cNvSpPr>
          <p:nvPr/>
        </p:nvSpPr>
        <p:spPr bwMode="auto">
          <a:xfrm>
            <a:off x="1257300" y="4359720"/>
            <a:ext cx="5840413" cy="330200"/>
          </a:xfrm>
          <a:prstGeom prst="rect">
            <a:avLst/>
          </a:prstGeom>
          <a:noFill/>
          <a:ln w="12700">
            <a:noFill/>
            <a:miter lim="800000"/>
            <a:headEnd/>
            <a:tailEnd/>
          </a:ln>
        </p:spPr>
        <p:txBody>
          <a:bodyPr wrap="none" lIns="65088" tIns="25400" rIns="65088" bIns="25400">
            <a:spAutoFit/>
          </a:bodyPr>
          <a:lstStyle/>
          <a:p>
            <a:pPr defTabSz="784225" eaLnBrk="0" hangingPunct="0">
              <a:lnSpc>
                <a:spcPct val="87000"/>
              </a:lnSpc>
            </a:pPr>
            <a:r>
              <a:rPr lang="it-IT" sz="2100" dirty="0">
                <a:solidFill>
                  <a:srgbClr val="FFFFFF"/>
                </a:solidFill>
                <a:latin typeface="Arial" charset="0"/>
              </a:rPr>
              <a:t>Antistaminico di II generazione orale o locale</a:t>
            </a:r>
          </a:p>
        </p:txBody>
      </p:sp>
      <p:sp>
        <p:nvSpPr>
          <p:cNvPr id="108562" name="Rectangle 20"/>
          <p:cNvSpPr>
            <a:spLocks noChangeArrowheads="1"/>
          </p:cNvSpPr>
          <p:nvPr/>
        </p:nvSpPr>
        <p:spPr bwMode="auto">
          <a:xfrm>
            <a:off x="2695575" y="5656708"/>
            <a:ext cx="5694363"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108563" name="Rectangle 21"/>
          <p:cNvSpPr>
            <a:spLocks noChangeArrowheads="1"/>
          </p:cNvSpPr>
          <p:nvPr/>
        </p:nvSpPr>
        <p:spPr bwMode="auto">
          <a:xfrm>
            <a:off x="1433513" y="5724970"/>
            <a:ext cx="6350000" cy="330200"/>
          </a:xfrm>
          <a:prstGeom prst="rect">
            <a:avLst/>
          </a:prstGeom>
          <a:noFill/>
          <a:ln w="12700">
            <a:noFill/>
            <a:miter lim="800000"/>
            <a:headEnd/>
            <a:tailEnd/>
          </a:ln>
        </p:spPr>
        <p:txBody>
          <a:bodyPr lIns="65088" tIns="25400" rIns="65088" bIns="25400">
            <a:spAutoFit/>
          </a:bodyPr>
          <a:lstStyle/>
          <a:p>
            <a:pPr algn="ctr" defTabSz="784225" eaLnBrk="0" hangingPunct="0">
              <a:lnSpc>
                <a:spcPct val="87000"/>
              </a:lnSpc>
            </a:pPr>
            <a:r>
              <a:rPr lang="it-IT" sz="2100">
                <a:solidFill>
                  <a:schemeClr val="bg2"/>
                </a:solidFill>
                <a:latin typeface="Arial" charset="0"/>
              </a:rPr>
              <a:t>                   Immunoterapia specifica      </a:t>
            </a:r>
          </a:p>
        </p:txBody>
      </p:sp>
      <p:sp>
        <p:nvSpPr>
          <p:cNvPr id="108565" name="Rectangle 26"/>
          <p:cNvSpPr>
            <a:spLocks noChangeArrowheads="1"/>
          </p:cNvSpPr>
          <p:nvPr/>
        </p:nvSpPr>
        <p:spPr bwMode="auto">
          <a:xfrm>
            <a:off x="919163" y="4034283"/>
            <a:ext cx="7454900" cy="252412"/>
          </a:xfrm>
          <a:prstGeom prst="rect">
            <a:avLst/>
          </a:prstGeom>
          <a:solidFill>
            <a:srgbClr val="FF7C80"/>
          </a:solidFill>
          <a:ln w="25400">
            <a:solidFill>
              <a:schemeClr val="tx1"/>
            </a:solidFill>
            <a:miter lim="800000"/>
            <a:headEnd/>
            <a:tailEnd/>
          </a:ln>
        </p:spPr>
        <p:txBody>
          <a:bodyPr wrap="none" anchor="ctr"/>
          <a:lstStyle/>
          <a:p>
            <a:pPr algn="ctr"/>
            <a:r>
              <a:rPr lang="it-IT" sz="2000" b="0" i="1">
                <a:solidFill>
                  <a:schemeClr val="bg1"/>
                </a:solidFill>
                <a:latin typeface="Arial" charset="0"/>
              </a:rPr>
              <a:t>Cromoni</a:t>
            </a:r>
          </a:p>
        </p:txBody>
      </p:sp>
      <p:sp>
        <p:nvSpPr>
          <p:cNvPr id="108566" name="Rectangle 28"/>
          <p:cNvSpPr>
            <a:spLocks noChangeArrowheads="1"/>
          </p:cNvSpPr>
          <p:nvPr/>
        </p:nvSpPr>
        <p:spPr bwMode="auto">
          <a:xfrm>
            <a:off x="2673350" y="3273870"/>
            <a:ext cx="5716588" cy="390525"/>
          </a:xfrm>
          <a:prstGeom prst="rect">
            <a:avLst/>
          </a:prstGeom>
          <a:solidFill>
            <a:srgbClr val="FF9933"/>
          </a:solidFill>
          <a:ln w="25400">
            <a:solidFill>
              <a:schemeClr val="tx1"/>
            </a:solidFill>
            <a:miter lim="800000"/>
            <a:headEnd/>
            <a:tailEnd/>
          </a:ln>
        </p:spPr>
        <p:txBody>
          <a:bodyPr wrap="none" anchor="ctr"/>
          <a:lstStyle/>
          <a:p>
            <a:endParaRPr lang="en-US" sz="2400"/>
          </a:p>
        </p:txBody>
      </p:sp>
      <p:sp>
        <p:nvSpPr>
          <p:cNvPr id="108567" name="Rectangle 29"/>
          <p:cNvSpPr>
            <a:spLocks noChangeArrowheads="1"/>
          </p:cNvSpPr>
          <p:nvPr/>
        </p:nvSpPr>
        <p:spPr bwMode="auto">
          <a:xfrm>
            <a:off x="2924175" y="3342133"/>
            <a:ext cx="4068763" cy="315912"/>
          </a:xfrm>
          <a:prstGeom prst="rect">
            <a:avLst/>
          </a:prstGeom>
          <a:noFill/>
          <a:ln w="12700">
            <a:noFill/>
            <a:miter lim="800000"/>
            <a:headEnd/>
            <a:tailEnd/>
          </a:ln>
        </p:spPr>
        <p:txBody>
          <a:bodyPr wrap="none" lIns="65088" tIns="25400" rIns="65088" bIns="25400">
            <a:spAutoFit/>
          </a:bodyPr>
          <a:lstStyle/>
          <a:p>
            <a:pPr algn="ctr" defTabSz="784225" eaLnBrk="0" hangingPunct="0">
              <a:lnSpc>
                <a:spcPct val="87000"/>
              </a:lnSpc>
            </a:pPr>
            <a:r>
              <a:rPr lang="it-IT" sz="2000">
                <a:solidFill>
                  <a:schemeClr val="bg2"/>
                </a:solidFill>
                <a:latin typeface="Arial" charset="0"/>
              </a:rPr>
              <a:t>Antileucotrienico</a:t>
            </a:r>
            <a:r>
              <a:rPr lang="it-IT" sz="1600">
                <a:solidFill>
                  <a:schemeClr val="bg2"/>
                </a:solidFill>
                <a:latin typeface="Arial" charset="0"/>
              </a:rPr>
              <a:t> (se coesiste asma)</a:t>
            </a:r>
          </a:p>
        </p:txBody>
      </p:sp>
      <p:sp>
        <p:nvSpPr>
          <p:cNvPr id="108568" name="Rectangle 30"/>
          <p:cNvSpPr>
            <a:spLocks noChangeArrowheads="1"/>
          </p:cNvSpPr>
          <p:nvPr/>
        </p:nvSpPr>
        <p:spPr bwMode="auto">
          <a:xfrm>
            <a:off x="2197100" y="5648770"/>
            <a:ext cx="393700"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108569" name="Rectangle 31"/>
          <p:cNvSpPr>
            <a:spLocks noChangeArrowheads="1"/>
          </p:cNvSpPr>
          <p:nvPr/>
        </p:nvSpPr>
        <p:spPr bwMode="auto">
          <a:xfrm>
            <a:off x="1844675" y="5653533"/>
            <a:ext cx="233363"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108570" name="Rectangle 32"/>
          <p:cNvSpPr>
            <a:spLocks noChangeArrowheads="1"/>
          </p:cNvSpPr>
          <p:nvPr/>
        </p:nvSpPr>
        <p:spPr bwMode="auto">
          <a:xfrm>
            <a:off x="1503363" y="5644008"/>
            <a:ext cx="233362"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108571" name="Rectangle 33"/>
          <p:cNvSpPr>
            <a:spLocks noChangeArrowheads="1"/>
          </p:cNvSpPr>
          <p:nvPr/>
        </p:nvSpPr>
        <p:spPr bwMode="auto">
          <a:xfrm>
            <a:off x="1268413" y="5647183"/>
            <a:ext cx="141287"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108572" name="Rectangle 34"/>
          <p:cNvSpPr>
            <a:spLocks noChangeArrowheads="1"/>
          </p:cNvSpPr>
          <p:nvPr/>
        </p:nvSpPr>
        <p:spPr bwMode="auto">
          <a:xfrm>
            <a:off x="1073150" y="5650358"/>
            <a:ext cx="101600" cy="454025"/>
          </a:xfrm>
          <a:prstGeom prst="rect">
            <a:avLst/>
          </a:prstGeom>
          <a:solidFill>
            <a:schemeClr val="hlink"/>
          </a:solidFill>
          <a:ln w="25400">
            <a:solidFill>
              <a:schemeClr val="tx1"/>
            </a:solidFill>
            <a:miter lim="800000"/>
            <a:headEnd/>
            <a:tailEnd/>
          </a:ln>
        </p:spPr>
        <p:txBody>
          <a:bodyPr wrap="none" anchor="ctr"/>
          <a:lstStyle/>
          <a:p>
            <a:endParaRPr lang="en-US" sz="2400"/>
          </a:p>
        </p:txBody>
      </p:sp>
      <p:sp>
        <p:nvSpPr>
          <p:cNvPr id="31" name="Titolo 30"/>
          <p:cNvSpPr>
            <a:spLocks noGrp="1"/>
          </p:cNvSpPr>
          <p:nvPr>
            <p:ph type="title"/>
          </p:nvPr>
        </p:nvSpPr>
        <p:spPr/>
        <p:txBody>
          <a:bodyPr/>
          <a:lstStyle/>
          <a:p>
            <a:r>
              <a:rPr lang="it-IT" smtClean="0"/>
              <a:t>Trattamento della rinite allergica </a:t>
            </a:r>
            <a:br>
              <a:rPr lang="it-IT" smtClean="0"/>
            </a:br>
            <a:r>
              <a:rPr lang="it-IT" smtClean="0"/>
              <a:t/>
            </a:r>
            <a:br>
              <a:rPr lang="it-IT" smtClean="0"/>
            </a:br>
            <a:endParaRPr lang="it-IT" dirty="0"/>
          </a:p>
        </p:txBody>
      </p:sp>
      <p:sp>
        <p:nvSpPr>
          <p:cNvPr id="29" name="Segnaposto numero diapositiva 28"/>
          <p:cNvSpPr>
            <a:spLocks noGrp="1"/>
          </p:cNvSpPr>
          <p:nvPr>
            <p:ph type="sldNum" sz="quarter" idx="4"/>
          </p:nvPr>
        </p:nvSpPr>
        <p:spPr/>
        <p:txBody>
          <a:bodyPr/>
          <a:lstStyle/>
          <a:p>
            <a:fld id="{727900B2-336A-46FE-9A0B-0A54CDA181B0}" type="slidenum">
              <a:rPr lang="it-IT" smtClean="0"/>
              <a:pPr/>
              <a:t>75</a:t>
            </a:fld>
            <a:endParaRPr lang="it-IT" dirty="0"/>
          </a:p>
        </p:txBody>
      </p:sp>
      <p:sp>
        <p:nvSpPr>
          <p:cNvPr id="30" name="Segnaposto piè di pagina 2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egnaposto numero diapositiva 45"/>
          <p:cNvSpPr>
            <a:spLocks noGrp="1"/>
          </p:cNvSpPr>
          <p:nvPr>
            <p:ph type="sldNum" sz="quarter" idx="4"/>
          </p:nvPr>
        </p:nvSpPr>
        <p:spPr/>
        <p:txBody>
          <a:bodyPr/>
          <a:lstStyle/>
          <a:p>
            <a:fld id="{727900B2-336A-46FE-9A0B-0A54CDA181B0}" type="slidenum">
              <a:rPr lang="it-IT" smtClean="0"/>
              <a:pPr/>
              <a:t>76</a:t>
            </a:fld>
            <a:endParaRPr lang="it-IT" dirty="0"/>
          </a:p>
        </p:txBody>
      </p:sp>
      <p:sp>
        <p:nvSpPr>
          <p:cNvPr id="47" name="Segnaposto piè di pagina 46"/>
          <p:cNvSpPr>
            <a:spLocks noGrp="1"/>
          </p:cNvSpPr>
          <p:nvPr>
            <p:ph type="ftr" sz="quarter" idx="3"/>
          </p:nvPr>
        </p:nvSpPr>
        <p:spPr/>
        <p:txBody>
          <a:bodyPr/>
          <a:lstStyle/>
          <a:p>
            <a:r>
              <a:rPr lang="it-IT" dirty="0" smtClean="0"/>
              <a:t>© 2011 PROGETTO LIBRA • www.progetto-aria.it •</a:t>
            </a:r>
            <a:endParaRPr lang="it-IT" dirty="0"/>
          </a:p>
        </p:txBody>
      </p:sp>
      <p:sp>
        <p:nvSpPr>
          <p:cNvPr id="109570" name="Rectangle 21"/>
          <p:cNvSpPr>
            <a:spLocks noChangeArrowheads="1"/>
          </p:cNvSpPr>
          <p:nvPr/>
        </p:nvSpPr>
        <p:spPr bwMode="auto">
          <a:xfrm>
            <a:off x="5165725" y="1104900"/>
            <a:ext cx="3924300" cy="4575175"/>
          </a:xfrm>
          <a:prstGeom prst="rect">
            <a:avLst/>
          </a:prstGeom>
          <a:solidFill>
            <a:srgbClr val="66FFFF"/>
          </a:solidFill>
          <a:ln w="12700">
            <a:solidFill>
              <a:schemeClr val="tx1"/>
            </a:solidFill>
            <a:miter lim="800000"/>
            <a:headEnd/>
            <a:tailEnd/>
          </a:ln>
        </p:spPr>
        <p:txBody>
          <a:bodyPr wrap="none" anchor="ctr"/>
          <a:lstStyle/>
          <a:p>
            <a:endParaRPr lang="en-US" sz="2400"/>
          </a:p>
        </p:txBody>
      </p:sp>
      <p:sp>
        <p:nvSpPr>
          <p:cNvPr id="109571" name="Rectangle 20"/>
          <p:cNvSpPr>
            <a:spLocks noChangeArrowheads="1"/>
          </p:cNvSpPr>
          <p:nvPr/>
        </p:nvSpPr>
        <p:spPr bwMode="auto">
          <a:xfrm>
            <a:off x="2498725" y="1100138"/>
            <a:ext cx="2665413" cy="3486150"/>
          </a:xfrm>
          <a:prstGeom prst="rect">
            <a:avLst/>
          </a:prstGeom>
          <a:solidFill>
            <a:srgbClr val="66FFCC"/>
          </a:solidFill>
          <a:ln w="12700">
            <a:solidFill>
              <a:schemeClr val="tx1"/>
            </a:solidFill>
            <a:miter lim="800000"/>
            <a:headEnd/>
            <a:tailEnd/>
          </a:ln>
        </p:spPr>
        <p:txBody>
          <a:bodyPr wrap="none" anchor="ctr"/>
          <a:lstStyle/>
          <a:p>
            <a:endParaRPr lang="en-US" sz="2400"/>
          </a:p>
        </p:txBody>
      </p:sp>
      <p:sp>
        <p:nvSpPr>
          <p:cNvPr id="109572" name="Rectangle 19"/>
          <p:cNvSpPr>
            <a:spLocks noChangeArrowheads="1"/>
          </p:cNvSpPr>
          <p:nvPr/>
        </p:nvSpPr>
        <p:spPr bwMode="auto">
          <a:xfrm>
            <a:off x="768350" y="1100138"/>
            <a:ext cx="1719263" cy="2371725"/>
          </a:xfrm>
          <a:prstGeom prst="rect">
            <a:avLst/>
          </a:prstGeom>
          <a:solidFill>
            <a:srgbClr val="CCFFFF"/>
          </a:solidFill>
          <a:ln w="12700">
            <a:solidFill>
              <a:schemeClr val="tx1"/>
            </a:solidFill>
            <a:miter lim="800000"/>
            <a:headEnd/>
            <a:tailEnd/>
          </a:ln>
        </p:spPr>
        <p:txBody>
          <a:bodyPr wrap="none" anchor="ctr"/>
          <a:lstStyle/>
          <a:p>
            <a:endParaRPr lang="en-US" sz="2400"/>
          </a:p>
        </p:txBody>
      </p:sp>
      <p:sp>
        <p:nvSpPr>
          <p:cNvPr id="109573" name="Text Box 5"/>
          <p:cNvSpPr txBox="1">
            <a:spLocks noChangeArrowheads="1"/>
          </p:cNvSpPr>
          <p:nvPr/>
        </p:nvSpPr>
        <p:spPr bwMode="auto">
          <a:xfrm>
            <a:off x="774700" y="906463"/>
            <a:ext cx="3167063" cy="469900"/>
          </a:xfrm>
          <a:prstGeom prst="rect">
            <a:avLst/>
          </a:prstGeom>
          <a:solidFill>
            <a:srgbClr val="FFFF66"/>
          </a:solidFill>
          <a:ln w="12700">
            <a:solidFill>
              <a:schemeClr val="tx1"/>
            </a:solidFill>
            <a:miter lim="800000"/>
            <a:headEnd/>
            <a:tailEnd/>
          </a:ln>
        </p:spPr>
        <p:txBody>
          <a:bodyPr>
            <a:spAutoFit/>
          </a:bodyPr>
          <a:lstStyle/>
          <a:p>
            <a:r>
              <a:rPr lang="it-IT" sz="1200">
                <a:latin typeface="Arial" charset="0"/>
              </a:rPr>
              <a:t>                         INTERMITTENTE                   </a:t>
            </a:r>
          </a:p>
          <a:p>
            <a:endParaRPr lang="it-IT" sz="1200">
              <a:latin typeface="Arial" charset="0"/>
            </a:endParaRPr>
          </a:p>
        </p:txBody>
      </p:sp>
      <p:sp>
        <p:nvSpPr>
          <p:cNvPr id="109574" name="Text Box 6"/>
          <p:cNvSpPr txBox="1">
            <a:spLocks noChangeArrowheads="1"/>
          </p:cNvSpPr>
          <p:nvPr/>
        </p:nvSpPr>
        <p:spPr bwMode="auto">
          <a:xfrm>
            <a:off x="3946525" y="896938"/>
            <a:ext cx="5156200" cy="469900"/>
          </a:xfrm>
          <a:prstGeom prst="rect">
            <a:avLst/>
          </a:prstGeom>
          <a:solidFill>
            <a:srgbClr val="FFFF66"/>
          </a:solidFill>
          <a:ln w="12700">
            <a:solidFill>
              <a:schemeClr val="tx1"/>
            </a:solidFill>
            <a:miter lim="800000"/>
            <a:headEnd/>
            <a:tailEnd/>
          </a:ln>
        </p:spPr>
        <p:txBody>
          <a:bodyPr wrap="none">
            <a:spAutoFit/>
          </a:bodyPr>
          <a:lstStyle/>
          <a:p>
            <a:r>
              <a:rPr lang="it-IT" sz="1200">
                <a:latin typeface="Arial" charset="0"/>
              </a:rPr>
              <a:t>                                       PERSISTENTE                                                    </a:t>
            </a:r>
          </a:p>
          <a:p>
            <a:endParaRPr lang="it-IT" sz="1200">
              <a:latin typeface="Arial" charset="0"/>
            </a:endParaRPr>
          </a:p>
        </p:txBody>
      </p:sp>
      <p:sp>
        <p:nvSpPr>
          <p:cNvPr id="109575" name="Text Box 7"/>
          <p:cNvSpPr txBox="1">
            <a:spLocks noChangeArrowheads="1"/>
          </p:cNvSpPr>
          <p:nvPr/>
        </p:nvSpPr>
        <p:spPr bwMode="auto">
          <a:xfrm>
            <a:off x="1125538" y="1123950"/>
            <a:ext cx="625475" cy="274638"/>
          </a:xfrm>
          <a:prstGeom prst="rect">
            <a:avLst/>
          </a:prstGeom>
          <a:noFill/>
          <a:ln w="12700">
            <a:noFill/>
            <a:miter lim="800000"/>
            <a:headEnd/>
            <a:tailEnd/>
          </a:ln>
        </p:spPr>
        <p:txBody>
          <a:bodyPr wrap="none">
            <a:spAutoFit/>
          </a:bodyPr>
          <a:lstStyle/>
          <a:p>
            <a:r>
              <a:rPr lang="it-IT" sz="1200">
                <a:latin typeface="Arial" charset="0"/>
              </a:rPr>
              <a:t>LIEVE</a:t>
            </a:r>
          </a:p>
        </p:txBody>
      </p:sp>
      <p:sp>
        <p:nvSpPr>
          <p:cNvPr id="109576" name="Text Box 8"/>
          <p:cNvSpPr txBox="1">
            <a:spLocks noChangeArrowheads="1"/>
          </p:cNvSpPr>
          <p:nvPr/>
        </p:nvSpPr>
        <p:spPr bwMode="auto">
          <a:xfrm>
            <a:off x="2768600" y="1123950"/>
            <a:ext cx="1123950" cy="274638"/>
          </a:xfrm>
          <a:prstGeom prst="rect">
            <a:avLst/>
          </a:prstGeom>
          <a:noFill/>
          <a:ln w="12700">
            <a:noFill/>
            <a:miter lim="800000"/>
            <a:headEnd/>
            <a:tailEnd/>
          </a:ln>
        </p:spPr>
        <p:txBody>
          <a:bodyPr wrap="none">
            <a:spAutoFit/>
          </a:bodyPr>
          <a:lstStyle/>
          <a:p>
            <a:r>
              <a:rPr lang="it-IT" sz="1200">
                <a:latin typeface="Arial" charset="0"/>
              </a:rPr>
              <a:t>MOD/GRAVE</a:t>
            </a:r>
          </a:p>
        </p:txBody>
      </p:sp>
      <p:sp>
        <p:nvSpPr>
          <p:cNvPr id="109577" name="Text Box 9"/>
          <p:cNvSpPr txBox="1">
            <a:spLocks noChangeArrowheads="1"/>
          </p:cNvSpPr>
          <p:nvPr/>
        </p:nvSpPr>
        <p:spPr bwMode="auto">
          <a:xfrm>
            <a:off x="4275138" y="1123950"/>
            <a:ext cx="625475" cy="274638"/>
          </a:xfrm>
          <a:prstGeom prst="rect">
            <a:avLst/>
          </a:prstGeom>
          <a:noFill/>
          <a:ln w="12700">
            <a:noFill/>
            <a:miter lim="800000"/>
            <a:headEnd/>
            <a:tailEnd/>
          </a:ln>
        </p:spPr>
        <p:txBody>
          <a:bodyPr wrap="none">
            <a:spAutoFit/>
          </a:bodyPr>
          <a:lstStyle/>
          <a:p>
            <a:r>
              <a:rPr lang="it-IT" sz="1200">
                <a:latin typeface="Arial" charset="0"/>
              </a:rPr>
              <a:t>LIEVE</a:t>
            </a:r>
          </a:p>
        </p:txBody>
      </p:sp>
      <p:sp>
        <p:nvSpPr>
          <p:cNvPr id="109578" name="Text Box 10"/>
          <p:cNvSpPr txBox="1">
            <a:spLocks noChangeArrowheads="1"/>
          </p:cNvSpPr>
          <p:nvPr/>
        </p:nvSpPr>
        <p:spPr bwMode="auto">
          <a:xfrm>
            <a:off x="6537325" y="1123950"/>
            <a:ext cx="1123950" cy="274638"/>
          </a:xfrm>
          <a:prstGeom prst="rect">
            <a:avLst/>
          </a:prstGeom>
          <a:noFill/>
          <a:ln w="12700">
            <a:noFill/>
            <a:miter lim="800000"/>
            <a:headEnd/>
            <a:tailEnd/>
          </a:ln>
        </p:spPr>
        <p:txBody>
          <a:bodyPr wrap="none">
            <a:spAutoFit/>
          </a:bodyPr>
          <a:lstStyle/>
          <a:p>
            <a:r>
              <a:rPr lang="it-IT" sz="1200">
                <a:latin typeface="Arial" charset="0"/>
              </a:rPr>
              <a:t>MOD/GRAVE</a:t>
            </a:r>
          </a:p>
        </p:txBody>
      </p:sp>
      <p:sp>
        <p:nvSpPr>
          <p:cNvPr id="109579" name="Text Box 11"/>
          <p:cNvSpPr txBox="1">
            <a:spLocks noChangeArrowheads="1"/>
          </p:cNvSpPr>
          <p:nvPr/>
        </p:nvSpPr>
        <p:spPr bwMode="auto">
          <a:xfrm>
            <a:off x="765175" y="1684338"/>
            <a:ext cx="1725613" cy="639762"/>
          </a:xfrm>
          <a:prstGeom prst="rect">
            <a:avLst/>
          </a:prstGeom>
          <a:noFill/>
          <a:ln w="12700">
            <a:noFill/>
            <a:miter lim="800000"/>
            <a:headEnd/>
            <a:tailEnd/>
          </a:ln>
        </p:spPr>
        <p:txBody>
          <a:bodyPr wrap="none">
            <a:spAutoFit/>
          </a:bodyPr>
          <a:lstStyle/>
          <a:p>
            <a:r>
              <a:rPr lang="it-IT" sz="1200">
                <a:latin typeface="Arial" charset="0"/>
              </a:rPr>
              <a:t>Antistaminico orale</a:t>
            </a:r>
          </a:p>
          <a:p>
            <a:r>
              <a:rPr lang="it-IT" sz="1200">
                <a:latin typeface="Arial" charset="0"/>
              </a:rPr>
              <a:t>o nasale</a:t>
            </a:r>
          </a:p>
          <a:p>
            <a:r>
              <a:rPr lang="it-IT" sz="1200">
                <a:latin typeface="Arial" charset="0"/>
              </a:rPr>
              <a:t>e/o decongest.nasale</a:t>
            </a:r>
          </a:p>
        </p:txBody>
      </p:sp>
      <p:sp>
        <p:nvSpPr>
          <p:cNvPr id="109580" name="Text Box 12"/>
          <p:cNvSpPr txBox="1">
            <a:spLocks noChangeArrowheads="1"/>
          </p:cNvSpPr>
          <p:nvPr/>
        </p:nvSpPr>
        <p:spPr bwMode="auto">
          <a:xfrm>
            <a:off x="3013075" y="1743075"/>
            <a:ext cx="1725613" cy="1004888"/>
          </a:xfrm>
          <a:prstGeom prst="rect">
            <a:avLst/>
          </a:prstGeom>
          <a:noFill/>
          <a:ln w="12700">
            <a:noFill/>
            <a:miter lim="800000"/>
            <a:headEnd/>
            <a:tailEnd/>
          </a:ln>
        </p:spPr>
        <p:txBody>
          <a:bodyPr wrap="none">
            <a:spAutoFit/>
          </a:bodyPr>
          <a:lstStyle/>
          <a:p>
            <a:r>
              <a:rPr lang="it-IT" sz="1200">
                <a:latin typeface="Arial" charset="0"/>
              </a:rPr>
              <a:t>Antistaminico orale</a:t>
            </a:r>
          </a:p>
          <a:p>
            <a:r>
              <a:rPr lang="it-IT" sz="1200">
                <a:latin typeface="Arial" charset="0"/>
              </a:rPr>
              <a:t>o nasale</a:t>
            </a:r>
          </a:p>
          <a:p>
            <a:r>
              <a:rPr lang="it-IT" sz="1200">
                <a:latin typeface="Arial" charset="0"/>
              </a:rPr>
              <a:t>e/o decongest.nasale</a:t>
            </a:r>
          </a:p>
          <a:p>
            <a:r>
              <a:rPr lang="it-IT" sz="1200">
                <a:latin typeface="Arial" charset="0"/>
              </a:rPr>
              <a:t>o steroide nasale</a:t>
            </a:r>
          </a:p>
          <a:p>
            <a:r>
              <a:rPr lang="it-IT" sz="1200">
                <a:latin typeface="Arial" charset="0"/>
              </a:rPr>
              <a:t>(o cromone)</a:t>
            </a:r>
          </a:p>
        </p:txBody>
      </p:sp>
      <p:sp>
        <p:nvSpPr>
          <p:cNvPr id="109581" name="Text Box 13"/>
          <p:cNvSpPr txBox="1">
            <a:spLocks noChangeArrowheads="1"/>
          </p:cNvSpPr>
          <p:nvPr/>
        </p:nvSpPr>
        <p:spPr bwMode="auto">
          <a:xfrm>
            <a:off x="3149600" y="3132138"/>
            <a:ext cx="1454150" cy="457200"/>
          </a:xfrm>
          <a:prstGeom prst="rect">
            <a:avLst/>
          </a:prstGeom>
          <a:noFill/>
          <a:ln w="12700">
            <a:noFill/>
            <a:miter lim="800000"/>
            <a:headEnd/>
            <a:tailEnd/>
          </a:ln>
        </p:spPr>
        <p:txBody>
          <a:bodyPr wrap="none">
            <a:spAutoFit/>
          </a:bodyPr>
          <a:lstStyle/>
          <a:p>
            <a:pPr algn="ctr"/>
            <a:r>
              <a:rPr lang="it-IT" sz="1200">
                <a:latin typeface="Arial" charset="0"/>
              </a:rPr>
              <a:t>RIVEDERE DOPO</a:t>
            </a:r>
          </a:p>
          <a:p>
            <a:pPr algn="ctr"/>
            <a:r>
              <a:rPr lang="it-IT" sz="1200">
                <a:latin typeface="Arial" charset="0"/>
              </a:rPr>
              <a:t>2-4 SETTIMANE</a:t>
            </a:r>
          </a:p>
        </p:txBody>
      </p:sp>
      <p:sp>
        <p:nvSpPr>
          <p:cNvPr id="109582" name="Text Box 14"/>
          <p:cNvSpPr txBox="1">
            <a:spLocks noChangeArrowheads="1"/>
          </p:cNvSpPr>
          <p:nvPr/>
        </p:nvSpPr>
        <p:spPr bwMode="auto">
          <a:xfrm>
            <a:off x="2847975" y="3794125"/>
            <a:ext cx="2057400" cy="639763"/>
          </a:xfrm>
          <a:prstGeom prst="rect">
            <a:avLst/>
          </a:prstGeom>
          <a:noFill/>
          <a:ln w="12700">
            <a:noFill/>
            <a:miter lim="800000"/>
            <a:headEnd/>
            <a:tailEnd/>
          </a:ln>
        </p:spPr>
        <p:txBody>
          <a:bodyPr wrap="none">
            <a:spAutoFit/>
          </a:bodyPr>
          <a:lstStyle/>
          <a:p>
            <a:pPr algn="ctr"/>
            <a:r>
              <a:rPr lang="it-IT" sz="1200">
                <a:latin typeface="Arial" charset="0"/>
              </a:rPr>
              <a:t>Migliora: continua 1 mese</a:t>
            </a:r>
          </a:p>
          <a:p>
            <a:pPr algn="ctr"/>
            <a:r>
              <a:rPr lang="it-IT" sz="1200">
                <a:latin typeface="Arial" charset="0"/>
              </a:rPr>
              <a:t>Non migliora:</a:t>
            </a:r>
          </a:p>
          <a:p>
            <a:pPr algn="ctr"/>
            <a:r>
              <a:rPr lang="it-IT" sz="1200">
                <a:latin typeface="Arial" charset="0"/>
              </a:rPr>
              <a:t>aumentare terapia</a:t>
            </a:r>
          </a:p>
        </p:txBody>
      </p:sp>
      <p:sp>
        <p:nvSpPr>
          <p:cNvPr id="109583" name="Text Box 15"/>
          <p:cNvSpPr txBox="1">
            <a:spLocks noChangeArrowheads="1"/>
          </p:cNvSpPr>
          <p:nvPr/>
        </p:nvSpPr>
        <p:spPr bwMode="auto">
          <a:xfrm>
            <a:off x="6469063" y="1587500"/>
            <a:ext cx="1309687" cy="274638"/>
          </a:xfrm>
          <a:prstGeom prst="rect">
            <a:avLst/>
          </a:prstGeom>
          <a:noFill/>
          <a:ln w="12700">
            <a:noFill/>
            <a:miter lim="800000"/>
            <a:headEnd/>
            <a:tailEnd/>
          </a:ln>
        </p:spPr>
        <p:txBody>
          <a:bodyPr wrap="none">
            <a:spAutoFit/>
          </a:bodyPr>
          <a:lstStyle/>
          <a:p>
            <a:pPr algn="ctr"/>
            <a:r>
              <a:rPr lang="it-IT" sz="1200">
                <a:latin typeface="Arial" charset="0"/>
              </a:rPr>
              <a:t>Steroide nasale</a:t>
            </a:r>
          </a:p>
        </p:txBody>
      </p:sp>
      <p:sp>
        <p:nvSpPr>
          <p:cNvPr id="109584" name="Text Box 16"/>
          <p:cNvSpPr txBox="1">
            <a:spLocks noChangeArrowheads="1"/>
          </p:cNvSpPr>
          <p:nvPr/>
        </p:nvSpPr>
        <p:spPr bwMode="auto">
          <a:xfrm>
            <a:off x="6413500" y="2000250"/>
            <a:ext cx="1454150" cy="457200"/>
          </a:xfrm>
          <a:prstGeom prst="rect">
            <a:avLst/>
          </a:prstGeom>
          <a:noFill/>
          <a:ln w="12700">
            <a:noFill/>
            <a:miter lim="800000"/>
            <a:headEnd/>
            <a:tailEnd/>
          </a:ln>
        </p:spPr>
        <p:txBody>
          <a:bodyPr wrap="none">
            <a:spAutoFit/>
          </a:bodyPr>
          <a:lstStyle/>
          <a:p>
            <a:pPr algn="ctr"/>
            <a:r>
              <a:rPr lang="it-IT" sz="1200">
                <a:latin typeface="Arial" charset="0"/>
              </a:rPr>
              <a:t>RIVEDERE DOPO</a:t>
            </a:r>
          </a:p>
          <a:p>
            <a:pPr algn="ctr"/>
            <a:r>
              <a:rPr lang="it-IT" sz="1200">
                <a:latin typeface="Arial" charset="0"/>
              </a:rPr>
              <a:t>2-4 SETTIMANE</a:t>
            </a:r>
          </a:p>
        </p:txBody>
      </p:sp>
      <p:sp>
        <p:nvSpPr>
          <p:cNvPr id="109585" name="Text Box 17"/>
          <p:cNvSpPr txBox="1">
            <a:spLocks noChangeArrowheads="1"/>
          </p:cNvSpPr>
          <p:nvPr/>
        </p:nvSpPr>
        <p:spPr bwMode="auto">
          <a:xfrm>
            <a:off x="5365750" y="2598738"/>
            <a:ext cx="1377950" cy="457200"/>
          </a:xfrm>
          <a:prstGeom prst="rect">
            <a:avLst/>
          </a:prstGeom>
          <a:noFill/>
          <a:ln w="12700">
            <a:noFill/>
            <a:miter lim="800000"/>
            <a:headEnd/>
            <a:tailEnd/>
          </a:ln>
        </p:spPr>
        <p:txBody>
          <a:bodyPr wrap="none">
            <a:spAutoFit/>
          </a:bodyPr>
          <a:lstStyle/>
          <a:p>
            <a:pPr algn="ctr"/>
            <a:r>
              <a:rPr lang="it-IT" sz="1200">
                <a:latin typeface="Arial" charset="0"/>
              </a:rPr>
              <a:t>Migliora: </a:t>
            </a:r>
          </a:p>
          <a:p>
            <a:pPr algn="ctr"/>
            <a:r>
              <a:rPr lang="it-IT" sz="1200">
                <a:latin typeface="Arial" charset="0"/>
              </a:rPr>
              <a:t>continua 1 mese</a:t>
            </a:r>
          </a:p>
        </p:txBody>
      </p:sp>
      <p:sp>
        <p:nvSpPr>
          <p:cNvPr id="109586" name="Text Box 18"/>
          <p:cNvSpPr txBox="1">
            <a:spLocks noChangeArrowheads="1"/>
          </p:cNvSpPr>
          <p:nvPr/>
        </p:nvSpPr>
        <p:spPr bwMode="auto">
          <a:xfrm>
            <a:off x="7181850" y="2576513"/>
            <a:ext cx="1497013" cy="822325"/>
          </a:xfrm>
          <a:prstGeom prst="rect">
            <a:avLst/>
          </a:prstGeom>
          <a:noFill/>
          <a:ln w="12700">
            <a:noFill/>
            <a:miter lim="800000"/>
            <a:headEnd/>
            <a:tailEnd/>
          </a:ln>
        </p:spPr>
        <p:txBody>
          <a:bodyPr wrap="none">
            <a:spAutoFit/>
          </a:bodyPr>
          <a:lstStyle/>
          <a:p>
            <a:pPr algn="ctr"/>
            <a:r>
              <a:rPr lang="it-IT" sz="1200">
                <a:latin typeface="Arial" charset="0"/>
              </a:rPr>
              <a:t>Non migliora: </a:t>
            </a:r>
          </a:p>
          <a:p>
            <a:pPr algn="ctr"/>
            <a:r>
              <a:rPr lang="it-IT" sz="1200">
                <a:latin typeface="Arial" charset="0"/>
              </a:rPr>
              <a:t>Rivedere diagnosi</a:t>
            </a:r>
          </a:p>
          <a:p>
            <a:pPr algn="ctr"/>
            <a:r>
              <a:rPr lang="it-IT" sz="1200">
                <a:latin typeface="Arial" charset="0"/>
              </a:rPr>
              <a:t>Compliance?</a:t>
            </a:r>
          </a:p>
          <a:p>
            <a:pPr algn="ctr"/>
            <a:r>
              <a:rPr lang="it-IT" sz="1200">
                <a:latin typeface="Arial" charset="0"/>
              </a:rPr>
              <a:t>Altre cause?</a:t>
            </a:r>
          </a:p>
        </p:txBody>
      </p:sp>
      <p:sp>
        <p:nvSpPr>
          <p:cNvPr id="109587" name="Line 25"/>
          <p:cNvSpPr>
            <a:spLocks noChangeShapeType="1"/>
          </p:cNvSpPr>
          <p:nvPr/>
        </p:nvSpPr>
        <p:spPr bwMode="auto">
          <a:xfrm flipH="1">
            <a:off x="4513263" y="1390650"/>
            <a:ext cx="1587" cy="344488"/>
          </a:xfrm>
          <a:prstGeom prst="line">
            <a:avLst/>
          </a:prstGeom>
          <a:noFill/>
          <a:ln w="12700">
            <a:solidFill>
              <a:schemeClr val="tx1"/>
            </a:solidFill>
            <a:round/>
            <a:headEnd/>
            <a:tailEnd type="triangle" w="med" len="med"/>
          </a:ln>
        </p:spPr>
        <p:txBody>
          <a:bodyPr/>
          <a:lstStyle/>
          <a:p>
            <a:endParaRPr lang="it-IT"/>
          </a:p>
        </p:txBody>
      </p:sp>
      <p:sp>
        <p:nvSpPr>
          <p:cNvPr id="109588" name="Line 26"/>
          <p:cNvSpPr>
            <a:spLocks noChangeShapeType="1"/>
          </p:cNvSpPr>
          <p:nvPr/>
        </p:nvSpPr>
        <p:spPr bwMode="auto">
          <a:xfrm>
            <a:off x="3825875" y="2743200"/>
            <a:ext cx="0" cy="409575"/>
          </a:xfrm>
          <a:prstGeom prst="line">
            <a:avLst/>
          </a:prstGeom>
          <a:noFill/>
          <a:ln w="12700">
            <a:solidFill>
              <a:schemeClr val="tx1"/>
            </a:solidFill>
            <a:round/>
            <a:headEnd/>
            <a:tailEnd type="triangle" w="med" len="med"/>
          </a:ln>
        </p:spPr>
        <p:txBody>
          <a:bodyPr/>
          <a:lstStyle/>
          <a:p>
            <a:endParaRPr lang="it-IT"/>
          </a:p>
        </p:txBody>
      </p:sp>
      <p:sp>
        <p:nvSpPr>
          <p:cNvPr id="109589" name="Line 27"/>
          <p:cNvSpPr>
            <a:spLocks noChangeShapeType="1"/>
          </p:cNvSpPr>
          <p:nvPr/>
        </p:nvSpPr>
        <p:spPr bwMode="auto">
          <a:xfrm>
            <a:off x="3825875" y="3563938"/>
            <a:ext cx="0" cy="265112"/>
          </a:xfrm>
          <a:prstGeom prst="line">
            <a:avLst/>
          </a:prstGeom>
          <a:noFill/>
          <a:ln w="12700">
            <a:solidFill>
              <a:schemeClr val="tx1"/>
            </a:solidFill>
            <a:round/>
            <a:headEnd/>
            <a:tailEnd type="triangle" w="med" len="med"/>
          </a:ln>
        </p:spPr>
        <p:txBody>
          <a:bodyPr/>
          <a:lstStyle/>
          <a:p>
            <a:endParaRPr lang="it-IT"/>
          </a:p>
        </p:txBody>
      </p:sp>
      <p:sp>
        <p:nvSpPr>
          <p:cNvPr id="109590" name="Line 28"/>
          <p:cNvSpPr>
            <a:spLocks noChangeShapeType="1"/>
          </p:cNvSpPr>
          <p:nvPr/>
        </p:nvSpPr>
        <p:spPr bwMode="auto">
          <a:xfrm>
            <a:off x="7072313" y="1377950"/>
            <a:ext cx="0" cy="290513"/>
          </a:xfrm>
          <a:prstGeom prst="line">
            <a:avLst/>
          </a:prstGeom>
          <a:noFill/>
          <a:ln w="12700">
            <a:solidFill>
              <a:schemeClr val="tx1"/>
            </a:solidFill>
            <a:round/>
            <a:headEnd/>
            <a:tailEnd type="triangle" w="med" len="med"/>
          </a:ln>
        </p:spPr>
        <p:txBody>
          <a:bodyPr/>
          <a:lstStyle/>
          <a:p>
            <a:endParaRPr lang="it-IT"/>
          </a:p>
        </p:txBody>
      </p:sp>
      <p:sp>
        <p:nvSpPr>
          <p:cNvPr id="109591" name="Line 29"/>
          <p:cNvSpPr>
            <a:spLocks noChangeShapeType="1"/>
          </p:cNvSpPr>
          <p:nvPr/>
        </p:nvSpPr>
        <p:spPr bwMode="auto">
          <a:xfrm>
            <a:off x="7072313" y="1817688"/>
            <a:ext cx="12700" cy="185737"/>
          </a:xfrm>
          <a:prstGeom prst="line">
            <a:avLst/>
          </a:prstGeom>
          <a:noFill/>
          <a:ln w="12700">
            <a:solidFill>
              <a:schemeClr val="tx1"/>
            </a:solidFill>
            <a:round/>
            <a:headEnd/>
            <a:tailEnd type="triangle" w="med" len="med"/>
          </a:ln>
        </p:spPr>
        <p:txBody>
          <a:bodyPr/>
          <a:lstStyle/>
          <a:p>
            <a:endParaRPr lang="it-IT"/>
          </a:p>
        </p:txBody>
      </p:sp>
      <p:sp>
        <p:nvSpPr>
          <p:cNvPr id="109592" name="Line 30"/>
          <p:cNvSpPr>
            <a:spLocks noChangeShapeType="1"/>
          </p:cNvSpPr>
          <p:nvPr/>
        </p:nvSpPr>
        <p:spPr bwMode="auto">
          <a:xfrm flipH="1">
            <a:off x="5905500" y="2179638"/>
            <a:ext cx="463550" cy="0"/>
          </a:xfrm>
          <a:prstGeom prst="line">
            <a:avLst/>
          </a:prstGeom>
          <a:noFill/>
          <a:ln w="12700">
            <a:solidFill>
              <a:schemeClr val="tx1"/>
            </a:solidFill>
            <a:round/>
            <a:headEnd/>
            <a:tailEnd/>
          </a:ln>
        </p:spPr>
        <p:txBody>
          <a:bodyPr/>
          <a:lstStyle/>
          <a:p>
            <a:endParaRPr lang="it-IT"/>
          </a:p>
        </p:txBody>
      </p:sp>
      <p:sp>
        <p:nvSpPr>
          <p:cNvPr id="109593" name="Line 31"/>
          <p:cNvSpPr>
            <a:spLocks noChangeShapeType="1"/>
          </p:cNvSpPr>
          <p:nvPr/>
        </p:nvSpPr>
        <p:spPr bwMode="auto">
          <a:xfrm>
            <a:off x="5905500" y="2219325"/>
            <a:ext cx="1588" cy="412750"/>
          </a:xfrm>
          <a:prstGeom prst="line">
            <a:avLst/>
          </a:prstGeom>
          <a:noFill/>
          <a:ln w="12700">
            <a:solidFill>
              <a:schemeClr val="tx1"/>
            </a:solidFill>
            <a:round/>
            <a:headEnd/>
            <a:tailEnd type="triangle" w="med" len="med"/>
          </a:ln>
        </p:spPr>
        <p:txBody>
          <a:bodyPr/>
          <a:lstStyle/>
          <a:p>
            <a:endParaRPr lang="it-IT"/>
          </a:p>
        </p:txBody>
      </p:sp>
      <p:sp>
        <p:nvSpPr>
          <p:cNvPr id="109594" name="Line 32"/>
          <p:cNvSpPr>
            <a:spLocks noChangeShapeType="1"/>
          </p:cNvSpPr>
          <p:nvPr/>
        </p:nvSpPr>
        <p:spPr bwMode="auto">
          <a:xfrm>
            <a:off x="7788275" y="2179638"/>
            <a:ext cx="449263" cy="0"/>
          </a:xfrm>
          <a:prstGeom prst="line">
            <a:avLst/>
          </a:prstGeom>
          <a:noFill/>
          <a:ln w="12700">
            <a:solidFill>
              <a:schemeClr val="tx1"/>
            </a:solidFill>
            <a:round/>
            <a:headEnd/>
            <a:tailEnd/>
          </a:ln>
        </p:spPr>
        <p:txBody>
          <a:bodyPr/>
          <a:lstStyle/>
          <a:p>
            <a:endParaRPr lang="it-IT"/>
          </a:p>
        </p:txBody>
      </p:sp>
      <p:sp>
        <p:nvSpPr>
          <p:cNvPr id="109595" name="Line 33"/>
          <p:cNvSpPr>
            <a:spLocks noChangeShapeType="1"/>
          </p:cNvSpPr>
          <p:nvPr/>
        </p:nvSpPr>
        <p:spPr bwMode="auto">
          <a:xfrm>
            <a:off x="8251825" y="2179638"/>
            <a:ext cx="0" cy="384175"/>
          </a:xfrm>
          <a:prstGeom prst="line">
            <a:avLst/>
          </a:prstGeom>
          <a:noFill/>
          <a:ln w="12700">
            <a:solidFill>
              <a:schemeClr val="tx1"/>
            </a:solidFill>
            <a:round/>
            <a:headEnd/>
            <a:tailEnd type="triangle" w="med" len="med"/>
          </a:ln>
        </p:spPr>
        <p:txBody>
          <a:bodyPr/>
          <a:lstStyle/>
          <a:p>
            <a:endParaRPr lang="it-IT"/>
          </a:p>
        </p:txBody>
      </p:sp>
      <p:sp>
        <p:nvSpPr>
          <p:cNvPr id="109596" name="Line 34"/>
          <p:cNvSpPr>
            <a:spLocks noChangeShapeType="1"/>
          </p:cNvSpPr>
          <p:nvPr/>
        </p:nvSpPr>
        <p:spPr bwMode="auto">
          <a:xfrm>
            <a:off x="5575300" y="3630613"/>
            <a:ext cx="2967038" cy="0"/>
          </a:xfrm>
          <a:prstGeom prst="line">
            <a:avLst/>
          </a:prstGeom>
          <a:noFill/>
          <a:ln w="12700">
            <a:solidFill>
              <a:schemeClr val="tx1"/>
            </a:solidFill>
            <a:round/>
            <a:headEnd/>
            <a:tailEnd/>
          </a:ln>
        </p:spPr>
        <p:txBody>
          <a:bodyPr/>
          <a:lstStyle/>
          <a:p>
            <a:endParaRPr lang="it-IT"/>
          </a:p>
        </p:txBody>
      </p:sp>
      <p:sp>
        <p:nvSpPr>
          <p:cNvPr id="109597" name="Text Box 35"/>
          <p:cNvSpPr txBox="1">
            <a:spLocks noChangeArrowheads="1"/>
          </p:cNvSpPr>
          <p:nvPr/>
        </p:nvSpPr>
        <p:spPr bwMode="auto">
          <a:xfrm>
            <a:off x="5153025" y="3940175"/>
            <a:ext cx="835025" cy="639763"/>
          </a:xfrm>
          <a:prstGeom prst="rect">
            <a:avLst/>
          </a:prstGeom>
          <a:noFill/>
          <a:ln w="12700">
            <a:noFill/>
            <a:miter lim="800000"/>
            <a:headEnd/>
            <a:tailEnd/>
          </a:ln>
        </p:spPr>
        <p:txBody>
          <a:bodyPr wrap="none">
            <a:spAutoFit/>
          </a:bodyPr>
          <a:lstStyle/>
          <a:p>
            <a:pPr algn="ctr"/>
            <a:r>
              <a:rPr lang="it-IT" sz="1200">
                <a:latin typeface="Arial" charset="0"/>
              </a:rPr>
              <a:t>Aumenta</a:t>
            </a:r>
          </a:p>
          <a:p>
            <a:pPr algn="ctr"/>
            <a:r>
              <a:rPr lang="it-IT" sz="1200">
                <a:latin typeface="Arial" charset="0"/>
              </a:rPr>
              <a:t>Steroide</a:t>
            </a:r>
          </a:p>
          <a:p>
            <a:pPr algn="ctr"/>
            <a:r>
              <a:rPr lang="it-IT" sz="1200">
                <a:latin typeface="Arial" charset="0"/>
              </a:rPr>
              <a:t>topico</a:t>
            </a:r>
          </a:p>
        </p:txBody>
      </p:sp>
      <p:sp>
        <p:nvSpPr>
          <p:cNvPr id="109598" name="Line 36"/>
          <p:cNvSpPr>
            <a:spLocks noChangeShapeType="1"/>
          </p:cNvSpPr>
          <p:nvPr/>
        </p:nvSpPr>
        <p:spPr bwMode="auto">
          <a:xfrm>
            <a:off x="5575300" y="3643313"/>
            <a:ext cx="0" cy="184150"/>
          </a:xfrm>
          <a:prstGeom prst="line">
            <a:avLst/>
          </a:prstGeom>
          <a:noFill/>
          <a:ln w="12700">
            <a:solidFill>
              <a:schemeClr val="tx1"/>
            </a:solidFill>
            <a:round/>
            <a:headEnd/>
            <a:tailEnd type="triangle" w="med" len="med"/>
          </a:ln>
        </p:spPr>
        <p:txBody>
          <a:bodyPr/>
          <a:lstStyle/>
          <a:p>
            <a:endParaRPr lang="it-IT"/>
          </a:p>
        </p:txBody>
      </p:sp>
      <p:sp>
        <p:nvSpPr>
          <p:cNvPr id="109599" name="Text Box 37"/>
          <p:cNvSpPr txBox="1">
            <a:spLocks noChangeArrowheads="1"/>
          </p:cNvSpPr>
          <p:nvPr/>
        </p:nvSpPr>
        <p:spPr bwMode="auto">
          <a:xfrm>
            <a:off x="5810250" y="4551363"/>
            <a:ext cx="1166813" cy="457200"/>
          </a:xfrm>
          <a:prstGeom prst="rect">
            <a:avLst/>
          </a:prstGeom>
          <a:noFill/>
          <a:ln w="12700">
            <a:noFill/>
            <a:miter lim="800000"/>
            <a:headEnd/>
            <a:tailEnd/>
          </a:ln>
        </p:spPr>
        <p:txBody>
          <a:bodyPr wrap="none">
            <a:spAutoFit/>
          </a:bodyPr>
          <a:lstStyle/>
          <a:p>
            <a:pPr algn="ctr"/>
            <a:r>
              <a:rPr lang="it-IT" sz="1200">
                <a:latin typeface="Arial" charset="0"/>
              </a:rPr>
              <a:t>Aggiunge</a:t>
            </a:r>
          </a:p>
          <a:p>
            <a:pPr algn="ctr"/>
            <a:r>
              <a:rPr lang="it-IT" sz="1200">
                <a:latin typeface="Arial" charset="0"/>
              </a:rPr>
              <a:t>antistaminico</a:t>
            </a:r>
          </a:p>
        </p:txBody>
      </p:sp>
      <p:sp>
        <p:nvSpPr>
          <p:cNvPr id="109600" name="Text Box 39"/>
          <p:cNvSpPr txBox="1">
            <a:spLocks noChangeArrowheads="1"/>
          </p:cNvSpPr>
          <p:nvPr/>
        </p:nvSpPr>
        <p:spPr bwMode="auto">
          <a:xfrm>
            <a:off x="6875463" y="4024313"/>
            <a:ext cx="896937" cy="639762"/>
          </a:xfrm>
          <a:prstGeom prst="rect">
            <a:avLst/>
          </a:prstGeom>
          <a:noFill/>
          <a:ln w="12700">
            <a:noFill/>
            <a:miter lim="800000"/>
            <a:headEnd/>
            <a:tailEnd/>
          </a:ln>
        </p:spPr>
        <p:txBody>
          <a:bodyPr wrap="none">
            <a:spAutoFit/>
          </a:bodyPr>
          <a:lstStyle/>
          <a:p>
            <a:pPr algn="ctr"/>
            <a:r>
              <a:rPr lang="it-IT" sz="1200">
                <a:latin typeface="Arial" charset="0"/>
              </a:rPr>
              <a:t>Rinorrea</a:t>
            </a:r>
          </a:p>
          <a:p>
            <a:pPr algn="ctr"/>
            <a:r>
              <a:rPr lang="it-IT" sz="1200">
                <a:latin typeface="Arial" charset="0"/>
              </a:rPr>
              <a:t>Aggiunge</a:t>
            </a:r>
          </a:p>
          <a:p>
            <a:pPr algn="ctr"/>
            <a:r>
              <a:rPr lang="it-IT" sz="1200">
                <a:latin typeface="Arial" charset="0"/>
              </a:rPr>
              <a:t>ipratropio</a:t>
            </a:r>
          </a:p>
        </p:txBody>
      </p:sp>
      <p:sp>
        <p:nvSpPr>
          <p:cNvPr id="109601" name="Text Box 40"/>
          <p:cNvSpPr txBox="1">
            <a:spLocks noChangeArrowheads="1"/>
          </p:cNvSpPr>
          <p:nvPr/>
        </p:nvSpPr>
        <p:spPr bwMode="auto">
          <a:xfrm>
            <a:off x="7926388" y="4094163"/>
            <a:ext cx="1225550" cy="639762"/>
          </a:xfrm>
          <a:prstGeom prst="rect">
            <a:avLst/>
          </a:prstGeom>
          <a:noFill/>
          <a:ln w="12700">
            <a:noFill/>
            <a:miter lim="800000"/>
            <a:headEnd/>
            <a:tailEnd/>
          </a:ln>
        </p:spPr>
        <p:txBody>
          <a:bodyPr wrap="none">
            <a:spAutoFit/>
          </a:bodyPr>
          <a:lstStyle/>
          <a:p>
            <a:pPr algn="ctr"/>
            <a:r>
              <a:rPr lang="it-IT" sz="1200">
                <a:latin typeface="Arial" charset="0"/>
              </a:rPr>
              <a:t>Aggiunge</a:t>
            </a:r>
          </a:p>
          <a:p>
            <a:pPr algn="ctr"/>
            <a:r>
              <a:rPr lang="it-IT" sz="1200">
                <a:latin typeface="Arial" charset="0"/>
              </a:rPr>
              <a:t>decongest.,</a:t>
            </a:r>
          </a:p>
          <a:p>
            <a:pPr algn="ctr"/>
            <a:r>
              <a:rPr lang="it-IT" sz="1200">
                <a:latin typeface="Arial" charset="0"/>
              </a:rPr>
              <a:t>steroide orale.</a:t>
            </a:r>
          </a:p>
        </p:txBody>
      </p:sp>
      <p:sp>
        <p:nvSpPr>
          <p:cNvPr id="109602" name="Line 41"/>
          <p:cNvSpPr>
            <a:spLocks noChangeShapeType="1"/>
          </p:cNvSpPr>
          <p:nvPr/>
        </p:nvSpPr>
        <p:spPr bwMode="auto">
          <a:xfrm>
            <a:off x="6383338" y="3636963"/>
            <a:ext cx="1587" cy="741362"/>
          </a:xfrm>
          <a:prstGeom prst="line">
            <a:avLst/>
          </a:prstGeom>
          <a:noFill/>
          <a:ln w="12700">
            <a:solidFill>
              <a:schemeClr val="tx1"/>
            </a:solidFill>
            <a:round/>
            <a:headEnd/>
            <a:tailEnd type="triangle" w="med" len="med"/>
          </a:ln>
        </p:spPr>
        <p:txBody>
          <a:bodyPr/>
          <a:lstStyle/>
          <a:p>
            <a:endParaRPr lang="it-IT"/>
          </a:p>
        </p:txBody>
      </p:sp>
      <p:sp>
        <p:nvSpPr>
          <p:cNvPr id="109603" name="Line 42"/>
          <p:cNvSpPr>
            <a:spLocks noChangeShapeType="1"/>
          </p:cNvSpPr>
          <p:nvPr/>
        </p:nvSpPr>
        <p:spPr bwMode="auto">
          <a:xfrm flipH="1">
            <a:off x="7296150" y="3636963"/>
            <a:ext cx="1588" cy="331787"/>
          </a:xfrm>
          <a:prstGeom prst="line">
            <a:avLst/>
          </a:prstGeom>
          <a:noFill/>
          <a:ln w="12700">
            <a:solidFill>
              <a:schemeClr val="tx1"/>
            </a:solidFill>
            <a:round/>
            <a:headEnd/>
            <a:tailEnd type="triangle" w="med" len="med"/>
          </a:ln>
        </p:spPr>
        <p:txBody>
          <a:bodyPr/>
          <a:lstStyle/>
          <a:p>
            <a:endParaRPr lang="it-IT"/>
          </a:p>
        </p:txBody>
      </p:sp>
      <p:sp>
        <p:nvSpPr>
          <p:cNvPr id="109604" name="Line 43"/>
          <p:cNvSpPr>
            <a:spLocks noChangeShapeType="1"/>
          </p:cNvSpPr>
          <p:nvPr/>
        </p:nvSpPr>
        <p:spPr bwMode="auto">
          <a:xfrm>
            <a:off x="8542338" y="3636963"/>
            <a:ext cx="0" cy="438150"/>
          </a:xfrm>
          <a:prstGeom prst="line">
            <a:avLst/>
          </a:prstGeom>
          <a:noFill/>
          <a:ln w="12700">
            <a:solidFill>
              <a:schemeClr val="tx1"/>
            </a:solidFill>
            <a:round/>
            <a:headEnd/>
            <a:tailEnd type="triangle" w="med" len="med"/>
          </a:ln>
        </p:spPr>
        <p:txBody>
          <a:bodyPr/>
          <a:lstStyle/>
          <a:p>
            <a:endParaRPr lang="it-IT"/>
          </a:p>
        </p:txBody>
      </p:sp>
      <p:sp>
        <p:nvSpPr>
          <p:cNvPr id="109605" name="Line 44"/>
          <p:cNvSpPr>
            <a:spLocks noChangeShapeType="1"/>
          </p:cNvSpPr>
          <p:nvPr/>
        </p:nvSpPr>
        <p:spPr bwMode="auto">
          <a:xfrm flipV="1">
            <a:off x="7947025" y="3332163"/>
            <a:ext cx="0" cy="292100"/>
          </a:xfrm>
          <a:prstGeom prst="line">
            <a:avLst/>
          </a:prstGeom>
          <a:noFill/>
          <a:ln w="12700">
            <a:solidFill>
              <a:schemeClr val="tx1"/>
            </a:solidFill>
            <a:round/>
            <a:headEnd/>
            <a:tailEnd/>
          </a:ln>
        </p:spPr>
        <p:txBody>
          <a:bodyPr/>
          <a:lstStyle/>
          <a:p>
            <a:endParaRPr lang="it-IT"/>
          </a:p>
        </p:txBody>
      </p:sp>
      <p:sp>
        <p:nvSpPr>
          <p:cNvPr id="109606" name="Rectangle 45"/>
          <p:cNvSpPr>
            <a:spLocks noChangeArrowheads="1"/>
          </p:cNvSpPr>
          <p:nvPr/>
        </p:nvSpPr>
        <p:spPr bwMode="auto">
          <a:xfrm>
            <a:off x="769938" y="6135688"/>
            <a:ext cx="8326437" cy="355600"/>
          </a:xfrm>
          <a:prstGeom prst="rect">
            <a:avLst/>
          </a:prstGeom>
          <a:solidFill>
            <a:srgbClr val="FFFF66"/>
          </a:solidFill>
          <a:ln w="12700">
            <a:solidFill>
              <a:schemeClr val="tx1"/>
            </a:solidFill>
            <a:miter lim="800000"/>
            <a:headEnd/>
            <a:tailEnd/>
          </a:ln>
        </p:spPr>
        <p:txBody>
          <a:bodyPr wrap="none" anchor="ctr"/>
          <a:lstStyle/>
          <a:p>
            <a:pPr algn="ctr"/>
            <a:r>
              <a:rPr lang="it-IT" sz="1400">
                <a:latin typeface="Arial" charset="0"/>
              </a:rPr>
              <a:t>Se congiuntivite aggiungere: antistaminico orale o topico o cromone topico</a:t>
            </a:r>
          </a:p>
        </p:txBody>
      </p:sp>
      <p:sp>
        <p:nvSpPr>
          <p:cNvPr id="109607" name="Rectangle 47"/>
          <p:cNvSpPr>
            <a:spLocks noChangeArrowheads="1"/>
          </p:cNvSpPr>
          <p:nvPr/>
        </p:nvSpPr>
        <p:spPr bwMode="auto">
          <a:xfrm>
            <a:off x="2522538" y="6527800"/>
            <a:ext cx="6573837" cy="285750"/>
          </a:xfrm>
          <a:prstGeom prst="rect">
            <a:avLst/>
          </a:prstGeom>
          <a:solidFill>
            <a:srgbClr val="FFFF66"/>
          </a:solidFill>
          <a:ln w="12700">
            <a:solidFill>
              <a:schemeClr val="tx1"/>
            </a:solidFill>
            <a:miter lim="800000"/>
            <a:headEnd/>
            <a:tailEnd/>
          </a:ln>
        </p:spPr>
        <p:txBody>
          <a:bodyPr wrap="none" anchor="ctr"/>
          <a:lstStyle/>
          <a:p>
            <a:pPr algn="ctr"/>
            <a:r>
              <a:rPr lang="it-IT" sz="1400">
                <a:latin typeface="Arial" charset="0"/>
              </a:rPr>
              <a:t>CONSIDERARE IMMUNOTERAPIA SPECFICA</a:t>
            </a:r>
          </a:p>
        </p:txBody>
      </p:sp>
      <p:sp>
        <p:nvSpPr>
          <p:cNvPr id="109608" name="Text Box 48"/>
          <p:cNvSpPr txBox="1">
            <a:spLocks noChangeArrowheads="1"/>
          </p:cNvSpPr>
          <p:nvPr/>
        </p:nvSpPr>
        <p:spPr bwMode="auto">
          <a:xfrm>
            <a:off x="6877050" y="5141913"/>
            <a:ext cx="2212975" cy="457200"/>
          </a:xfrm>
          <a:prstGeom prst="rect">
            <a:avLst/>
          </a:prstGeom>
          <a:noFill/>
          <a:ln w="12700">
            <a:noFill/>
            <a:miter lim="800000"/>
            <a:headEnd/>
            <a:tailEnd/>
          </a:ln>
        </p:spPr>
        <p:txBody>
          <a:bodyPr wrap="none">
            <a:spAutoFit/>
          </a:bodyPr>
          <a:lstStyle/>
          <a:p>
            <a:pPr algn="ctr"/>
            <a:r>
              <a:rPr lang="it-IT" sz="1200">
                <a:latin typeface="Arial" charset="0"/>
              </a:rPr>
              <a:t>Non migliora: </a:t>
            </a:r>
          </a:p>
          <a:p>
            <a:pPr algn="ctr"/>
            <a:r>
              <a:rPr lang="it-IT" sz="1200">
                <a:latin typeface="Arial" charset="0"/>
              </a:rPr>
              <a:t>CONSIDERARE CHIRURGIA</a:t>
            </a:r>
          </a:p>
        </p:txBody>
      </p:sp>
      <p:sp>
        <p:nvSpPr>
          <p:cNvPr id="109609" name="Line 49"/>
          <p:cNvSpPr>
            <a:spLocks noChangeShapeType="1"/>
          </p:cNvSpPr>
          <p:nvPr/>
        </p:nvSpPr>
        <p:spPr bwMode="auto">
          <a:xfrm>
            <a:off x="8458200" y="4752975"/>
            <a:ext cx="0" cy="382588"/>
          </a:xfrm>
          <a:prstGeom prst="line">
            <a:avLst/>
          </a:prstGeom>
          <a:noFill/>
          <a:ln w="12700">
            <a:solidFill>
              <a:schemeClr val="tx1"/>
            </a:solidFill>
            <a:round/>
            <a:headEnd/>
            <a:tailEnd type="triangle" w="med" len="med"/>
          </a:ln>
        </p:spPr>
        <p:txBody>
          <a:bodyPr/>
          <a:lstStyle/>
          <a:p>
            <a:endParaRPr lang="it-IT"/>
          </a:p>
        </p:txBody>
      </p:sp>
      <p:sp>
        <p:nvSpPr>
          <p:cNvPr id="109610" name="Line 51"/>
          <p:cNvSpPr>
            <a:spLocks noChangeShapeType="1"/>
          </p:cNvSpPr>
          <p:nvPr/>
        </p:nvSpPr>
        <p:spPr bwMode="auto">
          <a:xfrm>
            <a:off x="3359150" y="1406525"/>
            <a:ext cx="0" cy="287338"/>
          </a:xfrm>
          <a:prstGeom prst="line">
            <a:avLst/>
          </a:prstGeom>
          <a:noFill/>
          <a:ln w="12700">
            <a:solidFill>
              <a:schemeClr val="tx1"/>
            </a:solidFill>
            <a:round/>
            <a:headEnd/>
            <a:tailEnd type="triangle" w="med" len="med"/>
          </a:ln>
        </p:spPr>
        <p:txBody>
          <a:bodyPr/>
          <a:lstStyle/>
          <a:p>
            <a:endParaRPr lang="it-IT"/>
          </a:p>
        </p:txBody>
      </p:sp>
      <p:sp>
        <p:nvSpPr>
          <p:cNvPr id="109611" name="Rectangle 52"/>
          <p:cNvSpPr>
            <a:spLocks noChangeArrowheads="1"/>
          </p:cNvSpPr>
          <p:nvPr/>
        </p:nvSpPr>
        <p:spPr bwMode="auto">
          <a:xfrm>
            <a:off x="796925" y="5772150"/>
            <a:ext cx="8312150" cy="341313"/>
          </a:xfrm>
          <a:prstGeom prst="rect">
            <a:avLst/>
          </a:prstGeom>
          <a:solidFill>
            <a:srgbClr val="FFFF66"/>
          </a:solidFill>
          <a:ln w="12700">
            <a:solidFill>
              <a:schemeClr val="tx1"/>
            </a:solidFill>
            <a:miter lim="800000"/>
            <a:headEnd/>
            <a:tailEnd/>
          </a:ln>
        </p:spPr>
        <p:txBody>
          <a:bodyPr wrap="none" anchor="ctr"/>
          <a:lstStyle/>
          <a:p>
            <a:pPr algn="ctr"/>
            <a:r>
              <a:rPr lang="it-IT" sz="1400">
                <a:latin typeface="Arial" charset="0"/>
              </a:rPr>
              <a:t>                         Misure di prevenzione/allontanamento dell’allergene</a:t>
            </a:r>
          </a:p>
        </p:txBody>
      </p:sp>
      <p:sp>
        <p:nvSpPr>
          <p:cNvPr id="109612" name="Line 51"/>
          <p:cNvSpPr>
            <a:spLocks noChangeShapeType="1"/>
          </p:cNvSpPr>
          <p:nvPr/>
        </p:nvSpPr>
        <p:spPr bwMode="auto">
          <a:xfrm>
            <a:off x="1433513" y="1406525"/>
            <a:ext cx="0" cy="287338"/>
          </a:xfrm>
          <a:prstGeom prst="line">
            <a:avLst/>
          </a:prstGeom>
          <a:noFill/>
          <a:ln w="12700">
            <a:solidFill>
              <a:schemeClr val="tx1"/>
            </a:solidFill>
            <a:round/>
            <a:headEnd/>
            <a:tailEnd type="triangle" w="med" len="med"/>
          </a:ln>
        </p:spPr>
        <p:txBody>
          <a:bodyPr/>
          <a:lstStyle/>
          <a:p>
            <a:endParaRPr lang="it-IT"/>
          </a:p>
        </p:txBody>
      </p:sp>
      <p:sp>
        <p:nvSpPr>
          <p:cNvPr id="48" name="Titolo 47"/>
          <p:cNvSpPr>
            <a:spLocks noGrp="1"/>
          </p:cNvSpPr>
          <p:nvPr>
            <p:ph type="title"/>
          </p:nvPr>
        </p:nvSpPr>
        <p:spPr/>
        <p:txBody>
          <a:bodyPr/>
          <a:lstStyle/>
          <a:p>
            <a:r>
              <a:rPr lang="it-IT" smtClean="0"/>
              <a:t>Trattamento della rinite allergica</a:t>
            </a:r>
            <a:br>
              <a:rPr lang="it-IT" smtClean="0"/>
            </a:br>
            <a:r>
              <a:rPr lang="it-IT" smtClean="0"/>
              <a:t>(ARIA, Allergy 2008) </a:t>
            </a:r>
            <a:br>
              <a:rPr lang="it-IT" smtClean="0"/>
            </a:br>
            <a:r>
              <a:rPr lang="it-IT" smtClean="0"/>
              <a:t/>
            </a:r>
            <a:br>
              <a:rPr lang="it-IT" smtClean="0"/>
            </a:br>
            <a:endParaRPr lang="it-IT"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480778" y="984699"/>
            <a:ext cx="2933700" cy="1739900"/>
          </a:xfrm>
          <a:prstGeom prst="rect">
            <a:avLst/>
          </a:prstGeom>
          <a:noFill/>
          <a:ln w="12700">
            <a:noFill/>
            <a:miter lim="800000"/>
            <a:headEnd/>
            <a:tailEnd/>
          </a:ln>
        </p:spPr>
        <p:txBody>
          <a:bodyPr>
            <a:spAutoFit/>
          </a:bodyPr>
          <a:lstStyle/>
          <a:p>
            <a:pPr defTabSz="762000"/>
            <a:r>
              <a:rPr lang="it-IT" sz="1800" dirty="0">
                <a:solidFill>
                  <a:srgbClr val="C00000"/>
                </a:solidFill>
                <a:latin typeface="Arial Unicode MS" pitchFamily="34" charset="-128"/>
              </a:rPr>
              <a:t>GRADE: </a:t>
            </a:r>
          </a:p>
          <a:p>
            <a:pPr defTabSz="762000"/>
            <a:r>
              <a:rPr lang="it-IT" sz="1800" dirty="0" err="1">
                <a:solidFill>
                  <a:srgbClr val="C00000"/>
                </a:solidFill>
                <a:latin typeface="Arial Unicode MS" pitchFamily="34" charset="-128"/>
              </a:rPr>
              <a:t>Grading</a:t>
            </a:r>
            <a:r>
              <a:rPr lang="it-IT" sz="1800" dirty="0">
                <a:solidFill>
                  <a:srgbClr val="C00000"/>
                </a:solidFill>
                <a:latin typeface="Arial Unicode MS" pitchFamily="34" charset="-128"/>
              </a:rPr>
              <a:t> </a:t>
            </a:r>
            <a:r>
              <a:rPr lang="it-IT" sz="1800" dirty="0" err="1">
                <a:solidFill>
                  <a:srgbClr val="C00000"/>
                </a:solidFill>
                <a:latin typeface="Arial Unicode MS" pitchFamily="34" charset="-128"/>
              </a:rPr>
              <a:t>of</a:t>
            </a:r>
            <a:endParaRPr lang="it-IT" sz="1800" dirty="0">
              <a:solidFill>
                <a:srgbClr val="C00000"/>
              </a:solidFill>
              <a:latin typeface="Arial Unicode MS" pitchFamily="34" charset="-128"/>
            </a:endParaRPr>
          </a:p>
          <a:p>
            <a:pPr defTabSz="762000"/>
            <a:r>
              <a:rPr lang="it-IT" sz="1800" dirty="0" err="1">
                <a:solidFill>
                  <a:srgbClr val="C00000"/>
                </a:solidFill>
                <a:latin typeface="Arial Unicode MS" pitchFamily="34" charset="-128"/>
              </a:rPr>
              <a:t>Recommendation</a:t>
            </a:r>
            <a:r>
              <a:rPr lang="it-IT" sz="1800" dirty="0">
                <a:solidFill>
                  <a:srgbClr val="C00000"/>
                </a:solidFill>
                <a:latin typeface="Arial Unicode MS" pitchFamily="34" charset="-128"/>
              </a:rPr>
              <a:t> </a:t>
            </a:r>
            <a:r>
              <a:rPr lang="it-IT" sz="1800" dirty="0" err="1">
                <a:solidFill>
                  <a:srgbClr val="C00000"/>
                </a:solidFill>
                <a:latin typeface="Arial Unicode MS" pitchFamily="34" charset="-128"/>
              </a:rPr>
              <a:t>Assessment</a:t>
            </a:r>
            <a:r>
              <a:rPr lang="it-IT" sz="1800" dirty="0">
                <a:solidFill>
                  <a:srgbClr val="C00000"/>
                </a:solidFill>
                <a:latin typeface="Arial Unicode MS" pitchFamily="34" charset="-128"/>
              </a:rPr>
              <a:t>, </a:t>
            </a:r>
          </a:p>
          <a:p>
            <a:pPr defTabSz="762000"/>
            <a:r>
              <a:rPr lang="it-IT" sz="1800" dirty="0" err="1">
                <a:solidFill>
                  <a:srgbClr val="C00000"/>
                </a:solidFill>
                <a:latin typeface="Arial Unicode MS" pitchFamily="34" charset="-128"/>
              </a:rPr>
              <a:t>Developing</a:t>
            </a:r>
            <a:r>
              <a:rPr lang="it-IT" sz="1800" dirty="0">
                <a:solidFill>
                  <a:srgbClr val="C00000"/>
                </a:solidFill>
                <a:latin typeface="Arial Unicode MS" pitchFamily="34" charset="-128"/>
              </a:rPr>
              <a:t> </a:t>
            </a:r>
          </a:p>
          <a:p>
            <a:pPr defTabSz="762000"/>
            <a:r>
              <a:rPr lang="it-IT" sz="1800" dirty="0">
                <a:solidFill>
                  <a:srgbClr val="C00000"/>
                </a:solidFill>
                <a:latin typeface="Arial Unicode MS" pitchFamily="34" charset="-128"/>
              </a:rPr>
              <a:t>and </a:t>
            </a:r>
            <a:r>
              <a:rPr lang="it-IT" sz="1800" dirty="0" err="1">
                <a:solidFill>
                  <a:srgbClr val="C00000"/>
                </a:solidFill>
                <a:latin typeface="Arial Unicode MS" pitchFamily="34" charset="-128"/>
              </a:rPr>
              <a:t>Evaluation</a:t>
            </a:r>
            <a:endParaRPr lang="it-IT" sz="1800" dirty="0">
              <a:solidFill>
                <a:srgbClr val="C00000"/>
              </a:solidFill>
              <a:latin typeface="Arial Unicode MS" pitchFamily="34" charset="-128"/>
            </a:endParaRPr>
          </a:p>
        </p:txBody>
      </p:sp>
      <p:sp>
        <p:nvSpPr>
          <p:cNvPr id="147459" name="Text Box 3"/>
          <p:cNvSpPr txBox="1">
            <a:spLocks noChangeArrowheads="1"/>
          </p:cNvSpPr>
          <p:nvPr/>
        </p:nvSpPr>
        <p:spPr bwMode="auto">
          <a:xfrm>
            <a:off x="3493853" y="1238699"/>
            <a:ext cx="2663825" cy="654050"/>
          </a:xfrm>
          <a:prstGeom prst="rect">
            <a:avLst/>
          </a:prstGeom>
          <a:noFill/>
          <a:ln w="12700">
            <a:solidFill>
              <a:srgbClr val="C00000"/>
            </a:solidFill>
            <a:miter lim="800000"/>
            <a:headEnd/>
            <a:tailEnd/>
          </a:ln>
        </p:spPr>
        <p:txBody>
          <a:bodyPr wrap="none">
            <a:spAutoFit/>
          </a:bodyPr>
          <a:lstStyle/>
          <a:p>
            <a:pPr algn="ctr"/>
            <a:r>
              <a:rPr lang="it-IT" sz="2000" dirty="0">
                <a:latin typeface="Arial" charset="0"/>
              </a:rPr>
              <a:t>Quesito clinico</a:t>
            </a:r>
          </a:p>
          <a:p>
            <a:pPr algn="ctr"/>
            <a:r>
              <a:rPr lang="it-IT" sz="1600" dirty="0">
                <a:latin typeface="Arial" charset="0"/>
              </a:rPr>
              <a:t>(es. efficacia trattamento)</a:t>
            </a:r>
          </a:p>
        </p:txBody>
      </p:sp>
      <p:sp>
        <p:nvSpPr>
          <p:cNvPr id="147460" name="Text Box 4"/>
          <p:cNvSpPr txBox="1">
            <a:spLocks noChangeArrowheads="1"/>
          </p:cNvSpPr>
          <p:nvPr/>
        </p:nvSpPr>
        <p:spPr bwMode="auto">
          <a:xfrm>
            <a:off x="2920766" y="2384874"/>
            <a:ext cx="3667125" cy="409575"/>
          </a:xfrm>
          <a:prstGeom prst="rect">
            <a:avLst/>
          </a:prstGeom>
          <a:noFill/>
          <a:ln w="12700">
            <a:solidFill>
              <a:srgbClr val="C00000"/>
            </a:solidFill>
            <a:miter lim="800000"/>
            <a:headEnd/>
            <a:tailEnd/>
          </a:ln>
        </p:spPr>
        <p:txBody>
          <a:bodyPr>
            <a:spAutoFit/>
          </a:bodyPr>
          <a:lstStyle/>
          <a:p>
            <a:pPr algn="ctr"/>
            <a:r>
              <a:rPr lang="it-IT" sz="2000" dirty="0">
                <a:latin typeface="Arial" charset="0"/>
              </a:rPr>
              <a:t>ESAME LETTERATURA</a:t>
            </a:r>
            <a:endParaRPr lang="it-IT" sz="1600" dirty="0">
              <a:latin typeface="Arial" charset="0"/>
            </a:endParaRPr>
          </a:p>
        </p:txBody>
      </p:sp>
      <p:sp>
        <p:nvSpPr>
          <p:cNvPr id="147461" name="Text Box 5"/>
          <p:cNvSpPr txBox="1">
            <a:spLocks noChangeArrowheads="1"/>
          </p:cNvSpPr>
          <p:nvPr/>
        </p:nvSpPr>
        <p:spPr bwMode="auto">
          <a:xfrm>
            <a:off x="3165241" y="3281812"/>
            <a:ext cx="3171825" cy="714375"/>
          </a:xfrm>
          <a:prstGeom prst="rect">
            <a:avLst/>
          </a:prstGeom>
          <a:noFill/>
          <a:ln w="12700">
            <a:solidFill>
              <a:srgbClr val="C00000"/>
            </a:solidFill>
            <a:miter lim="800000"/>
            <a:headEnd/>
            <a:tailEnd/>
          </a:ln>
        </p:spPr>
        <p:txBody>
          <a:bodyPr wrap="none">
            <a:spAutoFit/>
          </a:bodyPr>
          <a:lstStyle/>
          <a:p>
            <a:pPr algn="ctr"/>
            <a:r>
              <a:rPr lang="it-IT" sz="2000" dirty="0">
                <a:latin typeface="Arial" charset="0"/>
              </a:rPr>
              <a:t>Valutazione della qualità</a:t>
            </a:r>
          </a:p>
          <a:p>
            <a:pPr algn="ctr"/>
            <a:r>
              <a:rPr lang="it-IT" sz="2000" dirty="0">
                <a:latin typeface="Arial" charset="0"/>
              </a:rPr>
              <a:t>della prova sperimentale</a:t>
            </a:r>
            <a:endParaRPr lang="it-IT" sz="1600" dirty="0">
              <a:latin typeface="Arial" charset="0"/>
            </a:endParaRPr>
          </a:p>
        </p:txBody>
      </p:sp>
      <p:sp>
        <p:nvSpPr>
          <p:cNvPr id="147462" name="Line 6"/>
          <p:cNvSpPr>
            <a:spLocks noChangeShapeType="1"/>
          </p:cNvSpPr>
          <p:nvPr/>
        </p:nvSpPr>
        <p:spPr bwMode="auto">
          <a:xfrm flipH="1">
            <a:off x="4819416" y="1916562"/>
            <a:ext cx="0" cy="412750"/>
          </a:xfrm>
          <a:prstGeom prst="line">
            <a:avLst/>
          </a:prstGeom>
          <a:noFill/>
          <a:ln w="38100">
            <a:solidFill>
              <a:srgbClr val="C00000"/>
            </a:solidFill>
            <a:round/>
            <a:headEnd/>
            <a:tailEnd type="triangle" w="med" len="med"/>
          </a:ln>
        </p:spPr>
        <p:txBody>
          <a:bodyPr/>
          <a:lstStyle/>
          <a:p>
            <a:endParaRPr lang="it-IT"/>
          </a:p>
        </p:txBody>
      </p:sp>
      <p:sp>
        <p:nvSpPr>
          <p:cNvPr id="147463" name="Line 7"/>
          <p:cNvSpPr>
            <a:spLocks noChangeShapeType="1"/>
          </p:cNvSpPr>
          <p:nvPr/>
        </p:nvSpPr>
        <p:spPr bwMode="auto">
          <a:xfrm flipH="1">
            <a:off x="4855928" y="2830962"/>
            <a:ext cx="0" cy="412750"/>
          </a:xfrm>
          <a:prstGeom prst="line">
            <a:avLst/>
          </a:prstGeom>
          <a:noFill/>
          <a:ln w="38100">
            <a:solidFill>
              <a:srgbClr val="C00000"/>
            </a:solidFill>
            <a:round/>
            <a:headEnd/>
            <a:tailEnd type="triangle" w="med" len="med"/>
          </a:ln>
        </p:spPr>
        <p:txBody>
          <a:bodyPr/>
          <a:lstStyle/>
          <a:p>
            <a:endParaRPr lang="it-IT"/>
          </a:p>
        </p:txBody>
      </p:sp>
      <p:sp>
        <p:nvSpPr>
          <p:cNvPr id="147464" name="Text Box 8"/>
          <p:cNvSpPr txBox="1">
            <a:spLocks noChangeArrowheads="1"/>
          </p:cNvSpPr>
          <p:nvPr/>
        </p:nvSpPr>
        <p:spPr bwMode="auto">
          <a:xfrm>
            <a:off x="3339866" y="4534349"/>
            <a:ext cx="3017837" cy="1019175"/>
          </a:xfrm>
          <a:prstGeom prst="rect">
            <a:avLst/>
          </a:prstGeom>
          <a:noFill/>
          <a:ln w="12700">
            <a:solidFill>
              <a:srgbClr val="C00000"/>
            </a:solidFill>
            <a:miter lim="800000"/>
            <a:headEnd/>
            <a:tailEnd/>
          </a:ln>
        </p:spPr>
        <p:txBody>
          <a:bodyPr wrap="none">
            <a:spAutoFit/>
          </a:bodyPr>
          <a:lstStyle/>
          <a:p>
            <a:pPr algn="ctr"/>
            <a:r>
              <a:rPr lang="it-IT" sz="2000" dirty="0">
                <a:latin typeface="Arial" charset="0"/>
              </a:rPr>
              <a:t>Sicurezza</a:t>
            </a:r>
          </a:p>
          <a:p>
            <a:pPr algn="ctr"/>
            <a:r>
              <a:rPr lang="it-IT" sz="2000" dirty="0">
                <a:latin typeface="Arial" charset="0"/>
              </a:rPr>
              <a:t>Preferenze del paziente</a:t>
            </a:r>
          </a:p>
          <a:p>
            <a:pPr algn="ctr"/>
            <a:r>
              <a:rPr lang="it-IT" sz="2000" dirty="0">
                <a:latin typeface="Arial" charset="0"/>
              </a:rPr>
              <a:t>Costo</a:t>
            </a:r>
            <a:endParaRPr lang="it-IT" sz="1600" dirty="0">
              <a:latin typeface="Arial" charset="0"/>
            </a:endParaRPr>
          </a:p>
        </p:txBody>
      </p:sp>
      <p:sp>
        <p:nvSpPr>
          <p:cNvPr id="147465" name="Line 9"/>
          <p:cNvSpPr>
            <a:spLocks noChangeShapeType="1"/>
          </p:cNvSpPr>
          <p:nvPr/>
        </p:nvSpPr>
        <p:spPr bwMode="auto">
          <a:xfrm flipH="1">
            <a:off x="4881328" y="4094612"/>
            <a:ext cx="0" cy="412750"/>
          </a:xfrm>
          <a:prstGeom prst="line">
            <a:avLst/>
          </a:prstGeom>
          <a:noFill/>
          <a:ln w="38100">
            <a:solidFill>
              <a:srgbClr val="C00000"/>
            </a:solidFill>
            <a:round/>
            <a:headEnd/>
            <a:tailEnd type="triangle" w="med" len="med"/>
          </a:ln>
        </p:spPr>
        <p:txBody>
          <a:bodyPr/>
          <a:lstStyle/>
          <a:p>
            <a:endParaRPr lang="it-IT"/>
          </a:p>
        </p:txBody>
      </p:sp>
      <p:sp>
        <p:nvSpPr>
          <p:cNvPr id="147466" name="Text Box 10"/>
          <p:cNvSpPr txBox="1">
            <a:spLocks noChangeArrowheads="1"/>
          </p:cNvSpPr>
          <p:nvPr/>
        </p:nvSpPr>
        <p:spPr bwMode="auto">
          <a:xfrm>
            <a:off x="926866" y="5782124"/>
            <a:ext cx="2928937" cy="714375"/>
          </a:xfrm>
          <a:prstGeom prst="rect">
            <a:avLst/>
          </a:prstGeom>
          <a:noFill/>
          <a:ln w="12700">
            <a:solidFill>
              <a:srgbClr val="C00000"/>
            </a:solidFill>
            <a:miter lim="800000"/>
            <a:headEnd/>
            <a:tailEnd/>
          </a:ln>
        </p:spPr>
        <p:txBody>
          <a:bodyPr>
            <a:spAutoFit/>
          </a:bodyPr>
          <a:lstStyle/>
          <a:p>
            <a:pPr algn="ctr"/>
            <a:r>
              <a:rPr lang="it-IT" sz="2000" dirty="0">
                <a:latin typeface="Arial" charset="0"/>
              </a:rPr>
              <a:t>RACCOMANDAZIONE</a:t>
            </a:r>
          </a:p>
          <a:p>
            <a:pPr algn="ctr"/>
            <a:r>
              <a:rPr lang="it-IT" sz="2000" dirty="0">
                <a:latin typeface="Arial" charset="0"/>
              </a:rPr>
              <a:t>FORTE</a:t>
            </a:r>
            <a:endParaRPr lang="it-IT" sz="1600" dirty="0">
              <a:latin typeface="Arial" charset="0"/>
            </a:endParaRPr>
          </a:p>
        </p:txBody>
      </p:sp>
      <p:sp>
        <p:nvSpPr>
          <p:cNvPr id="147467" name="Text Box 11"/>
          <p:cNvSpPr txBox="1">
            <a:spLocks noChangeArrowheads="1"/>
          </p:cNvSpPr>
          <p:nvPr/>
        </p:nvSpPr>
        <p:spPr bwMode="auto">
          <a:xfrm>
            <a:off x="5817953" y="5761487"/>
            <a:ext cx="2928938" cy="714375"/>
          </a:xfrm>
          <a:prstGeom prst="rect">
            <a:avLst/>
          </a:prstGeom>
          <a:noFill/>
          <a:ln w="12700">
            <a:solidFill>
              <a:srgbClr val="C00000"/>
            </a:solidFill>
            <a:miter lim="800000"/>
            <a:headEnd/>
            <a:tailEnd/>
          </a:ln>
        </p:spPr>
        <p:txBody>
          <a:bodyPr>
            <a:spAutoFit/>
          </a:bodyPr>
          <a:lstStyle/>
          <a:p>
            <a:pPr algn="ctr"/>
            <a:r>
              <a:rPr lang="it-IT" sz="2000" dirty="0">
                <a:latin typeface="Arial" charset="0"/>
              </a:rPr>
              <a:t>RACCOMANDAZIONE</a:t>
            </a:r>
          </a:p>
          <a:p>
            <a:pPr algn="ctr"/>
            <a:r>
              <a:rPr lang="it-IT" sz="2000" dirty="0">
                <a:latin typeface="Arial" charset="0"/>
              </a:rPr>
              <a:t>DEBOLE</a:t>
            </a:r>
            <a:endParaRPr lang="it-IT" sz="1600" dirty="0">
              <a:latin typeface="Arial" charset="0"/>
            </a:endParaRPr>
          </a:p>
        </p:txBody>
      </p:sp>
      <p:grpSp>
        <p:nvGrpSpPr>
          <p:cNvPr id="147468" name="Group 1036"/>
          <p:cNvGrpSpPr>
            <a:grpSpLocks/>
          </p:cNvGrpSpPr>
          <p:nvPr/>
        </p:nvGrpSpPr>
        <p:grpSpPr bwMode="auto">
          <a:xfrm>
            <a:off x="6397391" y="4948687"/>
            <a:ext cx="969962" cy="638175"/>
            <a:chOff x="4215" y="3002"/>
            <a:chExt cx="611" cy="402"/>
          </a:xfrm>
        </p:grpSpPr>
        <p:sp>
          <p:nvSpPr>
            <p:cNvPr id="147469" name="Line 1037"/>
            <p:cNvSpPr>
              <a:spLocks noChangeShapeType="1"/>
            </p:cNvSpPr>
            <p:nvPr/>
          </p:nvSpPr>
          <p:spPr bwMode="auto">
            <a:xfrm flipV="1">
              <a:off x="4215" y="3002"/>
              <a:ext cx="611" cy="0"/>
            </a:xfrm>
            <a:prstGeom prst="line">
              <a:avLst/>
            </a:prstGeom>
            <a:noFill/>
            <a:ln w="28575">
              <a:solidFill>
                <a:srgbClr val="C00000"/>
              </a:solidFill>
              <a:round/>
              <a:headEnd/>
              <a:tailEnd/>
            </a:ln>
            <a:effectLst/>
          </p:spPr>
          <p:txBody>
            <a:bodyPr/>
            <a:lstStyle/>
            <a:p>
              <a:endParaRPr lang="it-IT"/>
            </a:p>
          </p:txBody>
        </p:sp>
        <p:sp>
          <p:nvSpPr>
            <p:cNvPr id="147470" name="Line 1038"/>
            <p:cNvSpPr>
              <a:spLocks noChangeShapeType="1"/>
            </p:cNvSpPr>
            <p:nvPr/>
          </p:nvSpPr>
          <p:spPr bwMode="auto">
            <a:xfrm>
              <a:off x="4826" y="3002"/>
              <a:ext cx="0" cy="402"/>
            </a:xfrm>
            <a:prstGeom prst="line">
              <a:avLst/>
            </a:prstGeom>
            <a:noFill/>
            <a:ln w="28575">
              <a:solidFill>
                <a:srgbClr val="C00000"/>
              </a:solidFill>
              <a:round/>
              <a:headEnd/>
              <a:tailEnd type="triangle" w="med" len="med"/>
            </a:ln>
            <a:effectLst/>
          </p:spPr>
          <p:txBody>
            <a:bodyPr/>
            <a:lstStyle/>
            <a:p>
              <a:endParaRPr lang="it-IT"/>
            </a:p>
          </p:txBody>
        </p:sp>
      </p:grpSp>
      <p:grpSp>
        <p:nvGrpSpPr>
          <p:cNvPr id="147471" name="Group 1039"/>
          <p:cNvGrpSpPr>
            <a:grpSpLocks/>
          </p:cNvGrpSpPr>
          <p:nvPr/>
        </p:nvGrpSpPr>
        <p:grpSpPr bwMode="auto">
          <a:xfrm flipH="1">
            <a:off x="2241316" y="5045524"/>
            <a:ext cx="969962" cy="638175"/>
            <a:chOff x="4215" y="3002"/>
            <a:chExt cx="611" cy="402"/>
          </a:xfrm>
        </p:grpSpPr>
        <p:sp>
          <p:nvSpPr>
            <p:cNvPr id="147472" name="Line 1040"/>
            <p:cNvSpPr>
              <a:spLocks noChangeShapeType="1"/>
            </p:cNvSpPr>
            <p:nvPr/>
          </p:nvSpPr>
          <p:spPr bwMode="auto">
            <a:xfrm flipV="1">
              <a:off x="4215" y="3002"/>
              <a:ext cx="611" cy="0"/>
            </a:xfrm>
            <a:prstGeom prst="line">
              <a:avLst/>
            </a:prstGeom>
            <a:noFill/>
            <a:ln w="28575">
              <a:solidFill>
                <a:srgbClr val="C00000"/>
              </a:solidFill>
              <a:round/>
              <a:headEnd/>
              <a:tailEnd/>
            </a:ln>
            <a:effectLst/>
          </p:spPr>
          <p:txBody>
            <a:bodyPr/>
            <a:lstStyle/>
            <a:p>
              <a:endParaRPr lang="it-IT"/>
            </a:p>
          </p:txBody>
        </p:sp>
        <p:sp>
          <p:nvSpPr>
            <p:cNvPr id="147473" name="Line 1041"/>
            <p:cNvSpPr>
              <a:spLocks noChangeShapeType="1"/>
            </p:cNvSpPr>
            <p:nvPr/>
          </p:nvSpPr>
          <p:spPr bwMode="auto">
            <a:xfrm>
              <a:off x="4826" y="3002"/>
              <a:ext cx="0" cy="402"/>
            </a:xfrm>
            <a:prstGeom prst="line">
              <a:avLst/>
            </a:prstGeom>
            <a:noFill/>
            <a:ln w="28575">
              <a:solidFill>
                <a:srgbClr val="C00000"/>
              </a:solidFill>
              <a:round/>
              <a:headEnd/>
              <a:tailEnd type="triangle" w="med" len="med"/>
            </a:ln>
            <a:effectLst/>
          </p:spPr>
          <p:txBody>
            <a:bodyPr/>
            <a:lstStyle/>
            <a:p>
              <a:endParaRPr lang="it-IT"/>
            </a:p>
          </p:txBody>
        </p:sp>
      </p:grpSp>
      <p:sp>
        <p:nvSpPr>
          <p:cNvPr id="21" name="Titolo 20"/>
          <p:cNvSpPr>
            <a:spLocks noGrp="1"/>
          </p:cNvSpPr>
          <p:nvPr>
            <p:ph type="title"/>
          </p:nvPr>
        </p:nvSpPr>
        <p:spPr/>
        <p:txBody>
          <a:bodyPr/>
          <a:lstStyle/>
          <a:p>
            <a:r>
              <a:rPr lang="it-IT" smtClean="0"/>
              <a:t>VALUTAZIONE EBM: LA PROSPETTIVA GRADE</a:t>
            </a:r>
            <a:br>
              <a:rPr lang="it-IT" smtClean="0"/>
            </a:br>
            <a:r>
              <a:rPr lang="it-IT" smtClean="0"/>
              <a:t>Preparazione delle raccomandazioni</a:t>
            </a:r>
            <a:br>
              <a:rPr lang="it-IT" smtClean="0"/>
            </a:br>
            <a:endParaRPr lang="it-IT" dirty="0"/>
          </a:p>
        </p:txBody>
      </p:sp>
      <p:sp>
        <p:nvSpPr>
          <p:cNvPr id="19" name="Segnaposto numero diapositiva 18"/>
          <p:cNvSpPr>
            <a:spLocks noGrp="1"/>
          </p:cNvSpPr>
          <p:nvPr>
            <p:ph type="sldNum" sz="quarter" idx="4"/>
          </p:nvPr>
        </p:nvSpPr>
        <p:spPr/>
        <p:txBody>
          <a:bodyPr/>
          <a:lstStyle/>
          <a:p>
            <a:fld id="{727900B2-336A-46FE-9A0B-0A54CDA181B0}" type="slidenum">
              <a:rPr lang="it-IT" smtClean="0"/>
              <a:pPr/>
              <a:t>77</a:t>
            </a:fld>
            <a:endParaRPr lang="it-IT" dirty="0"/>
          </a:p>
        </p:txBody>
      </p:sp>
      <p:sp>
        <p:nvSpPr>
          <p:cNvPr id="20" name="Segnaposto piè di pagina 1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265113" y="4565650"/>
            <a:ext cx="8699500" cy="1876425"/>
          </a:xfrm>
          <a:prstGeom prst="rect">
            <a:avLst/>
          </a:prstGeom>
          <a:noFill/>
          <a:ln w="12700">
            <a:noFill/>
            <a:miter lim="800000"/>
            <a:headEnd/>
            <a:tailEnd/>
          </a:ln>
        </p:spPr>
        <p:txBody>
          <a:bodyPr>
            <a:spAutoFit/>
          </a:bodyPr>
          <a:lstStyle/>
          <a:p>
            <a:pPr defTabSz="762000">
              <a:buClr>
                <a:srgbClr val="C00000"/>
              </a:buClr>
            </a:pPr>
            <a:endParaRPr lang="en-US" sz="900" b="0" dirty="0">
              <a:latin typeface="Arial Unicode MS" pitchFamily="34" charset="-128"/>
              <a:cs typeface="Times New Roman" pitchFamily="18" charset="0"/>
            </a:endParaRPr>
          </a:p>
          <a:p>
            <a:pPr marL="571500" lvl="1" defTabSz="762000" eaLnBrk="0" hangingPunct="0">
              <a:buClr>
                <a:srgbClr val="C00000"/>
              </a:buClr>
              <a:buFontTx/>
              <a:buChar char="•"/>
            </a:pPr>
            <a:r>
              <a:rPr lang="en-CA" sz="1800" dirty="0" err="1">
                <a:solidFill>
                  <a:srgbClr val="C00000"/>
                </a:solidFill>
                <a:latin typeface="Arial Unicode MS" pitchFamily="34" charset="-128"/>
              </a:rPr>
              <a:t>Elevata</a:t>
            </a:r>
            <a:r>
              <a:rPr lang="en-CA" sz="1800" dirty="0">
                <a:solidFill>
                  <a:srgbClr val="FF0000"/>
                </a:solidFill>
                <a:latin typeface="Arial Unicode MS" pitchFamily="34" charset="-128"/>
              </a:rPr>
              <a:t>:</a:t>
            </a:r>
            <a:r>
              <a:rPr lang="en-CA" sz="1800" dirty="0">
                <a:latin typeface="Arial Unicode MS" pitchFamily="34" charset="-128"/>
              </a:rPr>
              <a:t> </a:t>
            </a:r>
            <a:r>
              <a:rPr lang="en-CA" sz="1800" dirty="0" err="1">
                <a:latin typeface="Arial Unicode MS" pitchFamily="34" charset="-128"/>
              </a:rPr>
              <a:t>ulteriori</a:t>
            </a:r>
            <a:r>
              <a:rPr lang="en-CA" sz="1800" dirty="0">
                <a:latin typeface="Arial Unicode MS" pitchFamily="34" charset="-128"/>
              </a:rPr>
              <a:t> </a:t>
            </a:r>
            <a:r>
              <a:rPr lang="en-CA" sz="1800" dirty="0" err="1">
                <a:latin typeface="Arial Unicode MS" pitchFamily="34" charset="-128"/>
              </a:rPr>
              <a:t>studi</a:t>
            </a:r>
            <a:r>
              <a:rPr lang="en-CA" sz="1800" dirty="0">
                <a:latin typeface="Arial Unicode MS" pitchFamily="34" charset="-128"/>
              </a:rPr>
              <a:t> non </a:t>
            </a:r>
            <a:r>
              <a:rPr lang="en-CA" sz="1800" dirty="0" err="1">
                <a:latin typeface="Arial Unicode MS" pitchFamily="34" charset="-128"/>
              </a:rPr>
              <a:t>cambierebbero</a:t>
            </a:r>
            <a:r>
              <a:rPr lang="en-CA" sz="1800" dirty="0">
                <a:latin typeface="Arial Unicode MS" pitchFamily="34" charset="-128"/>
              </a:rPr>
              <a:t> la </a:t>
            </a:r>
            <a:r>
              <a:rPr lang="en-CA" sz="1800" dirty="0" err="1">
                <a:latin typeface="Arial Unicode MS" pitchFamily="34" charset="-128"/>
              </a:rPr>
              <a:t>stima</a:t>
            </a:r>
            <a:r>
              <a:rPr lang="en-CA" sz="1800" dirty="0">
                <a:latin typeface="Arial Unicode MS" pitchFamily="34" charset="-128"/>
              </a:rPr>
              <a:t> </a:t>
            </a:r>
            <a:r>
              <a:rPr lang="en-CA" sz="1800" dirty="0" err="1">
                <a:latin typeface="Arial Unicode MS" pitchFamily="34" charset="-128"/>
              </a:rPr>
              <a:t>dell’effetto</a:t>
            </a:r>
            <a:endParaRPr lang="it-IT" sz="1800" b="0" dirty="0">
              <a:latin typeface="Arial Unicode MS" pitchFamily="34" charset="-128"/>
            </a:endParaRPr>
          </a:p>
          <a:p>
            <a:pPr marL="571500" lvl="1" defTabSz="762000" eaLnBrk="0" hangingPunct="0">
              <a:buClr>
                <a:srgbClr val="C00000"/>
              </a:buClr>
              <a:buFontTx/>
              <a:buChar char="•"/>
            </a:pPr>
            <a:r>
              <a:rPr lang="en-CA" sz="1800" dirty="0" err="1">
                <a:solidFill>
                  <a:srgbClr val="C00000"/>
                </a:solidFill>
                <a:latin typeface="Arial Unicode MS" pitchFamily="34" charset="-128"/>
              </a:rPr>
              <a:t>Moderata</a:t>
            </a:r>
            <a:r>
              <a:rPr lang="en-CA" sz="1800" dirty="0">
                <a:solidFill>
                  <a:srgbClr val="FF0000"/>
                </a:solidFill>
                <a:latin typeface="Arial Unicode MS" pitchFamily="34" charset="-128"/>
              </a:rPr>
              <a:t>:</a:t>
            </a:r>
            <a:r>
              <a:rPr lang="en-CA" sz="1800" dirty="0">
                <a:latin typeface="Arial Unicode MS" pitchFamily="34" charset="-128"/>
              </a:rPr>
              <a:t> </a:t>
            </a:r>
            <a:r>
              <a:rPr lang="en-CA" sz="1800" dirty="0" err="1">
                <a:latin typeface="Arial Unicode MS" pitchFamily="34" charset="-128"/>
              </a:rPr>
              <a:t>ulteriori</a:t>
            </a:r>
            <a:r>
              <a:rPr lang="en-CA" sz="1800" dirty="0">
                <a:latin typeface="Arial Unicode MS" pitchFamily="34" charset="-128"/>
              </a:rPr>
              <a:t> </a:t>
            </a:r>
            <a:r>
              <a:rPr lang="en-CA" sz="1800" dirty="0" err="1">
                <a:latin typeface="Arial Unicode MS" pitchFamily="34" charset="-128"/>
              </a:rPr>
              <a:t>studi</a:t>
            </a:r>
            <a:r>
              <a:rPr lang="en-CA" sz="1800" dirty="0">
                <a:latin typeface="Arial Unicode MS" pitchFamily="34" charset="-128"/>
              </a:rPr>
              <a:t> </a:t>
            </a:r>
            <a:r>
              <a:rPr lang="en-CA" sz="1800" dirty="0" err="1">
                <a:latin typeface="Arial Unicode MS" pitchFamily="34" charset="-128"/>
              </a:rPr>
              <a:t>potrebbero</a:t>
            </a:r>
            <a:r>
              <a:rPr lang="en-CA" sz="1800" dirty="0">
                <a:latin typeface="Arial Unicode MS" pitchFamily="34" charset="-128"/>
              </a:rPr>
              <a:t> </a:t>
            </a:r>
            <a:r>
              <a:rPr lang="en-CA" sz="1800" dirty="0" err="1">
                <a:latin typeface="Arial Unicode MS" pitchFamily="34" charset="-128"/>
              </a:rPr>
              <a:t>cambiare</a:t>
            </a:r>
            <a:r>
              <a:rPr lang="en-CA" sz="1800" dirty="0">
                <a:latin typeface="Arial Unicode MS" pitchFamily="34" charset="-128"/>
              </a:rPr>
              <a:t> la </a:t>
            </a:r>
            <a:r>
              <a:rPr lang="en-CA" sz="1800" dirty="0" err="1">
                <a:latin typeface="Arial Unicode MS" pitchFamily="34" charset="-128"/>
              </a:rPr>
              <a:t>stima</a:t>
            </a:r>
            <a:r>
              <a:rPr lang="en-CA" sz="1800" dirty="0">
                <a:latin typeface="Arial Unicode MS" pitchFamily="34" charset="-128"/>
              </a:rPr>
              <a:t> </a:t>
            </a:r>
            <a:r>
              <a:rPr lang="en-CA" sz="1800" dirty="0" err="1">
                <a:latin typeface="Arial Unicode MS" pitchFamily="34" charset="-128"/>
              </a:rPr>
              <a:t>dell’effetto</a:t>
            </a:r>
            <a:r>
              <a:rPr lang="en-CA" sz="1800" dirty="0">
                <a:latin typeface="Arial Unicode MS" pitchFamily="34" charset="-128"/>
              </a:rPr>
              <a:t>, ma non </a:t>
            </a:r>
            <a:r>
              <a:rPr lang="en-CA" sz="1800" dirty="0" err="1">
                <a:latin typeface="Arial Unicode MS" pitchFamily="34" charset="-128"/>
              </a:rPr>
              <a:t>confutare</a:t>
            </a:r>
            <a:r>
              <a:rPr lang="en-CA" sz="1800" dirty="0">
                <a:latin typeface="Arial Unicode MS" pitchFamily="34" charset="-128"/>
              </a:rPr>
              <a:t> la </a:t>
            </a:r>
            <a:r>
              <a:rPr lang="en-CA" sz="1800" dirty="0" err="1">
                <a:latin typeface="Arial Unicode MS" pitchFamily="34" charset="-128"/>
              </a:rPr>
              <a:t>sua</a:t>
            </a:r>
            <a:r>
              <a:rPr lang="en-CA" sz="1800" dirty="0">
                <a:latin typeface="Arial Unicode MS" pitchFamily="34" charset="-128"/>
              </a:rPr>
              <a:t> </a:t>
            </a:r>
            <a:r>
              <a:rPr lang="en-CA" sz="1800" dirty="0" err="1">
                <a:latin typeface="Arial Unicode MS" pitchFamily="34" charset="-128"/>
              </a:rPr>
              <a:t>presenza</a:t>
            </a:r>
            <a:r>
              <a:rPr lang="en-CA" sz="1800" dirty="0">
                <a:latin typeface="Arial Unicode MS" pitchFamily="34" charset="-128"/>
              </a:rPr>
              <a:t>.</a:t>
            </a:r>
            <a:endParaRPr lang="it-IT" sz="1800" b="0" dirty="0">
              <a:latin typeface="Arial Unicode MS" pitchFamily="34" charset="-128"/>
            </a:endParaRPr>
          </a:p>
          <a:p>
            <a:pPr marL="571500" lvl="1" defTabSz="762000" eaLnBrk="0" hangingPunct="0">
              <a:buClr>
                <a:srgbClr val="C00000"/>
              </a:buClr>
              <a:buFontTx/>
              <a:buChar char="•"/>
            </a:pPr>
            <a:r>
              <a:rPr lang="en-CA" sz="1800" dirty="0" err="1">
                <a:solidFill>
                  <a:srgbClr val="C00000"/>
                </a:solidFill>
                <a:latin typeface="Arial Unicode MS" pitchFamily="34" charset="-128"/>
              </a:rPr>
              <a:t>Bassa</a:t>
            </a:r>
            <a:r>
              <a:rPr lang="en-CA" sz="1800" dirty="0">
                <a:solidFill>
                  <a:srgbClr val="FF0000"/>
                </a:solidFill>
                <a:latin typeface="Arial Unicode MS" pitchFamily="34" charset="-128"/>
              </a:rPr>
              <a:t>:</a:t>
            </a:r>
            <a:r>
              <a:rPr lang="en-CA" sz="1800" dirty="0">
                <a:latin typeface="Arial Unicode MS" pitchFamily="34" charset="-128"/>
              </a:rPr>
              <a:t> </a:t>
            </a:r>
            <a:r>
              <a:rPr lang="en-CA" sz="1800" dirty="0" err="1">
                <a:latin typeface="Arial Unicode MS" pitchFamily="34" charset="-128"/>
              </a:rPr>
              <a:t>ulteriori</a:t>
            </a:r>
            <a:r>
              <a:rPr lang="en-CA" sz="1800" dirty="0">
                <a:latin typeface="Arial Unicode MS" pitchFamily="34" charset="-128"/>
              </a:rPr>
              <a:t> </a:t>
            </a:r>
            <a:r>
              <a:rPr lang="en-CA" sz="1800" dirty="0" err="1">
                <a:latin typeface="Arial Unicode MS" pitchFamily="34" charset="-128"/>
              </a:rPr>
              <a:t>studi</a:t>
            </a:r>
            <a:r>
              <a:rPr lang="en-CA" sz="1800" dirty="0">
                <a:latin typeface="Arial Unicode MS" pitchFamily="34" charset="-128"/>
              </a:rPr>
              <a:t> </a:t>
            </a:r>
            <a:r>
              <a:rPr lang="en-CA" sz="1800" dirty="0" err="1">
                <a:latin typeface="Arial Unicode MS" pitchFamily="34" charset="-128"/>
              </a:rPr>
              <a:t>verosimilmente</a:t>
            </a:r>
            <a:r>
              <a:rPr lang="en-CA" sz="1800" dirty="0">
                <a:latin typeface="Arial Unicode MS" pitchFamily="34" charset="-128"/>
              </a:rPr>
              <a:t> </a:t>
            </a:r>
            <a:r>
              <a:rPr lang="en-CA" sz="1800" dirty="0" err="1">
                <a:latin typeface="Arial Unicode MS" pitchFamily="34" charset="-128"/>
              </a:rPr>
              <a:t>cambierebbero</a:t>
            </a:r>
            <a:r>
              <a:rPr lang="en-CA" sz="1800" dirty="0">
                <a:latin typeface="Arial Unicode MS" pitchFamily="34" charset="-128"/>
              </a:rPr>
              <a:t> la </a:t>
            </a:r>
            <a:r>
              <a:rPr lang="en-CA" sz="1800" dirty="0" err="1">
                <a:latin typeface="Arial Unicode MS" pitchFamily="34" charset="-128"/>
              </a:rPr>
              <a:t>stima</a:t>
            </a:r>
            <a:r>
              <a:rPr lang="en-CA" sz="1800" dirty="0">
                <a:latin typeface="Arial Unicode MS" pitchFamily="34" charset="-128"/>
              </a:rPr>
              <a:t> </a:t>
            </a:r>
            <a:r>
              <a:rPr lang="en-CA" sz="1800" dirty="0" err="1">
                <a:latin typeface="Arial Unicode MS" pitchFamily="34" charset="-128"/>
              </a:rPr>
              <a:t>dell’effetto</a:t>
            </a:r>
            <a:r>
              <a:rPr lang="en-CA" sz="1800" dirty="0">
                <a:latin typeface="Arial Unicode MS" pitchFamily="34" charset="-128"/>
              </a:rPr>
              <a:t> e </a:t>
            </a:r>
            <a:r>
              <a:rPr lang="en-CA" sz="1800" dirty="0" err="1">
                <a:latin typeface="Arial Unicode MS" pitchFamily="34" charset="-128"/>
              </a:rPr>
              <a:t>potrebbero</a:t>
            </a:r>
            <a:r>
              <a:rPr lang="en-CA" sz="1800" dirty="0">
                <a:latin typeface="Arial Unicode MS" pitchFamily="34" charset="-128"/>
              </a:rPr>
              <a:t> </a:t>
            </a:r>
            <a:r>
              <a:rPr lang="en-CA" sz="1800" dirty="0" err="1">
                <a:latin typeface="Arial Unicode MS" pitchFamily="34" charset="-128"/>
              </a:rPr>
              <a:t>confutarlo</a:t>
            </a:r>
            <a:r>
              <a:rPr lang="en-CA" sz="1800" dirty="0">
                <a:latin typeface="Arial Unicode MS" pitchFamily="34" charset="-128"/>
              </a:rPr>
              <a:t>.</a:t>
            </a:r>
          </a:p>
          <a:p>
            <a:pPr marL="571500" lvl="1" defTabSz="762000" eaLnBrk="0" hangingPunct="0">
              <a:buClr>
                <a:srgbClr val="C00000"/>
              </a:buClr>
              <a:buFontTx/>
              <a:buChar char="•"/>
            </a:pPr>
            <a:r>
              <a:rPr lang="en-CA" sz="1800" dirty="0">
                <a:solidFill>
                  <a:srgbClr val="C00000"/>
                </a:solidFill>
                <a:latin typeface="Arial Unicode MS" pitchFamily="34" charset="-128"/>
                <a:cs typeface="Times New Roman" pitchFamily="18" charset="0"/>
              </a:rPr>
              <a:t>Molto </a:t>
            </a:r>
            <a:r>
              <a:rPr lang="en-CA" sz="1800" dirty="0" err="1">
                <a:solidFill>
                  <a:srgbClr val="C00000"/>
                </a:solidFill>
                <a:latin typeface="Arial Unicode MS" pitchFamily="34" charset="-128"/>
                <a:cs typeface="Times New Roman" pitchFamily="18" charset="0"/>
              </a:rPr>
              <a:t>bassa</a:t>
            </a:r>
            <a:r>
              <a:rPr lang="en-CA" sz="1800" dirty="0">
                <a:latin typeface="Arial Unicode MS" pitchFamily="34" charset="-128"/>
                <a:cs typeface="Times New Roman" pitchFamily="18" charset="0"/>
              </a:rPr>
              <a:t>: </a:t>
            </a:r>
            <a:r>
              <a:rPr lang="en-CA" sz="1800" dirty="0" err="1">
                <a:latin typeface="Arial Unicode MS" pitchFamily="34" charset="-128"/>
                <a:cs typeface="Times New Roman" pitchFamily="18" charset="0"/>
              </a:rPr>
              <a:t>assoluta</a:t>
            </a:r>
            <a:r>
              <a:rPr lang="en-CA" sz="1800" dirty="0">
                <a:latin typeface="Arial Unicode MS" pitchFamily="34" charset="-128"/>
                <a:cs typeface="Times New Roman" pitchFamily="18" charset="0"/>
              </a:rPr>
              <a:t> </a:t>
            </a:r>
            <a:r>
              <a:rPr lang="en-CA" sz="1800" dirty="0" err="1">
                <a:latin typeface="Arial Unicode MS" pitchFamily="34" charset="-128"/>
                <a:cs typeface="Times New Roman" pitchFamily="18" charset="0"/>
              </a:rPr>
              <a:t>incertezza</a:t>
            </a:r>
            <a:r>
              <a:rPr lang="en-CA" sz="1800" dirty="0">
                <a:latin typeface="Arial Unicode MS" pitchFamily="34" charset="-128"/>
                <a:cs typeface="Times New Roman" pitchFamily="18" charset="0"/>
              </a:rPr>
              <a:t> </a:t>
            </a:r>
            <a:r>
              <a:rPr lang="en-CA" sz="1800" dirty="0" err="1">
                <a:latin typeface="Arial Unicode MS" pitchFamily="34" charset="-128"/>
                <a:cs typeface="Times New Roman" pitchFamily="18" charset="0"/>
              </a:rPr>
              <a:t>dell’effetto</a:t>
            </a:r>
            <a:r>
              <a:rPr lang="en-CA" sz="1800" dirty="0">
                <a:latin typeface="Arial Unicode MS" pitchFamily="34" charset="-128"/>
                <a:cs typeface="Times New Roman" pitchFamily="18" charset="0"/>
              </a:rPr>
              <a:t> </a:t>
            </a:r>
            <a:r>
              <a:rPr lang="en-CA" sz="1800" dirty="0" err="1">
                <a:latin typeface="Arial Unicode MS" pitchFamily="34" charset="-128"/>
                <a:cs typeface="Times New Roman" pitchFamily="18" charset="0"/>
              </a:rPr>
              <a:t>osservato</a:t>
            </a:r>
            <a:r>
              <a:rPr lang="it-IT" sz="1800" b="0" dirty="0">
                <a:latin typeface="Arial Unicode MS" pitchFamily="34" charset="-128"/>
              </a:rPr>
              <a:t> </a:t>
            </a:r>
          </a:p>
        </p:txBody>
      </p:sp>
      <p:sp>
        <p:nvSpPr>
          <p:cNvPr id="146435" name="Text Box 3"/>
          <p:cNvSpPr txBox="1">
            <a:spLocks noChangeArrowheads="1"/>
          </p:cNvSpPr>
          <p:nvPr/>
        </p:nvSpPr>
        <p:spPr bwMode="auto">
          <a:xfrm>
            <a:off x="952500" y="2079625"/>
            <a:ext cx="2933700" cy="1558925"/>
          </a:xfrm>
          <a:prstGeom prst="rect">
            <a:avLst/>
          </a:prstGeom>
          <a:noFill/>
          <a:ln w="12700">
            <a:noFill/>
            <a:miter lim="800000"/>
            <a:headEnd/>
            <a:tailEnd/>
          </a:ln>
        </p:spPr>
        <p:txBody>
          <a:bodyPr>
            <a:spAutoFit/>
          </a:bodyPr>
          <a:lstStyle/>
          <a:p>
            <a:pPr defTabSz="762000"/>
            <a:r>
              <a:rPr lang="it-IT" sz="1600" dirty="0">
                <a:solidFill>
                  <a:srgbClr val="C00000"/>
                </a:solidFill>
                <a:latin typeface="Arial Unicode MS" pitchFamily="34" charset="-128"/>
              </a:rPr>
              <a:t>GRADE: </a:t>
            </a:r>
          </a:p>
          <a:p>
            <a:pPr defTabSz="762000"/>
            <a:r>
              <a:rPr lang="it-IT" sz="1600" dirty="0" err="1">
                <a:solidFill>
                  <a:srgbClr val="C00000"/>
                </a:solidFill>
                <a:latin typeface="Arial Unicode MS" pitchFamily="34" charset="-128"/>
              </a:rPr>
              <a:t>Grading</a:t>
            </a:r>
            <a:r>
              <a:rPr lang="it-IT" sz="1600" dirty="0">
                <a:solidFill>
                  <a:srgbClr val="C00000"/>
                </a:solidFill>
                <a:latin typeface="Arial Unicode MS" pitchFamily="34" charset="-128"/>
              </a:rPr>
              <a:t> </a:t>
            </a:r>
            <a:r>
              <a:rPr lang="it-IT" sz="1600" dirty="0" err="1">
                <a:solidFill>
                  <a:srgbClr val="C00000"/>
                </a:solidFill>
                <a:latin typeface="Arial Unicode MS" pitchFamily="34" charset="-128"/>
              </a:rPr>
              <a:t>of</a:t>
            </a:r>
            <a:endParaRPr lang="it-IT" sz="1600" dirty="0">
              <a:solidFill>
                <a:srgbClr val="C00000"/>
              </a:solidFill>
              <a:latin typeface="Arial Unicode MS" pitchFamily="34" charset="-128"/>
            </a:endParaRPr>
          </a:p>
          <a:p>
            <a:pPr defTabSz="762000"/>
            <a:r>
              <a:rPr lang="it-IT" sz="1600" dirty="0" err="1">
                <a:solidFill>
                  <a:srgbClr val="C00000"/>
                </a:solidFill>
                <a:latin typeface="Arial Unicode MS" pitchFamily="34" charset="-128"/>
              </a:rPr>
              <a:t>Recommendation</a:t>
            </a:r>
            <a:r>
              <a:rPr lang="it-IT" sz="1600" dirty="0">
                <a:solidFill>
                  <a:srgbClr val="C00000"/>
                </a:solidFill>
                <a:latin typeface="Arial Unicode MS" pitchFamily="34" charset="-128"/>
              </a:rPr>
              <a:t> </a:t>
            </a:r>
            <a:r>
              <a:rPr lang="it-IT" sz="1600" dirty="0" err="1">
                <a:solidFill>
                  <a:srgbClr val="C00000"/>
                </a:solidFill>
                <a:latin typeface="Arial Unicode MS" pitchFamily="34" charset="-128"/>
              </a:rPr>
              <a:t>Assessment</a:t>
            </a:r>
            <a:r>
              <a:rPr lang="it-IT" sz="1600" dirty="0">
                <a:solidFill>
                  <a:srgbClr val="C00000"/>
                </a:solidFill>
                <a:latin typeface="Arial Unicode MS" pitchFamily="34" charset="-128"/>
              </a:rPr>
              <a:t>, </a:t>
            </a:r>
          </a:p>
          <a:p>
            <a:pPr defTabSz="762000"/>
            <a:r>
              <a:rPr lang="it-IT" sz="1600" dirty="0" err="1">
                <a:solidFill>
                  <a:srgbClr val="C00000"/>
                </a:solidFill>
                <a:latin typeface="Arial Unicode MS" pitchFamily="34" charset="-128"/>
              </a:rPr>
              <a:t>Developing</a:t>
            </a:r>
            <a:r>
              <a:rPr lang="it-IT" sz="1600" dirty="0">
                <a:solidFill>
                  <a:srgbClr val="C00000"/>
                </a:solidFill>
                <a:latin typeface="Arial Unicode MS" pitchFamily="34" charset="-128"/>
              </a:rPr>
              <a:t> </a:t>
            </a:r>
          </a:p>
          <a:p>
            <a:pPr defTabSz="762000"/>
            <a:r>
              <a:rPr lang="it-IT" sz="1600" dirty="0">
                <a:solidFill>
                  <a:srgbClr val="C00000"/>
                </a:solidFill>
                <a:latin typeface="Arial Unicode MS" pitchFamily="34" charset="-128"/>
              </a:rPr>
              <a:t>and </a:t>
            </a:r>
            <a:r>
              <a:rPr lang="it-IT" sz="1600" dirty="0" err="1">
                <a:solidFill>
                  <a:srgbClr val="C00000"/>
                </a:solidFill>
                <a:latin typeface="Arial Unicode MS" pitchFamily="34" charset="-128"/>
              </a:rPr>
              <a:t>Evaluation</a:t>
            </a:r>
            <a:endParaRPr lang="it-IT" sz="1600" dirty="0">
              <a:solidFill>
                <a:srgbClr val="C00000"/>
              </a:solidFill>
              <a:latin typeface="Arial Unicode MS" pitchFamily="34" charset="-128"/>
            </a:endParaRPr>
          </a:p>
        </p:txBody>
      </p:sp>
      <p:sp>
        <p:nvSpPr>
          <p:cNvPr id="146436" name="Text Box 4"/>
          <p:cNvSpPr txBox="1">
            <a:spLocks noChangeArrowheads="1"/>
          </p:cNvSpPr>
          <p:nvPr/>
        </p:nvSpPr>
        <p:spPr bwMode="auto">
          <a:xfrm>
            <a:off x="3497263" y="1455738"/>
            <a:ext cx="4649787" cy="3152775"/>
          </a:xfrm>
          <a:prstGeom prst="rect">
            <a:avLst/>
          </a:prstGeom>
          <a:noFill/>
          <a:ln w="12700">
            <a:solidFill>
              <a:srgbClr val="C00000"/>
            </a:solidFill>
            <a:miter lim="800000"/>
            <a:headEnd/>
            <a:tailEnd/>
          </a:ln>
        </p:spPr>
        <p:txBody>
          <a:bodyPr wrap="none">
            <a:spAutoFit/>
          </a:bodyPr>
          <a:lstStyle/>
          <a:p>
            <a:r>
              <a:rPr lang="it-IT" sz="2000" dirty="0">
                <a:solidFill>
                  <a:srgbClr val="C00000"/>
                </a:solidFill>
                <a:latin typeface="Arial" charset="0"/>
              </a:rPr>
              <a:t>Riducono la qualità della prova:</a:t>
            </a:r>
          </a:p>
          <a:p>
            <a:pPr>
              <a:buFontTx/>
              <a:buChar char="-"/>
            </a:pPr>
            <a:r>
              <a:rPr lang="it-IT" sz="2000" dirty="0">
                <a:latin typeface="Arial" charset="0"/>
              </a:rPr>
              <a:t> Disegno sperimentale inadeguato</a:t>
            </a:r>
          </a:p>
          <a:p>
            <a:pPr>
              <a:buFontTx/>
              <a:buChar char="-"/>
            </a:pPr>
            <a:r>
              <a:rPr lang="it-IT" sz="2000" dirty="0">
                <a:latin typeface="Arial" charset="0"/>
              </a:rPr>
              <a:t> Non riproducibilità dei risultati</a:t>
            </a:r>
          </a:p>
          <a:p>
            <a:pPr>
              <a:buFontTx/>
              <a:buChar char="-"/>
            </a:pPr>
            <a:r>
              <a:rPr lang="it-IT" sz="2000" dirty="0">
                <a:latin typeface="Arial" charset="0"/>
              </a:rPr>
              <a:t> Deduzioni indirette</a:t>
            </a:r>
          </a:p>
          <a:p>
            <a:pPr>
              <a:buFontTx/>
              <a:buChar char="-"/>
            </a:pPr>
            <a:r>
              <a:rPr lang="it-IT" sz="2000" dirty="0">
                <a:latin typeface="Arial" charset="0"/>
              </a:rPr>
              <a:t> Stima imprecisa</a:t>
            </a:r>
          </a:p>
          <a:p>
            <a:pPr>
              <a:buFontTx/>
              <a:buChar char="-"/>
            </a:pPr>
            <a:r>
              <a:rPr lang="it-IT" sz="2000" dirty="0">
                <a:latin typeface="Arial" charset="0"/>
              </a:rPr>
              <a:t> </a:t>
            </a:r>
            <a:r>
              <a:rPr lang="it-IT" sz="2000" dirty="0" err="1">
                <a:latin typeface="Arial" charset="0"/>
              </a:rPr>
              <a:t>Reporting</a:t>
            </a:r>
            <a:r>
              <a:rPr lang="it-IT" sz="2000" dirty="0">
                <a:latin typeface="Arial" charset="0"/>
              </a:rPr>
              <a:t> </a:t>
            </a:r>
            <a:r>
              <a:rPr lang="it-IT" sz="2000" dirty="0" err="1">
                <a:latin typeface="Arial" charset="0"/>
              </a:rPr>
              <a:t>bias</a:t>
            </a:r>
            <a:endParaRPr lang="it-IT" sz="2000" dirty="0">
              <a:latin typeface="Arial" charset="0"/>
            </a:endParaRPr>
          </a:p>
          <a:p>
            <a:r>
              <a:rPr lang="it-IT" sz="2000" dirty="0">
                <a:solidFill>
                  <a:srgbClr val="C00000"/>
                </a:solidFill>
                <a:latin typeface="Arial" charset="0"/>
              </a:rPr>
              <a:t>Aumentano la qualità della prova:</a:t>
            </a:r>
          </a:p>
          <a:p>
            <a:pPr>
              <a:buFontTx/>
              <a:buChar char="-"/>
            </a:pPr>
            <a:r>
              <a:rPr lang="it-IT" sz="2000" dirty="0">
                <a:latin typeface="Arial" charset="0"/>
              </a:rPr>
              <a:t> Associazioni forti</a:t>
            </a:r>
          </a:p>
          <a:p>
            <a:pPr>
              <a:buFontTx/>
              <a:buChar char="-"/>
            </a:pPr>
            <a:r>
              <a:rPr lang="it-IT" sz="2000" dirty="0">
                <a:latin typeface="Arial" charset="0"/>
              </a:rPr>
              <a:t> Effetto dose-risposta</a:t>
            </a:r>
          </a:p>
          <a:p>
            <a:pPr>
              <a:buFontTx/>
              <a:buChar char="-"/>
            </a:pPr>
            <a:r>
              <a:rPr lang="it-IT" sz="2000" dirty="0">
                <a:latin typeface="Arial" charset="0"/>
              </a:rPr>
              <a:t> Eliminazione dei fattori confondenti</a:t>
            </a:r>
          </a:p>
        </p:txBody>
      </p:sp>
      <p:sp>
        <p:nvSpPr>
          <p:cNvPr id="8" name="Titolo 7"/>
          <p:cNvSpPr>
            <a:spLocks noGrp="1"/>
          </p:cNvSpPr>
          <p:nvPr>
            <p:ph type="title"/>
          </p:nvPr>
        </p:nvSpPr>
        <p:spPr/>
        <p:txBody>
          <a:bodyPr/>
          <a:lstStyle/>
          <a:p>
            <a:r>
              <a:rPr lang="it-IT" smtClean="0"/>
              <a:t>VALUTAZIONE EBM: LA PROSPETTIVA GRADE</a:t>
            </a:r>
            <a:br>
              <a:rPr lang="it-IT" smtClean="0"/>
            </a:br>
            <a:r>
              <a:rPr lang="it-IT" smtClean="0"/>
              <a:t>Qualità della prova sperimentale</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78</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dissolve">
                                      <p:cBhvr>
                                        <p:cTn id="7"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Text Box 3"/>
          <p:cNvSpPr txBox="1">
            <a:spLocks noChangeArrowheads="1"/>
          </p:cNvSpPr>
          <p:nvPr/>
        </p:nvSpPr>
        <p:spPr bwMode="auto">
          <a:xfrm>
            <a:off x="2587625" y="1895926"/>
            <a:ext cx="3181350" cy="42481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1600" b="0">
                <a:latin typeface="Arial Unicode MS" pitchFamily="34" charset="-128"/>
              </a:rPr>
              <a:t>La maggior parte dei pazienti accetta questo intervento, e solo pochi lo rifiutano. Non sono necessari particolari supporti decisionali.</a:t>
            </a:r>
          </a:p>
          <a:p>
            <a:endParaRPr lang="it-IT" sz="1600" b="0">
              <a:latin typeface="Arial Unicode MS" pitchFamily="34" charset="-128"/>
            </a:endParaRPr>
          </a:p>
          <a:p>
            <a:r>
              <a:rPr lang="it-IT" sz="1600" b="0">
                <a:latin typeface="Arial Unicode MS" pitchFamily="34" charset="-128"/>
              </a:rPr>
              <a:t>La maggior parte dei pazienti dovrebbe ricevere questo trattamento. L’aderenza ad esso </a:t>
            </a:r>
          </a:p>
          <a:p>
            <a:r>
              <a:rPr lang="it-IT" sz="1600" b="0">
                <a:latin typeface="Arial Unicode MS" pitchFamily="34" charset="-128"/>
              </a:rPr>
              <a:t>può essere usata come indicatore di performance.</a:t>
            </a:r>
          </a:p>
          <a:p>
            <a:endParaRPr lang="it-IT" sz="1600" b="0">
              <a:latin typeface="Arial Unicode MS" pitchFamily="34" charset="-128"/>
            </a:endParaRPr>
          </a:p>
          <a:p>
            <a:endParaRPr lang="it-IT" sz="1600" b="0">
              <a:latin typeface="Arial Unicode MS" pitchFamily="34" charset="-128"/>
            </a:endParaRPr>
          </a:p>
          <a:p>
            <a:endParaRPr lang="it-IT" sz="1600" b="0">
              <a:latin typeface="Arial Unicode MS" pitchFamily="34" charset="-128"/>
            </a:endParaRPr>
          </a:p>
          <a:p>
            <a:r>
              <a:rPr lang="it-IT" sz="1600" b="0">
                <a:latin typeface="Arial Unicode MS" pitchFamily="34" charset="-128"/>
              </a:rPr>
              <a:t>Questo trattamento dovrebbe essere reso disponibile nella maggior parte delle situazioni</a:t>
            </a:r>
          </a:p>
        </p:txBody>
      </p:sp>
      <p:sp>
        <p:nvSpPr>
          <p:cNvPr id="154629" name="Text Box 5"/>
          <p:cNvSpPr txBox="1">
            <a:spLocks noChangeArrowheads="1"/>
          </p:cNvSpPr>
          <p:nvPr/>
        </p:nvSpPr>
        <p:spPr bwMode="auto">
          <a:xfrm>
            <a:off x="5873750" y="1881639"/>
            <a:ext cx="3127375" cy="449262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1600" b="0">
                <a:latin typeface="Arial Unicode MS" pitchFamily="34" charset="-128"/>
              </a:rPr>
              <a:t>Molti pazienti accettano il trattamento, ma molti possono rifiutarlo.</a:t>
            </a:r>
          </a:p>
          <a:p>
            <a:endParaRPr lang="it-IT" sz="1600" b="0">
              <a:latin typeface="Arial Unicode MS" pitchFamily="34" charset="-128"/>
            </a:endParaRPr>
          </a:p>
          <a:p>
            <a:endParaRPr lang="it-IT" sz="1600" b="0">
              <a:latin typeface="Arial Unicode MS" pitchFamily="34" charset="-128"/>
            </a:endParaRPr>
          </a:p>
          <a:p>
            <a:endParaRPr lang="it-IT" sz="1600" b="0">
              <a:latin typeface="Arial Unicode MS" pitchFamily="34" charset="-128"/>
            </a:endParaRPr>
          </a:p>
          <a:p>
            <a:r>
              <a:rPr lang="it-IT" sz="1600" b="0">
                <a:latin typeface="Arial Unicode MS" pitchFamily="34" charset="-128"/>
              </a:rPr>
              <a:t>Si riconosce che possono esserci altre alternative a questo trattamento, da decidere caso per caso. Il clinico dovrebbe aiutare ogni paziente ad arrivare a una scelta consistente con le proprie preferenze e aspettative. </a:t>
            </a:r>
          </a:p>
          <a:p>
            <a:endParaRPr lang="it-IT" sz="1600" b="0">
              <a:latin typeface="Arial Unicode MS" pitchFamily="34" charset="-128"/>
            </a:endParaRPr>
          </a:p>
          <a:p>
            <a:r>
              <a:rPr lang="it-IT" sz="1600" b="0">
                <a:latin typeface="Arial Unicode MS" pitchFamily="34" charset="-128"/>
              </a:rPr>
              <a:t>Possono essere richiesti ulteriori dati prima di rendere il trattamento largamente disponibile</a:t>
            </a:r>
          </a:p>
        </p:txBody>
      </p:sp>
      <p:sp>
        <p:nvSpPr>
          <p:cNvPr id="154630" name="Text Box 6"/>
          <p:cNvSpPr txBox="1">
            <a:spLocks noChangeArrowheads="1"/>
          </p:cNvSpPr>
          <p:nvPr/>
        </p:nvSpPr>
        <p:spPr bwMode="auto">
          <a:xfrm>
            <a:off x="836613" y="2192789"/>
            <a:ext cx="1301750" cy="6413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800">
                <a:latin typeface="Arial Unicode MS" pitchFamily="34" charset="-128"/>
              </a:rPr>
              <a:t>PER IL</a:t>
            </a:r>
          </a:p>
          <a:p>
            <a:r>
              <a:rPr lang="it-IT" sz="1800">
                <a:latin typeface="Arial Unicode MS" pitchFamily="34" charset="-128"/>
              </a:rPr>
              <a:t>PAZIENTE</a:t>
            </a:r>
          </a:p>
        </p:txBody>
      </p:sp>
      <p:sp>
        <p:nvSpPr>
          <p:cNvPr id="154631" name="Text Box 7"/>
          <p:cNvSpPr txBox="1">
            <a:spLocks noChangeArrowheads="1"/>
          </p:cNvSpPr>
          <p:nvPr/>
        </p:nvSpPr>
        <p:spPr bwMode="auto">
          <a:xfrm>
            <a:off x="836613" y="3634239"/>
            <a:ext cx="1098550" cy="6413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800">
                <a:latin typeface="Arial Unicode MS" pitchFamily="34" charset="-128"/>
              </a:rPr>
              <a:t>PER IL</a:t>
            </a:r>
          </a:p>
          <a:p>
            <a:r>
              <a:rPr lang="it-IT" sz="1800">
                <a:latin typeface="Arial Unicode MS" pitchFamily="34" charset="-128"/>
              </a:rPr>
              <a:t>MEDICO</a:t>
            </a:r>
          </a:p>
        </p:txBody>
      </p:sp>
      <p:sp>
        <p:nvSpPr>
          <p:cNvPr id="154632" name="Text Box 8"/>
          <p:cNvSpPr txBox="1">
            <a:spLocks noChangeArrowheads="1"/>
          </p:cNvSpPr>
          <p:nvPr/>
        </p:nvSpPr>
        <p:spPr bwMode="auto">
          <a:xfrm>
            <a:off x="836613" y="5366201"/>
            <a:ext cx="1390650" cy="6413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800">
                <a:latin typeface="Arial Unicode MS" pitchFamily="34" charset="-128"/>
              </a:rPr>
              <a:t>PER LE</a:t>
            </a:r>
          </a:p>
          <a:p>
            <a:r>
              <a:rPr lang="it-IT" sz="1800">
                <a:latin typeface="Arial Unicode MS" pitchFamily="34" charset="-128"/>
              </a:rPr>
              <a:t>AUTORITA’</a:t>
            </a:r>
          </a:p>
        </p:txBody>
      </p:sp>
      <p:sp>
        <p:nvSpPr>
          <p:cNvPr id="154633" name="Text Box 9"/>
          <p:cNvSpPr txBox="1">
            <a:spLocks noChangeArrowheads="1"/>
          </p:cNvSpPr>
          <p:nvPr/>
        </p:nvSpPr>
        <p:spPr bwMode="auto">
          <a:xfrm>
            <a:off x="2624138" y="1168851"/>
            <a:ext cx="2533650" cy="6413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800" dirty="0">
                <a:solidFill>
                  <a:srgbClr val="C00000"/>
                </a:solidFill>
                <a:latin typeface="Arial Unicode MS" pitchFamily="34" charset="-128"/>
              </a:rPr>
              <a:t>RACCOMANDAZIONE</a:t>
            </a:r>
          </a:p>
          <a:p>
            <a:r>
              <a:rPr lang="it-IT" sz="1800" dirty="0">
                <a:solidFill>
                  <a:srgbClr val="C00000"/>
                </a:solidFill>
                <a:latin typeface="Arial Unicode MS" pitchFamily="34" charset="-128"/>
              </a:rPr>
              <a:t>FORTE</a:t>
            </a:r>
          </a:p>
        </p:txBody>
      </p:sp>
      <p:sp>
        <p:nvSpPr>
          <p:cNvPr id="154634" name="Text Box 10"/>
          <p:cNvSpPr txBox="1">
            <a:spLocks noChangeArrowheads="1"/>
          </p:cNvSpPr>
          <p:nvPr/>
        </p:nvSpPr>
        <p:spPr bwMode="auto">
          <a:xfrm>
            <a:off x="5880100" y="1168851"/>
            <a:ext cx="2647950" cy="6413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800">
                <a:solidFill>
                  <a:srgbClr val="C00000"/>
                </a:solidFill>
                <a:latin typeface="Arial Unicode MS" pitchFamily="34" charset="-128"/>
              </a:rPr>
              <a:t>RACCOMANDAZIONE</a:t>
            </a:r>
          </a:p>
          <a:p>
            <a:r>
              <a:rPr lang="it-IT" sz="1800">
                <a:solidFill>
                  <a:srgbClr val="C00000"/>
                </a:solidFill>
                <a:latin typeface="Arial Unicode MS" pitchFamily="34" charset="-128"/>
              </a:rPr>
              <a:t>DEBOLE (Condizionale)</a:t>
            </a:r>
          </a:p>
        </p:txBody>
      </p:sp>
      <p:sp>
        <p:nvSpPr>
          <p:cNvPr id="154635" name="Line 11"/>
          <p:cNvSpPr>
            <a:spLocks noChangeShapeType="1"/>
          </p:cNvSpPr>
          <p:nvPr/>
        </p:nvSpPr>
        <p:spPr bwMode="auto">
          <a:xfrm>
            <a:off x="941388" y="1822901"/>
            <a:ext cx="7827962"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54637" name="Rettangolo 8"/>
          <p:cNvSpPr>
            <a:spLocks noChangeArrowheads="1"/>
          </p:cNvSpPr>
          <p:nvPr/>
        </p:nvSpPr>
        <p:spPr bwMode="auto">
          <a:xfrm>
            <a:off x="790575" y="6332989"/>
            <a:ext cx="7723188" cy="274637"/>
          </a:xfrm>
          <a:prstGeom prst="rect">
            <a:avLst/>
          </a:prstGeom>
          <a:noFill/>
          <a:ln w="9525">
            <a:noFill/>
            <a:miter lim="800000"/>
            <a:headEnd/>
            <a:tailEnd/>
          </a:ln>
        </p:spPr>
        <p:txBody>
          <a:bodyPr>
            <a:spAutoFit/>
          </a:bodyPr>
          <a:lstStyle/>
          <a:p>
            <a:r>
              <a:rPr lang="en-US" sz="1200" b="0">
                <a:latin typeface="Calibri" pitchFamily="34" charset="0"/>
              </a:rPr>
              <a:t>Brozek J et al. Journal of Allergy and Clinical Immunology. Volume 126, Issue 3, September 2010, pp 466-476 </a:t>
            </a:r>
            <a:endParaRPr lang="it-IT" sz="1200" b="0">
              <a:latin typeface="Calibri" pitchFamily="34" charset="0"/>
            </a:endParaRPr>
          </a:p>
        </p:txBody>
      </p:sp>
      <p:sp>
        <p:nvSpPr>
          <p:cNvPr id="14" name="Titolo 13"/>
          <p:cNvSpPr>
            <a:spLocks noGrp="1"/>
          </p:cNvSpPr>
          <p:nvPr>
            <p:ph type="title"/>
          </p:nvPr>
        </p:nvSpPr>
        <p:spPr/>
        <p:txBody>
          <a:bodyPr/>
          <a:lstStyle/>
          <a:p>
            <a:r>
              <a:rPr lang="en-US" smtClean="0"/>
              <a:t>Allergic Rhinitis and its Impact on Asthma</a:t>
            </a:r>
            <a:br>
              <a:rPr lang="en-US" smtClean="0"/>
            </a:br>
            <a:r>
              <a:rPr lang="en-US" smtClean="0"/>
              <a:t>2010 revision</a:t>
            </a:r>
            <a:br>
              <a:rPr lang="en-US" smtClean="0"/>
            </a:br>
            <a:endParaRPr lang="it-IT" dirty="0"/>
          </a:p>
        </p:txBody>
      </p:sp>
      <p:sp>
        <p:nvSpPr>
          <p:cNvPr id="12" name="Segnaposto numero diapositiva 11"/>
          <p:cNvSpPr>
            <a:spLocks noGrp="1"/>
          </p:cNvSpPr>
          <p:nvPr>
            <p:ph type="sldNum" sz="quarter" idx="4"/>
          </p:nvPr>
        </p:nvSpPr>
        <p:spPr/>
        <p:txBody>
          <a:bodyPr/>
          <a:lstStyle/>
          <a:p>
            <a:fld id="{727900B2-336A-46FE-9A0B-0A54CDA181B0}" type="slidenum">
              <a:rPr lang="it-IT" smtClean="0"/>
              <a:pPr/>
              <a:t>79</a:t>
            </a:fld>
            <a:endParaRPr lang="it-IT" dirty="0"/>
          </a:p>
        </p:txBody>
      </p:sp>
      <p:sp>
        <p:nvSpPr>
          <p:cNvPr id="13" name="Segnaposto piè di pagina 12"/>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Oval 5"/>
          <p:cNvSpPr>
            <a:spLocks noChangeArrowheads="1"/>
          </p:cNvSpPr>
          <p:nvPr/>
        </p:nvSpPr>
        <p:spPr bwMode="auto">
          <a:xfrm>
            <a:off x="652463" y="1557338"/>
            <a:ext cx="5111750" cy="4645025"/>
          </a:xfrm>
          <a:prstGeom prst="ellipse">
            <a:avLst/>
          </a:prstGeom>
          <a:noFill/>
          <a:ln w="38100">
            <a:solidFill>
              <a:srgbClr val="C00000"/>
            </a:solidFill>
            <a:round/>
            <a:headEnd/>
            <a:tailEnd/>
          </a:ln>
        </p:spPr>
        <p:txBody>
          <a:bodyPr wrap="none" anchor="ctr"/>
          <a:lstStyle/>
          <a:p>
            <a:endParaRPr lang="it-IT" sz="2400">
              <a:solidFill>
                <a:srgbClr val="C00000"/>
              </a:solidFill>
            </a:endParaRPr>
          </a:p>
        </p:txBody>
      </p:sp>
      <p:sp>
        <p:nvSpPr>
          <p:cNvPr id="161796" name="Oval 3"/>
          <p:cNvSpPr>
            <a:spLocks noChangeArrowheads="1"/>
          </p:cNvSpPr>
          <p:nvPr/>
        </p:nvSpPr>
        <p:spPr bwMode="auto">
          <a:xfrm>
            <a:off x="1012825" y="2205038"/>
            <a:ext cx="2303463" cy="2000250"/>
          </a:xfrm>
          <a:prstGeom prst="ellipse">
            <a:avLst/>
          </a:prstGeom>
          <a:noFill/>
          <a:ln w="38100">
            <a:solidFill>
              <a:srgbClr val="C00000"/>
            </a:solidFill>
            <a:round/>
            <a:headEnd/>
            <a:tailEnd/>
          </a:ln>
        </p:spPr>
        <p:txBody>
          <a:bodyPr wrap="none" anchor="ctr"/>
          <a:lstStyle/>
          <a:p>
            <a:pPr algn="ctr" eaLnBrk="0" hangingPunct="0"/>
            <a:r>
              <a:rPr lang="it-IT" sz="2400">
                <a:solidFill>
                  <a:srgbClr val="C00000"/>
                </a:solidFill>
                <a:latin typeface="Arial Unicode MS" pitchFamily="34" charset="-128"/>
              </a:rPr>
              <a:t>STAGIONALE</a:t>
            </a:r>
          </a:p>
          <a:p>
            <a:pPr algn="ctr" eaLnBrk="0" hangingPunct="0"/>
            <a:r>
              <a:rPr lang="it-IT" sz="2400">
                <a:solidFill>
                  <a:srgbClr val="C00000"/>
                </a:solidFill>
                <a:latin typeface="Arial Unicode MS" pitchFamily="34" charset="-128"/>
              </a:rPr>
              <a:t>PURA</a:t>
            </a:r>
          </a:p>
          <a:p>
            <a:pPr algn="ctr" eaLnBrk="0" hangingPunct="0"/>
            <a:r>
              <a:rPr lang="it-IT" sz="2400">
                <a:solidFill>
                  <a:srgbClr val="C00000"/>
                </a:solidFill>
                <a:latin typeface="Arial Unicode MS" pitchFamily="34" charset="-128"/>
              </a:rPr>
              <a:t>(hayfever)</a:t>
            </a:r>
          </a:p>
        </p:txBody>
      </p:sp>
      <p:sp>
        <p:nvSpPr>
          <p:cNvPr id="161797" name="Oval 4"/>
          <p:cNvSpPr>
            <a:spLocks noChangeArrowheads="1"/>
          </p:cNvSpPr>
          <p:nvPr/>
        </p:nvSpPr>
        <p:spPr bwMode="auto">
          <a:xfrm>
            <a:off x="3316288" y="2060575"/>
            <a:ext cx="3000375" cy="3529013"/>
          </a:xfrm>
          <a:prstGeom prst="ellipse">
            <a:avLst/>
          </a:prstGeom>
          <a:noFill/>
          <a:ln w="38100">
            <a:solidFill>
              <a:schemeClr val="tx1"/>
            </a:solidFill>
            <a:round/>
            <a:headEnd/>
            <a:tailEnd/>
          </a:ln>
        </p:spPr>
        <p:txBody>
          <a:bodyPr wrap="none" anchor="ctr"/>
          <a:lstStyle/>
          <a:p>
            <a:pPr algn="ctr" eaLnBrk="0" hangingPunct="0"/>
            <a:r>
              <a:rPr lang="it-IT" sz="2400" dirty="0">
                <a:solidFill>
                  <a:srgbClr val="C00000"/>
                </a:solidFill>
                <a:latin typeface="Arial Unicode MS" pitchFamily="34" charset="-128"/>
              </a:rPr>
              <a:t>PERSI</a:t>
            </a:r>
            <a:r>
              <a:rPr lang="it-IT" sz="2400" dirty="0">
                <a:latin typeface="Arial Unicode MS" pitchFamily="34" charset="-128"/>
              </a:rPr>
              <a:t>STENTE</a:t>
            </a:r>
          </a:p>
        </p:txBody>
      </p:sp>
      <p:sp>
        <p:nvSpPr>
          <p:cNvPr id="161798" name="Oval 7"/>
          <p:cNvSpPr>
            <a:spLocks noChangeArrowheads="1"/>
          </p:cNvSpPr>
          <p:nvPr/>
        </p:nvSpPr>
        <p:spPr bwMode="auto">
          <a:xfrm>
            <a:off x="3605213" y="1484313"/>
            <a:ext cx="5329237" cy="4852987"/>
          </a:xfrm>
          <a:prstGeom prst="ellipse">
            <a:avLst/>
          </a:prstGeom>
          <a:noFill/>
          <a:ln w="38100">
            <a:solidFill>
              <a:schemeClr val="hlink"/>
            </a:solidFill>
            <a:round/>
            <a:headEnd/>
            <a:tailEnd/>
          </a:ln>
        </p:spPr>
        <p:txBody>
          <a:bodyPr wrap="none" anchor="ctr"/>
          <a:lstStyle/>
          <a:p>
            <a:pPr algn="ctr" eaLnBrk="0" hangingPunct="0"/>
            <a:endParaRPr lang="it-IT" sz="2400" b="0">
              <a:latin typeface="Times" pitchFamily="18" charset="0"/>
            </a:endParaRPr>
          </a:p>
        </p:txBody>
      </p:sp>
      <p:sp>
        <p:nvSpPr>
          <p:cNvPr id="161799" name="Oval 6"/>
          <p:cNvSpPr>
            <a:spLocks noChangeArrowheads="1"/>
          </p:cNvSpPr>
          <p:nvPr/>
        </p:nvSpPr>
        <p:spPr bwMode="auto">
          <a:xfrm>
            <a:off x="1444625" y="3933825"/>
            <a:ext cx="2244725" cy="1474788"/>
          </a:xfrm>
          <a:prstGeom prst="ellipse">
            <a:avLst/>
          </a:prstGeom>
          <a:noFill/>
          <a:ln w="38100">
            <a:solidFill>
              <a:srgbClr val="C00000"/>
            </a:solidFill>
            <a:round/>
            <a:headEnd/>
            <a:tailEnd/>
          </a:ln>
        </p:spPr>
        <p:txBody>
          <a:bodyPr wrap="none" anchor="ctr"/>
          <a:lstStyle/>
          <a:p>
            <a:pPr algn="ctr" eaLnBrk="0" hangingPunct="0"/>
            <a:r>
              <a:rPr lang="it-IT" sz="2000">
                <a:solidFill>
                  <a:srgbClr val="C00000"/>
                </a:solidFill>
                <a:latin typeface="Arial Unicode MS" pitchFamily="34" charset="-128"/>
              </a:rPr>
              <a:t>CON IgE</a:t>
            </a:r>
          </a:p>
          <a:p>
            <a:pPr algn="ctr" eaLnBrk="0" hangingPunct="0"/>
            <a:r>
              <a:rPr lang="it-IT" sz="2000">
                <a:solidFill>
                  <a:srgbClr val="C00000"/>
                </a:solidFill>
                <a:latin typeface="Arial Unicode MS" pitchFamily="34" charset="-128"/>
              </a:rPr>
              <a:t>LOCALI</a:t>
            </a:r>
          </a:p>
        </p:txBody>
      </p:sp>
      <p:sp>
        <p:nvSpPr>
          <p:cNvPr id="161800" name="Text Box 8"/>
          <p:cNvSpPr txBox="1">
            <a:spLocks noChangeArrowheads="1"/>
          </p:cNvSpPr>
          <p:nvPr/>
        </p:nvSpPr>
        <p:spPr bwMode="auto">
          <a:xfrm>
            <a:off x="6413500" y="4724400"/>
            <a:ext cx="1800225" cy="519113"/>
          </a:xfrm>
          <a:prstGeom prst="rect">
            <a:avLst/>
          </a:prstGeom>
          <a:noFill/>
          <a:ln w="9525">
            <a:noFill/>
            <a:miter lim="800000"/>
            <a:headEnd/>
            <a:tailEnd/>
          </a:ln>
        </p:spPr>
        <p:txBody>
          <a:bodyPr>
            <a:spAutoFit/>
          </a:bodyPr>
          <a:lstStyle/>
          <a:p>
            <a:pPr eaLnBrk="0" hangingPunct="0"/>
            <a:r>
              <a:rPr lang="it-IT" sz="2800">
                <a:latin typeface="Arial Unicode MS" pitchFamily="34" charset="-128"/>
              </a:rPr>
              <a:t>NON-IgE</a:t>
            </a:r>
          </a:p>
        </p:txBody>
      </p:sp>
      <p:sp>
        <p:nvSpPr>
          <p:cNvPr id="161801" name="Oval 9"/>
          <p:cNvSpPr>
            <a:spLocks noChangeArrowheads="1"/>
          </p:cNvSpPr>
          <p:nvPr/>
        </p:nvSpPr>
        <p:spPr bwMode="auto">
          <a:xfrm>
            <a:off x="3821113" y="4221163"/>
            <a:ext cx="2028825" cy="971550"/>
          </a:xfrm>
          <a:prstGeom prst="ellipse">
            <a:avLst/>
          </a:prstGeom>
          <a:noFill/>
          <a:ln w="38100">
            <a:solidFill>
              <a:schemeClr val="tx1"/>
            </a:solidFill>
            <a:round/>
            <a:headEnd/>
            <a:tailEnd/>
          </a:ln>
        </p:spPr>
        <p:txBody>
          <a:bodyPr wrap="none" anchor="ctr"/>
          <a:lstStyle/>
          <a:p>
            <a:pPr algn="ctr" eaLnBrk="0" hangingPunct="0"/>
            <a:r>
              <a:rPr lang="it-IT" sz="2000" dirty="0">
                <a:solidFill>
                  <a:srgbClr val="C00000"/>
                </a:solidFill>
                <a:latin typeface="Arial Unicode MS" pitchFamily="34" charset="-128"/>
              </a:rPr>
              <a:t>POLI</a:t>
            </a:r>
            <a:r>
              <a:rPr lang="it-IT" sz="2000" dirty="0">
                <a:latin typeface="Arial Unicode MS" pitchFamily="34" charset="-128"/>
              </a:rPr>
              <a:t>POSI</a:t>
            </a:r>
          </a:p>
        </p:txBody>
      </p:sp>
      <p:sp>
        <p:nvSpPr>
          <p:cNvPr id="161802" name="Oval 10"/>
          <p:cNvSpPr>
            <a:spLocks noChangeArrowheads="1"/>
          </p:cNvSpPr>
          <p:nvPr/>
        </p:nvSpPr>
        <p:spPr bwMode="auto">
          <a:xfrm>
            <a:off x="6484938" y="2636838"/>
            <a:ext cx="2244725" cy="1474787"/>
          </a:xfrm>
          <a:prstGeom prst="ellipse">
            <a:avLst/>
          </a:prstGeom>
          <a:noFill/>
          <a:ln w="38100">
            <a:noFill/>
            <a:round/>
            <a:headEnd/>
            <a:tailEnd/>
          </a:ln>
        </p:spPr>
        <p:txBody>
          <a:bodyPr wrap="none" anchor="ctr"/>
          <a:lstStyle/>
          <a:p>
            <a:pPr algn="ctr" eaLnBrk="0" hangingPunct="0"/>
            <a:r>
              <a:rPr lang="it-IT" sz="1800">
                <a:latin typeface="Arial Unicode MS" pitchFamily="34" charset="-128"/>
              </a:rPr>
              <a:t>NARES</a:t>
            </a:r>
          </a:p>
          <a:p>
            <a:pPr algn="ctr" eaLnBrk="0" hangingPunct="0"/>
            <a:r>
              <a:rPr lang="it-IT" sz="1800">
                <a:latin typeface="Arial Unicode MS" pitchFamily="34" charset="-128"/>
              </a:rPr>
              <a:t>NA-NI</a:t>
            </a:r>
          </a:p>
          <a:p>
            <a:pPr algn="ctr" eaLnBrk="0" hangingPunct="0"/>
            <a:r>
              <a:rPr lang="it-IT" sz="1800">
                <a:latin typeface="Arial Unicode MS" pitchFamily="34" charset="-128"/>
              </a:rPr>
              <a:t>NARESMA</a:t>
            </a:r>
          </a:p>
          <a:p>
            <a:pPr algn="ctr" eaLnBrk="0" hangingPunct="0"/>
            <a:r>
              <a:rPr lang="it-IT" sz="1800">
                <a:latin typeface="Arial Unicode MS" pitchFamily="34" charset="-128"/>
              </a:rPr>
              <a:t>VASOMOTORIA</a:t>
            </a:r>
          </a:p>
          <a:p>
            <a:pPr algn="ctr" eaLnBrk="0" hangingPunct="0"/>
            <a:r>
              <a:rPr lang="it-IT" sz="1800">
                <a:latin typeface="Arial Unicode MS" pitchFamily="34" charset="-128"/>
              </a:rPr>
              <a:t>ORMONALE</a:t>
            </a:r>
          </a:p>
        </p:txBody>
      </p:sp>
      <p:sp>
        <p:nvSpPr>
          <p:cNvPr id="161803" name="Oval 11"/>
          <p:cNvSpPr>
            <a:spLocks noChangeArrowheads="1"/>
          </p:cNvSpPr>
          <p:nvPr/>
        </p:nvSpPr>
        <p:spPr bwMode="auto">
          <a:xfrm>
            <a:off x="3925888" y="2636838"/>
            <a:ext cx="2127250" cy="942975"/>
          </a:xfrm>
          <a:prstGeom prst="ellipse">
            <a:avLst/>
          </a:prstGeom>
          <a:noFill/>
          <a:ln w="38100">
            <a:solidFill>
              <a:schemeClr val="tx1"/>
            </a:solidFill>
            <a:round/>
            <a:headEnd/>
            <a:tailEnd/>
          </a:ln>
        </p:spPr>
        <p:txBody>
          <a:bodyPr wrap="none" anchor="ctr"/>
          <a:lstStyle/>
          <a:p>
            <a:pPr algn="ctr" eaLnBrk="0" hangingPunct="0"/>
            <a:r>
              <a:rPr lang="it-IT" sz="1800" dirty="0">
                <a:solidFill>
                  <a:srgbClr val="C00000"/>
                </a:solidFill>
                <a:latin typeface="Arial Unicode MS" pitchFamily="34" charset="-128"/>
              </a:rPr>
              <a:t>PROFESSIONALE</a:t>
            </a:r>
          </a:p>
        </p:txBody>
      </p:sp>
      <p:sp>
        <p:nvSpPr>
          <p:cNvPr id="161804" name="Text Box 8"/>
          <p:cNvSpPr txBox="1">
            <a:spLocks noChangeArrowheads="1"/>
          </p:cNvSpPr>
          <p:nvPr/>
        </p:nvSpPr>
        <p:spPr bwMode="auto">
          <a:xfrm>
            <a:off x="2884488" y="1685925"/>
            <a:ext cx="719137" cy="519113"/>
          </a:xfrm>
          <a:prstGeom prst="rect">
            <a:avLst/>
          </a:prstGeom>
          <a:noFill/>
          <a:ln w="9525">
            <a:solidFill>
              <a:srgbClr val="C00000"/>
            </a:solidFill>
            <a:miter lim="800000"/>
            <a:headEnd/>
            <a:tailEnd/>
          </a:ln>
        </p:spPr>
        <p:txBody>
          <a:bodyPr wrap="none">
            <a:spAutoFit/>
          </a:bodyPr>
          <a:lstStyle/>
          <a:p>
            <a:pPr eaLnBrk="0" hangingPunct="0"/>
            <a:r>
              <a:rPr lang="it-IT" sz="2800">
                <a:solidFill>
                  <a:srgbClr val="C00000"/>
                </a:solidFill>
                <a:latin typeface="Arial Unicode MS" pitchFamily="34" charset="-128"/>
              </a:rPr>
              <a:t>IgE</a:t>
            </a:r>
          </a:p>
        </p:txBody>
      </p:sp>
      <p:sp>
        <p:nvSpPr>
          <p:cNvPr id="15" name="Titolo 14"/>
          <p:cNvSpPr>
            <a:spLocks noGrp="1"/>
          </p:cNvSpPr>
          <p:nvPr>
            <p:ph type="title"/>
          </p:nvPr>
        </p:nvSpPr>
        <p:spPr/>
        <p:txBody>
          <a:bodyPr/>
          <a:lstStyle/>
          <a:p>
            <a:r>
              <a:rPr lang="it-IT" smtClean="0"/>
              <a:t>Fenotipi della rinite?</a:t>
            </a:r>
            <a:br>
              <a:rPr lang="it-IT" smtClean="0"/>
            </a:br>
            <a:endParaRPr lang="it-IT" dirty="0"/>
          </a:p>
        </p:txBody>
      </p:sp>
      <p:sp>
        <p:nvSpPr>
          <p:cNvPr id="13" name="Segnaposto numero diapositiva 12"/>
          <p:cNvSpPr>
            <a:spLocks noGrp="1"/>
          </p:cNvSpPr>
          <p:nvPr>
            <p:ph type="sldNum" sz="quarter" idx="4"/>
          </p:nvPr>
        </p:nvSpPr>
        <p:spPr/>
        <p:txBody>
          <a:bodyPr/>
          <a:lstStyle/>
          <a:p>
            <a:fld id="{727900B2-336A-46FE-9A0B-0A54CDA181B0}" type="slidenum">
              <a:rPr lang="it-IT" smtClean="0"/>
              <a:pPr/>
              <a:t>8</a:t>
            </a:fld>
            <a:endParaRPr lang="it-IT" dirty="0"/>
          </a:p>
        </p:txBody>
      </p:sp>
      <p:sp>
        <p:nvSpPr>
          <p:cNvPr id="14" name="Segnaposto piè di pagina 1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2"/>
          <p:cNvGraphicFramePr>
            <a:graphicFrameLocks noChangeAspect="1"/>
          </p:cNvGraphicFramePr>
          <p:nvPr/>
        </p:nvGraphicFramePr>
        <p:xfrm>
          <a:off x="0" y="2434315"/>
          <a:ext cx="5181600" cy="3457575"/>
        </p:xfrm>
        <a:graphic>
          <a:graphicData uri="http://schemas.openxmlformats.org/presentationml/2006/ole">
            <p:oleObj spid="_x0000_s149506" name="Grafico" r:id="rId3" imgW="6096305" imgH="4067556" progId="MSGraph.Chart.8">
              <p:embed followColorScheme="full"/>
            </p:oleObj>
          </a:graphicData>
        </a:graphic>
      </p:graphicFrame>
      <p:sp>
        <p:nvSpPr>
          <p:cNvPr id="149507" name="Text Box 3"/>
          <p:cNvSpPr txBox="1">
            <a:spLocks noChangeArrowheads="1"/>
          </p:cNvSpPr>
          <p:nvPr/>
        </p:nvSpPr>
        <p:spPr bwMode="auto">
          <a:xfrm>
            <a:off x="1516063" y="4248828"/>
            <a:ext cx="1931987" cy="457200"/>
          </a:xfrm>
          <a:prstGeom prst="rect">
            <a:avLst/>
          </a:prstGeom>
          <a:noFill/>
          <a:ln w="9525">
            <a:noFill/>
            <a:miter lim="800000"/>
            <a:headEnd/>
            <a:tailEnd/>
          </a:ln>
          <a:effectLst/>
        </p:spPr>
        <p:txBody>
          <a:bodyPr wrap="none">
            <a:spAutoFit/>
          </a:bodyPr>
          <a:lstStyle/>
          <a:p>
            <a:pPr eaLnBrk="0" hangingPunct="0"/>
            <a:r>
              <a:rPr lang="it-IT" sz="2400" b="0">
                <a:solidFill>
                  <a:srgbClr val="2604D2"/>
                </a:solidFill>
                <a:latin typeface="Arial Unicode MS" pitchFamily="34" charset="-128"/>
              </a:rPr>
              <a:t>Debole: 84%</a:t>
            </a:r>
          </a:p>
        </p:txBody>
      </p:sp>
      <p:graphicFrame>
        <p:nvGraphicFramePr>
          <p:cNvPr id="149508" name="Object 4"/>
          <p:cNvGraphicFramePr>
            <a:graphicFrameLocks noChangeAspect="1"/>
          </p:cNvGraphicFramePr>
          <p:nvPr/>
        </p:nvGraphicFramePr>
        <p:xfrm>
          <a:off x="3784600" y="2267628"/>
          <a:ext cx="5359400" cy="3552825"/>
        </p:xfrm>
        <a:graphic>
          <a:graphicData uri="http://schemas.openxmlformats.org/presentationml/2006/ole">
            <p:oleObj spid="_x0000_s149508" name="Grafico" r:id="rId4" imgW="6096305" imgH="4067556" progId="MSGraph.Chart.8">
              <p:embed followColorScheme="full"/>
            </p:oleObj>
          </a:graphicData>
        </a:graphic>
      </p:graphicFrame>
      <p:sp>
        <p:nvSpPr>
          <p:cNvPr id="149509" name="Text Box 5"/>
          <p:cNvSpPr txBox="1">
            <a:spLocks noChangeArrowheads="1"/>
          </p:cNvSpPr>
          <p:nvPr/>
        </p:nvSpPr>
        <p:spPr bwMode="auto">
          <a:xfrm>
            <a:off x="7691438" y="1966003"/>
            <a:ext cx="676275" cy="457200"/>
          </a:xfrm>
          <a:prstGeom prst="rect">
            <a:avLst/>
          </a:prstGeom>
          <a:noFill/>
          <a:ln w="9525">
            <a:solidFill>
              <a:srgbClr val="C00000"/>
            </a:solidFill>
            <a:miter lim="800000"/>
            <a:headEnd/>
            <a:tailEnd/>
          </a:ln>
          <a:effectLst/>
        </p:spPr>
        <p:txBody>
          <a:bodyPr wrap="none">
            <a:spAutoFit/>
          </a:bodyPr>
          <a:lstStyle/>
          <a:p>
            <a:pPr eaLnBrk="0" hangingPunct="0"/>
            <a:r>
              <a:rPr lang="it-IT" sz="2400" b="0" dirty="0">
                <a:solidFill>
                  <a:srgbClr val="C00000"/>
                </a:solidFill>
                <a:latin typeface="Arial Unicode MS" pitchFamily="34" charset="-128"/>
              </a:rPr>
              <a:t>alto</a:t>
            </a:r>
          </a:p>
        </p:txBody>
      </p:sp>
      <p:sp>
        <p:nvSpPr>
          <p:cNvPr id="149510" name="Line 6"/>
          <p:cNvSpPr>
            <a:spLocks noChangeShapeType="1"/>
          </p:cNvSpPr>
          <p:nvPr/>
        </p:nvSpPr>
        <p:spPr bwMode="auto">
          <a:xfrm flipH="1">
            <a:off x="6813550" y="2270803"/>
            <a:ext cx="857250" cy="276225"/>
          </a:xfrm>
          <a:prstGeom prst="line">
            <a:avLst/>
          </a:prstGeom>
          <a:noFill/>
          <a:ln w="9525">
            <a:solidFill>
              <a:srgbClr val="C00000"/>
            </a:solidFill>
            <a:round/>
            <a:headEnd/>
            <a:tailEnd type="triangle" w="med" len="med"/>
          </a:ln>
          <a:effectLst/>
        </p:spPr>
        <p:txBody>
          <a:bodyPr/>
          <a:lstStyle/>
          <a:p>
            <a:endParaRPr lang="it-IT">
              <a:solidFill>
                <a:srgbClr val="C00000"/>
              </a:solidFill>
            </a:endParaRPr>
          </a:p>
        </p:txBody>
      </p:sp>
      <p:sp>
        <p:nvSpPr>
          <p:cNvPr id="149511" name="Text Box 7"/>
          <p:cNvSpPr txBox="1">
            <a:spLocks noChangeArrowheads="1"/>
          </p:cNvSpPr>
          <p:nvPr/>
        </p:nvSpPr>
        <p:spPr bwMode="auto">
          <a:xfrm>
            <a:off x="6669088" y="3456665"/>
            <a:ext cx="1255712" cy="396875"/>
          </a:xfrm>
          <a:prstGeom prst="rect">
            <a:avLst/>
          </a:prstGeom>
          <a:noFill/>
          <a:ln w="9525">
            <a:noFill/>
            <a:miter lim="800000"/>
            <a:headEnd/>
            <a:tailEnd/>
          </a:ln>
          <a:effectLst/>
        </p:spPr>
        <p:txBody>
          <a:bodyPr wrap="none">
            <a:spAutoFit/>
          </a:bodyPr>
          <a:lstStyle/>
          <a:p>
            <a:pPr eaLnBrk="0" hangingPunct="0"/>
            <a:r>
              <a:rPr lang="it-IT" sz="2000" b="0">
                <a:latin typeface="Arial Unicode MS" pitchFamily="34" charset="-128"/>
              </a:rPr>
              <a:t>moderato</a:t>
            </a:r>
          </a:p>
        </p:txBody>
      </p:sp>
      <p:sp>
        <p:nvSpPr>
          <p:cNvPr id="149512" name="Text Box 8"/>
          <p:cNvSpPr txBox="1">
            <a:spLocks noChangeArrowheads="1"/>
          </p:cNvSpPr>
          <p:nvPr/>
        </p:nvSpPr>
        <p:spPr bwMode="auto">
          <a:xfrm>
            <a:off x="6357938" y="4601253"/>
            <a:ext cx="862012" cy="396875"/>
          </a:xfrm>
          <a:prstGeom prst="rect">
            <a:avLst/>
          </a:prstGeom>
          <a:noFill/>
          <a:ln w="9525">
            <a:noFill/>
            <a:miter lim="800000"/>
            <a:headEnd/>
            <a:tailEnd/>
          </a:ln>
          <a:effectLst/>
        </p:spPr>
        <p:txBody>
          <a:bodyPr wrap="none">
            <a:spAutoFit/>
          </a:bodyPr>
          <a:lstStyle/>
          <a:p>
            <a:pPr eaLnBrk="0" hangingPunct="0"/>
            <a:r>
              <a:rPr lang="it-IT" sz="2000" b="0">
                <a:solidFill>
                  <a:srgbClr val="2604D2"/>
                </a:solidFill>
                <a:latin typeface="Arial Unicode MS" pitchFamily="34" charset="-128"/>
              </a:rPr>
              <a:t>basso</a:t>
            </a:r>
          </a:p>
        </p:txBody>
      </p:sp>
      <p:sp>
        <p:nvSpPr>
          <p:cNvPr id="149513" name="Text Box 9"/>
          <p:cNvSpPr txBox="1">
            <a:spLocks noChangeArrowheads="1"/>
          </p:cNvSpPr>
          <p:nvPr/>
        </p:nvSpPr>
        <p:spPr bwMode="auto">
          <a:xfrm>
            <a:off x="4951413" y="3729715"/>
            <a:ext cx="1552575" cy="396875"/>
          </a:xfrm>
          <a:prstGeom prst="rect">
            <a:avLst/>
          </a:prstGeom>
          <a:noFill/>
          <a:ln w="9525">
            <a:noFill/>
            <a:miter lim="800000"/>
            <a:headEnd/>
            <a:tailEnd/>
          </a:ln>
          <a:effectLst/>
        </p:spPr>
        <p:txBody>
          <a:bodyPr wrap="none">
            <a:spAutoFit/>
          </a:bodyPr>
          <a:lstStyle/>
          <a:p>
            <a:pPr eaLnBrk="0" hangingPunct="0"/>
            <a:r>
              <a:rPr lang="it-IT" sz="2000" b="0">
                <a:solidFill>
                  <a:schemeClr val="bg1"/>
                </a:solidFill>
                <a:latin typeface="Arial Unicode MS" pitchFamily="34" charset="-128"/>
              </a:rPr>
              <a:t>Molto basso</a:t>
            </a:r>
          </a:p>
        </p:txBody>
      </p:sp>
      <p:sp>
        <p:nvSpPr>
          <p:cNvPr id="149514" name="Text Box 10"/>
          <p:cNvSpPr txBox="1">
            <a:spLocks noChangeArrowheads="1"/>
          </p:cNvSpPr>
          <p:nvPr/>
        </p:nvSpPr>
        <p:spPr bwMode="auto">
          <a:xfrm>
            <a:off x="1247775" y="5629953"/>
            <a:ext cx="2593975" cy="822325"/>
          </a:xfrm>
          <a:prstGeom prst="rect">
            <a:avLst/>
          </a:prstGeom>
          <a:noFill/>
          <a:ln w="9525">
            <a:noFill/>
            <a:miter lim="800000"/>
            <a:headEnd/>
            <a:tailEnd/>
          </a:ln>
          <a:effectLst/>
        </p:spPr>
        <p:txBody>
          <a:bodyPr wrap="none">
            <a:spAutoFit/>
          </a:bodyPr>
          <a:lstStyle/>
          <a:p>
            <a:pPr eaLnBrk="0" hangingPunct="0"/>
            <a:r>
              <a:rPr lang="it-IT" sz="2400">
                <a:latin typeface="Arial Unicode MS" pitchFamily="34" charset="-128"/>
              </a:rPr>
              <a:t>Forza della</a:t>
            </a:r>
          </a:p>
          <a:p>
            <a:pPr eaLnBrk="0" hangingPunct="0"/>
            <a:r>
              <a:rPr lang="it-IT" sz="2400">
                <a:latin typeface="Arial Unicode MS" pitchFamily="34" charset="-128"/>
              </a:rPr>
              <a:t>raccomandazione</a:t>
            </a:r>
          </a:p>
        </p:txBody>
      </p:sp>
      <p:sp>
        <p:nvSpPr>
          <p:cNvPr id="149515" name="Text Box 11"/>
          <p:cNvSpPr txBox="1">
            <a:spLocks noChangeArrowheads="1"/>
          </p:cNvSpPr>
          <p:nvPr/>
        </p:nvSpPr>
        <p:spPr bwMode="auto">
          <a:xfrm>
            <a:off x="5894388" y="5607728"/>
            <a:ext cx="1406525" cy="822325"/>
          </a:xfrm>
          <a:prstGeom prst="rect">
            <a:avLst/>
          </a:prstGeom>
          <a:noFill/>
          <a:ln w="9525">
            <a:noFill/>
            <a:miter lim="800000"/>
            <a:headEnd/>
            <a:tailEnd/>
          </a:ln>
          <a:effectLst/>
        </p:spPr>
        <p:txBody>
          <a:bodyPr wrap="none">
            <a:spAutoFit/>
          </a:bodyPr>
          <a:lstStyle/>
          <a:p>
            <a:pPr eaLnBrk="0" hangingPunct="0"/>
            <a:r>
              <a:rPr lang="it-IT" sz="2400">
                <a:latin typeface="Arial Unicode MS" pitchFamily="34" charset="-128"/>
              </a:rPr>
              <a:t>Grado di</a:t>
            </a:r>
          </a:p>
          <a:p>
            <a:pPr eaLnBrk="0" hangingPunct="0"/>
            <a:r>
              <a:rPr lang="it-IT" sz="2400">
                <a:latin typeface="Arial Unicode MS" pitchFamily="34" charset="-128"/>
              </a:rPr>
              <a:t>evidenza</a:t>
            </a:r>
          </a:p>
        </p:txBody>
      </p:sp>
      <p:pic>
        <p:nvPicPr>
          <p:cNvPr id="149516" name="Picture 3"/>
          <p:cNvPicPr>
            <a:picLocks noChangeAspect="1" noChangeArrowheads="1"/>
          </p:cNvPicPr>
          <p:nvPr/>
        </p:nvPicPr>
        <p:blipFill>
          <a:blip r:embed="rId5" cstate="print"/>
          <a:srcRect/>
          <a:stretch>
            <a:fillRect/>
          </a:stretch>
        </p:blipFill>
        <p:spPr bwMode="auto">
          <a:xfrm>
            <a:off x="922338" y="201613"/>
            <a:ext cx="6705600" cy="1546225"/>
          </a:xfrm>
          <a:prstGeom prst="rect">
            <a:avLst/>
          </a:prstGeom>
          <a:noFill/>
          <a:ln w="9525">
            <a:noFill/>
            <a:miter lim="800000"/>
            <a:headEnd/>
            <a:tailEnd/>
          </a:ln>
          <a:effectLst/>
        </p:spPr>
      </p:pic>
      <p:sp>
        <p:nvSpPr>
          <p:cNvPr id="149517" name="Rectangle 13"/>
          <p:cNvSpPr>
            <a:spLocks noChangeArrowheads="1"/>
          </p:cNvSpPr>
          <p:nvPr/>
        </p:nvSpPr>
        <p:spPr bwMode="auto">
          <a:xfrm>
            <a:off x="984250" y="1731053"/>
            <a:ext cx="6040438" cy="45720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2400">
                <a:latin typeface="Arial Unicode MS" pitchFamily="34" charset="-128"/>
              </a:rPr>
              <a:t>69 QUESITI CLINICI SUL TRATTAMENTO</a:t>
            </a:r>
          </a:p>
        </p:txBody>
      </p:sp>
      <p:sp>
        <p:nvSpPr>
          <p:cNvPr id="149518" name="Rettangolo 8"/>
          <p:cNvSpPr>
            <a:spLocks noChangeArrowheads="1"/>
          </p:cNvSpPr>
          <p:nvPr/>
        </p:nvSpPr>
        <p:spPr bwMode="auto">
          <a:xfrm>
            <a:off x="985838" y="6376986"/>
            <a:ext cx="7616825" cy="274637"/>
          </a:xfrm>
          <a:prstGeom prst="rect">
            <a:avLst/>
          </a:prstGeom>
          <a:noFill/>
          <a:ln w="9525">
            <a:noFill/>
            <a:miter lim="800000"/>
            <a:headEnd/>
            <a:tailEnd/>
          </a:ln>
        </p:spPr>
        <p:txBody>
          <a:bodyPr>
            <a:spAutoFit/>
          </a:bodyPr>
          <a:lstStyle/>
          <a:p>
            <a:r>
              <a:rPr lang="en-US" sz="1200" b="0">
                <a:latin typeface="Calibri" pitchFamily="34" charset="0"/>
              </a:rPr>
              <a:t>Brozek J et al. Journal of Allergy and Clinical Immunology. Volume 126, Issue 3, September 2010, pp 466-476 </a:t>
            </a:r>
            <a:endParaRPr lang="it-IT" sz="1200" b="0">
              <a:latin typeface="Calibri" pitchFamily="34" charset="0"/>
            </a:endParaRPr>
          </a:p>
        </p:txBody>
      </p:sp>
      <p:sp>
        <p:nvSpPr>
          <p:cNvPr id="15" name="Segnaposto numero diapositiva 14"/>
          <p:cNvSpPr>
            <a:spLocks noGrp="1"/>
          </p:cNvSpPr>
          <p:nvPr>
            <p:ph type="sldNum" sz="quarter" idx="4"/>
          </p:nvPr>
        </p:nvSpPr>
        <p:spPr/>
        <p:txBody>
          <a:bodyPr/>
          <a:lstStyle/>
          <a:p>
            <a:fld id="{727900B2-336A-46FE-9A0B-0A54CDA181B0}" type="slidenum">
              <a:rPr lang="it-IT" smtClean="0"/>
              <a:pPr/>
              <a:t>80</a:t>
            </a:fld>
            <a:endParaRPr lang="it-IT" dirty="0"/>
          </a:p>
        </p:txBody>
      </p:sp>
      <p:sp>
        <p:nvSpPr>
          <p:cNvPr id="16" name="Segnaposto piè di pagina 1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777875" y="649971"/>
            <a:ext cx="8266113" cy="5416868"/>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endParaRPr lang="it-IT" sz="2000" dirty="0">
              <a:latin typeface="Arial Unicode MS" pitchFamily="34" charset="-128"/>
            </a:endParaRPr>
          </a:p>
          <a:p>
            <a:r>
              <a:rPr lang="it-IT" sz="1800" i="1" dirty="0">
                <a:latin typeface="Arial Unicode MS" pitchFamily="34" charset="-128"/>
              </a:rPr>
              <a:t>E’ necessario che donne gravide e bambini evitino il  fumo passivo onde ridurre il rischio di sviluppare asma o allergia?</a:t>
            </a:r>
          </a:p>
          <a:p>
            <a:r>
              <a:rPr lang="it-IT" sz="1800" dirty="0">
                <a:solidFill>
                  <a:srgbClr val="C00000"/>
                </a:solidFill>
                <a:latin typeface="Arial Unicode MS" pitchFamily="34" charset="-128"/>
              </a:rPr>
              <a:t>Nei bambini e nelle donne Gravide RACCOMANDIAMO di evitare il fumo (attivo/passivo). Raccomandazione forte – livello di evidenza molto basso</a:t>
            </a:r>
          </a:p>
          <a:p>
            <a:r>
              <a:rPr lang="it-IT" sz="1400" b="0" i="1" dirty="0">
                <a:latin typeface="Arial Unicode MS" pitchFamily="34" charset="-128"/>
              </a:rPr>
              <a:t>Il fumo attivo/passivo è un problema di salute pubblica mondiale e fonte di danno accertata. E’ raro fare raccomandazioni forti sulla base di evidenze di basso livello, ma in questo caso il </a:t>
            </a:r>
            <a:r>
              <a:rPr lang="it-IT" sz="1400" b="0" i="1" dirty="0" err="1">
                <a:latin typeface="Arial Unicode MS" pitchFamily="34" charset="-128"/>
              </a:rPr>
              <a:t>panel</a:t>
            </a:r>
            <a:r>
              <a:rPr lang="it-IT" sz="1400" b="0" i="1" dirty="0">
                <a:latin typeface="Arial Unicode MS" pitchFamily="34" charset="-128"/>
              </a:rPr>
              <a:t> ARIA, considerata l’assenza di eventi avversi connessi a questo intervento, ha ritenuto che i benefici prevalessero in modo chiaro.</a:t>
            </a:r>
          </a:p>
          <a:p>
            <a:endParaRPr lang="it-IT" sz="1400" b="0" i="1" dirty="0">
              <a:latin typeface="Arial Unicode MS" pitchFamily="34" charset="-128"/>
            </a:endParaRPr>
          </a:p>
          <a:p>
            <a:endParaRPr lang="it-IT" sz="1400" b="0" i="1" dirty="0">
              <a:latin typeface="Arial Unicode MS" pitchFamily="34" charset="-128"/>
            </a:endParaRPr>
          </a:p>
          <a:p>
            <a:endParaRPr lang="it-IT" sz="1400" b="0" i="1" dirty="0">
              <a:latin typeface="Arial Unicode MS" pitchFamily="34" charset="-128"/>
            </a:endParaRPr>
          </a:p>
          <a:p>
            <a:r>
              <a:rPr lang="it-IT" sz="1800" i="1" dirty="0">
                <a:latin typeface="Arial Unicode MS" pitchFamily="34" charset="-128"/>
              </a:rPr>
              <a:t>Devono essere utilizzate misure di controllo ambientale per ridurre il rischio di sensibilizzazione ad allergeni professionali e il conseguente sviluppo di rinite o asma?</a:t>
            </a:r>
          </a:p>
          <a:p>
            <a:r>
              <a:rPr lang="it-IT" sz="1800" dirty="0">
                <a:solidFill>
                  <a:srgbClr val="C00000"/>
                </a:solidFill>
                <a:latin typeface="Arial Unicode MS" pitchFamily="34" charset="-128"/>
              </a:rPr>
              <a:t>Per i soggetti esposti ad allergeni professionali RACCOMANDIAMO misure preventive di allontanamento degli allergeni. Raccomandazione forte – livello di qualità dell’evidenza basso</a:t>
            </a:r>
          </a:p>
          <a:p>
            <a:r>
              <a:rPr lang="it-IT" sz="1600" b="0" i="1" dirty="0">
                <a:latin typeface="Arial Unicode MS" pitchFamily="34" charset="-128"/>
              </a:rPr>
              <a:t>In questa raccomandazione è stata data relativamente maggior importanza al beneficio ottenibile rispetto ai costi e alla fattibilità dell’intervento. L’allontanamento totale dell’allergene sembra essere la misura di prevenzione primaria più efficace</a:t>
            </a:r>
          </a:p>
        </p:txBody>
      </p:sp>
      <p:sp>
        <p:nvSpPr>
          <p:cNvPr id="5" name="Titolo 4"/>
          <p:cNvSpPr>
            <a:spLocks noGrp="1"/>
          </p:cNvSpPr>
          <p:nvPr>
            <p:ph type="title"/>
          </p:nvPr>
        </p:nvSpPr>
        <p:spPr/>
        <p:txBody>
          <a:bodyPr/>
          <a:lstStyle/>
          <a:p>
            <a:r>
              <a:rPr lang="it-IT" smtClean="0"/>
              <a:t>Esempi di raccomandazioni GRADE</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81</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777875" y="530225"/>
            <a:ext cx="8266113" cy="5293757"/>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endParaRPr lang="it-IT" sz="2000" dirty="0">
              <a:latin typeface="Arial Unicode MS" pitchFamily="34" charset="-128"/>
            </a:endParaRPr>
          </a:p>
          <a:p>
            <a:r>
              <a:rPr lang="it-IT" sz="1800" i="1" dirty="0">
                <a:latin typeface="Arial Unicode MS" pitchFamily="34" charset="-128"/>
              </a:rPr>
              <a:t>Utilizzo degli antistaminici orali per il trattamento della rinite allergica</a:t>
            </a:r>
            <a:r>
              <a:rPr lang="it-IT" sz="1800" i="1" dirty="0">
                <a:solidFill>
                  <a:srgbClr val="FFFF66"/>
                </a:solidFill>
                <a:latin typeface="Arial Unicode MS" pitchFamily="34" charset="-128"/>
              </a:rPr>
              <a:t>?</a:t>
            </a:r>
          </a:p>
          <a:p>
            <a:r>
              <a:rPr lang="it-IT" sz="1800" dirty="0">
                <a:solidFill>
                  <a:srgbClr val="C00000"/>
                </a:solidFill>
                <a:latin typeface="Arial Unicode MS" pitchFamily="34" charset="-128"/>
              </a:rPr>
              <a:t>Per la rinite allergica RACCOMANDIAMO gli antistaminici di nuova generazione che non causano </a:t>
            </a:r>
            <a:r>
              <a:rPr lang="it-IT" sz="1800" dirty="0" err="1">
                <a:solidFill>
                  <a:srgbClr val="C00000"/>
                </a:solidFill>
                <a:latin typeface="Arial Unicode MS" pitchFamily="34" charset="-128"/>
              </a:rPr>
              <a:t>sedazione</a:t>
            </a:r>
            <a:r>
              <a:rPr lang="it-IT" sz="1800" dirty="0">
                <a:solidFill>
                  <a:srgbClr val="C00000"/>
                </a:solidFill>
                <a:latin typeface="Arial Unicode MS" pitchFamily="34" charset="-128"/>
              </a:rPr>
              <a:t> né interagiscono con il citocromo P450. Raccomandazione forte – livello di evidenza basso. SUGGERIAMO gli antistaminici di nuova generazione che possono causare </a:t>
            </a:r>
            <a:r>
              <a:rPr lang="it-IT" sz="1800" dirty="0" err="1">
                <a:solidFill>
                  <a:srgbClr val="C00000"/>
                </a:solidFill>
                <a:latin typeface="Arial Unicode MS" pitchFamily="34" charset="-128"/>
              </a:rPr>
              <a:t>sedazione</a:t>
            </a:r>
            <a:r>
              <a:rPr lang="it-IT" sz="1800" dirty="0">
                <a:solidFill>
                  <a:srgbClr val="C00000"/>
                </a:solidFill>
                <a:latin typeface="Arial Unicode MS" pitchFamily="34" charset="-128"/>
              </a:rPr>
              <a:t> o interferire con il citocromo P450</a:t>
            </a:r>
          </a:p>
          <a:p>
            <a:r>
              <a:rPr lang="it-IT" sz="1800" dirty="0">
                <a:solidFill>
                  <a:srgbClr val="C00000"/>
                </a:solidFill>
                <a:latin typeface="Arial Unicode MS" pitchFamily="34" charset="-128"/>
              </a:rPr>
              <a:t>Raccomandazione debole – livello di evidenza basso.</a:t>
            </a:r>
          </a:p>
          <a:p>
            <a:r>
              <a:rPr lang="it-IT" sz="1400" b="0" i="1" dirty="0">
                <a:latin typeface="Arial Unicode MS" pitchFamily="34" charset="-128"/>
              </a:rPr>
              <a:t>La raccomandazione riguardo gli antistaminici con qualche effetto sedativo o interagenti con il CYP450 dà maggior rilevo agli effetti benefici che non ai possibili effetti collaterali.</a:t>
            </a:r>
          </a:p>
          <a:p>
            <a:endParaRPr lang="it-IT" sz="1400" b="0" i="1" dirty="0">
              <a:latin typeface="Arial Unicode MS" pitchFamily="34" charset="-128"/>
            </a:endParaRPr>
          </a:p>
          <a:p>
            <a:endParaRPr lang="it-IT" sz="1400" b="0" i="1" dirty="0">
              <a:solidFill>
                <a:srgbClr val="FFFF66"/>
              </a:solidFill>
              <a:latin typeface="Arial Unicode MS" pitchFamily="34" charset="-128"/>
            </a:endParaRPr>
          </a:p>
          <a:p>
            <a:endParaRPr lang="it-IT" sz="1400" b="0" i="1" dirty="0">
              <a:solidFill>
                <a:srgbClr val="FFFF66"/>
              </a:solidFill>
              <a:latin typeface="Arial Unicode MS" pitchFamily="34" charset="-128"/>
            </a:endParaRPr>
          </a:p>
          <a:p>
            <a:r>
              <a:rPr lang="it-IT" sz="1800" i="1" dirty="0">
                <a:latin typeface="Arial Unicode MS" pitchFamily="34" charset="-128"/>
              </a:rPr>
              <a:t>Utilizzo dei corticosteroidi topici per la rinite allergica</a:t>
            </a:r>
          </a:p>
          <a:p>
            <a:r>
              <a:rPr lang="it-IT" sz="1800" dirty="0">
                <a:solidFill>
                  <a:srgbClr val="C00000"/>
                </a:solidFill>
                <a:latin typeface="Arial Unicode MS" pitchFamily="34" charset="-128"/>
              </a:rPr>
              <a:t>Per il trattamento della rinite allergica RACCOMANDIAMO gli steroidi topici nell’adulto (Raccomandazione forte – livello di qualità dell’evidenza alto) e li SUGGERIAMO nel bambino (Raccomandazione debole – livello di qualità dell’evidenza moderato) </a:t>
            </a:r>
          </a:p>
          <a:p>
            <a:r>
              <a:rPr lang="it-IT" sz="1600" b="0" i="1" dirty="0">
                <a:latin typeface="Arial Unicode MS" pitchFamily="34" charset="-128"/>
              </a:rPr>
              <a:t>In questa raccomandazione è stata data relativamente maggior importanza al beneficio ottenibile rispetto ai possibili eventi avversi.</a:t>
            </a:r>
            <a:r>
              <a:rPr lang="it-IT" sz="1600" b="0" i="1" dirty="0">
                <a:solidFill>
                  <a:srgbClr val="FFFF66"/>
                </a:solidFill>
                <a:latin typeface="Arial Unicode MS" pitchFamily="34" charset="-128"/>
              </a:rPr>
              <a:t> </a:t>
            </a:r>
          </a:p>
        </p:txBody>
      </p:sp>
      <p:sp>
        <p:nvSpPr>
          <p:cNvPr id="5" name="Titolo 4"/>
          <p:cNvSpPr>
            <a:spLocks noGrp="1"/>
          </p:cNvSpPr>
          <p:nvPr>
            <p:ph type="title"/>
          </p:nvPr>
        </p:nvSpPr>
        <p:spPr/>
        <p:txBody>
          <a:bodyPr/>
          <a:lstStyle/>
          <a:p>
            <a:r>
              <a:rPr lang="it-IT" smtClean="0"/>
              <a:t>Esempi di raccomandazioni GRADE</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82</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777875" y="530225"/>
            <a:ext cx="8266113" cy="5693866"/>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endParaRPr lang="it-IT" sz="2000" dirty="0">
              <a:latin typeface="Arial Unicode MS" pitchFamily="34" charset="-128"/>
            </a:endParaRPr>
          </a:p>
          <a:p>
            <a:r>
              <a:rPr lang="it-IT" sz="1800" i="1" dirty="0">
                <a:latin typeface="Arial Unicode MS" pitchFamily="34" charset="-128"/>
              </a:rPr>
              <a:t>Corticosteroidi topici o antistaminici topici?</a:t>
            </a:r>
          </a:p>
          <a:p>
            <a:r>
              <a:rPr lang="it-IT" sz="1800" dirty="0">
                <a:solidFill>
                  <a:srgbClr val="C00000"/>
                </a:solidFill>
                <a:latin typeface="Arial Unicode MS" pitchFamily="34" charset="-128"/>
              </a:rPr>
              <a:t>Per la rinite allergica RACCOMANDIAMO i corticosteroidi topici piuttosto che gli antistaminici topici. Raccomandazione forte – livello di evidenza alto. </a:t>
            </a:r>
          </a:p>
          <a:p>
            <a:r>
              <a:rPr lang="it-IT" sz="1400" b="0" i="1" dirty="0">
                <a:latin typeface="Arial Unicode MS" pitchFamily="34" charset="-128"/>
              </a:rPr>
              <a:t>In questa raccomandazione è stata data relativamente maggior importanza al beneficio ottenibile rispetto ai possibili rari eventi avversi.</a:t>
            </a:r>
          </a:p>
          <a:p>
            <a:endParaRPr lang="it-IT" sz="1400" b="0" i="1" dirty="0">
              <a:solidFill>
                <a:srgbClr val="FFFF66"/>
              </a:solidFill>
              <a:latin typeface="Arial Unicode MS" pitchFamily="34" charset="-128"/>
            </a:endParaRPr>
          </a:p>
          <a:p>
            <a:r>
              <a:rPr lang="it-IT" sz="1800" i="1" dirty="0">
                <a:latin typeface="Arial Unicode MS" pitchFamily="34" charset="-128"/>
              </a:rPr>
              <a:t>Utilizzo dei corticosteroidi intramuscolo per la rinite allergica?</a:t>
            </a:r>
          </a:p>
          <a:p>
            <a:r>
              <a:rPr lang="it-IT" sz="1800" dirty="0">
                <a:solidFill>
                  <a:srgbClr val="C00000"/>
                </a:solidFill>
                <a:latin typeface="Arial Unicode MS" pitchFamily="34" charset="-128"/>
              </a:rPr>
              <a:t>Per il trattamento della rinite allergica RACCOMANDIAMO di NON usare gli steroidi intramuscolo. Raccomandazione forte – livello di qualità dell’evidenza basso.</a:t>
            </a:r>
          </a:p>
          <a:p>
            <a:r>
              <a:rPr lang="it-IT" sz="1400" b="0" i="1" dirty="0">
                <a:latin typeface="Arial Unicode MS" pitchFamily="34" charset="-128"/>
              </a:rPr>
              <a:t>In questa raccomandazione è stata data relativamente maggior importanza ai possibili effetti collaterali del trattamento rispetto al beneficio e alla convenienza. I possibili eventi avversi possono essere molto più gravi della patologia per cui si impiegano</a:t>
            </a:r>
            <a:r>
              <a:rPr lang="it-IT" sz="1400" b="0" i="1" dirty="0">
                <a:solidFill>
                  <a:srgbClr val="FFFF66"/>
                </a:solidFill>
                <a:latin typeface="Arial Unicode MS" pitchFamily="34" charset="-128"/>
              </a:rPr>
              <a:t>.</a:t>
            </a:r>
          </a:p>
          <a:p>
            <a:endParaRPr lang="it-IT" sz="1800" dirty="0">
              <a:solidFill>
                <a:srgbClr val="FFFF66"/>
              </a:solidFill>
              <a:latin typeface="Arial Unicode MS" pitchFamily="34" charset="-128"/>
            </a:endParaRPr>
          </a:p>
          <a:p>
            <a:r>
              <a:rPr lang="it-IT" sz="1800" i="1" dirty="0">
                <a:latin typeface="Arial Unicode MS" pitchFamily="34" charset="-128"/>
              </a:rPr>
              <a:t>Utilizzo dell’omeopatia per la rinite allergica?</a:t>
            </a:r>
          </a:p>
          <a:p>
            <a:r>
              <a:rPr lang="it-IT" sz="1800" dirty="0">
                <a:solidFill>
                  <a:srgbClr val="C00000"/>
                </a:solidFill>
                <a:latin typeface="Arial Unicode MS" pitchFamily="34" charset="-128"/>
              </a:rPr>
              <a:t>Per il trattamento della rinite allergica SUGGERIAMO di NON usare l’omeopatia. Raccomandazione debole – livello di qualità dell’evidenza molto basso.</a:t>
            </a:r>
          </a:p>
          <a:p>
            <a:r>
              <a:rPr lang="it-IT" sz="1400" b="0" i="1" dirty="0">
                <a:latin typeface="Arial Unicode MS" pitchFamily="34" charset="-128"/>
              </a:rPr>
              <a:t>In questa raccomandazione è stata data relativamente maggior importanza ai possibili effetti collaterali ed al costo del trattamento rispetto ai  possibili ma poco comprovati benefici</a:t>
            </a:r>
            <a:r>
              <a:rPr lang="it-IT" sz="1400" b="0" i="1" dirty="0">
                <a:solidFill>
                  <a:srgbClr val="FFFF66"/>
                </a:solidFill>
                <a:latin typeface="Arial Unicode MS" pitchFamily="34" charset="-128"/>
              </a:rPr>
              <a:t>.</a:t>
            </a:r>
          </a:p>
          <a:p>
            <a:endParaRPr lang="it-IT" sz="1600" b="0" i="1" dirty="0">
              <a:solidFill>
                <a:srgbClr val="FFFF66"/>
              </a:solidFill>
              <a:latin typeface="Arial Unicode MS" pitchFamily="34" charset="-128"/>
            </a:endParaRPr>
          </a:p>
        </p:txBody>
      </p:sp>
      <p:sp>
        <p:nvSpPr>
          <p:cNvPr id="5" name="Titolo 4"/>
          <p:cNvSpPr>
            <a:spLocks noGrp="1"/>
          </p:cNvSpPr>
          <p:nvPr>
            <p:ph type="title"/>
          </p:nvPr>
        </p:nvSpPr>
        <p:spPr/>
        <p:txBody>
          <a:bodyPr/>
          <a:lstStyle/>
          <a:p>
            <a:r>
              <a:rPr lang="it-IT" smtClean="0"/>
              <a:t>Esempi di raccomandazioni GRADE</a:t>
            </a:r>
            <a:br>
              <a:rPr lang="it-IT" smtClean="0"/>
            </a:br>
            <a:endParaRPr lang="it-IT" dirty="0"/>
          </a:p>
        </p:txBody>
      </p:sp>
      <p:sp>
        <p:nvSpPr>
          <p:cNvPr id="3" name="Segnaposto numero diapositiva 2"/>
          <p:cNvSpPr>
            <a:spLocks noGrp="1"/>
          </p:cNvSpPr>
          <p:nvPr>
            <p:ph type="sldNum" sz="quarter" idx="4"/>
          </p:nvPr>
        </p:nvSpPr>
        <p:spPr/>
        <p:txBody>
          <a:bodyPr/>
          <a:lstStyle/>
          <a:p>
            <a:fld id="{727900B2-336A-46FE-9A0B-0A54CDA181B0}" type="slidenum">
              <a:rPr lang="it-IT" smtClean="0"/>
              <a:pPr/>
              <a:t>83</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452593" y="1161355"/>
          <a:ext cx="8429681" cy="5049036"/>
        </p:xfrm>
        <a:graphic>
          <a:graphicData uri="http://schemas.openxmlformats.org/drawingml/2006/table">
            <a:tbl>
              <a:tblPr firstRow="1" bandRow="1">
                <a:tableStyleId>{5C22544A-7EE6-4342-B048-85BDC9FD1C3A}</a:tableStyleId>
              </a:tblPr>
              <a:tblGrid>
                <a:gridCol w="862128"/>
                <a:gridCol w="2509745"/>
                <a:gridCol w="1685936"/>
                <a:gridCol w="1685936"/>
                <a:gridCol w="1685936"/>
              </a:tblGrid>
              <a:tr h="426188">
                <a:tc>
                  <a:txBody>
                    <a:bodyPr/>
                    <a:lstStyle/>
                    <a:p>
                      <a:endParaRPr lang="it-IT" dirty="0"/>
                    </a:p>
                  </a:txBody>
                  <a:tcPr>
                    <a:noFill/>
                  </a:tcPr>
                </a:tc>
                <a:tc>
                  <a:txBody>
                    <a:bodyPr/>
                    <a:lstStyle/>
                    <a:p>
                      <a:r>
                        <a:rPr lang="it-IT" dirty="0" smtClean="0"/>
                        <a:t>Raccomandati</a:t>
                      </a:r>
                      <a:endParaRPr lang="it-IT" dirty="0"/>
                    </a:p>
                  </a:txBody>
                  <a:tcPr/>
                </a:tc>
                <a:tc>
                  <a:txBody>
                    <a:bodyPr/>
                    <a:lstStyle/>
                    <a:p>
                      <a:r>
                        <a:rPr lang="it-IT" dirty="0" smtClean="0"/>
                        <a:t>Suggeriti</a:t>
                      </a:r>
                      <a:endParaRPr lang="it-IT" dirty="0"/>
                    </a:p>
                  </a:txBody>
                  <a:tcPr/>
                </a:tc>
                <a:tc>
                  <a:txBody>
                    <a:bodyPr/>
                    <a:lstStyle/>
                    <a:p>
                      <a:r>
                        <a:rPr lang="it-IT" dirty="0" smtClean="0"/>
                        <a:t>Sconsigliati</a:t>
                      </a:r>
                      <a:endParaRPr lang="it-IT" dirty="0"/>
                    </a:p>
                  </a:txBody>
                  <a:tcPr/>
                </a:tc>
                <a:tc>
                  <a:txBody>
                    <a:bodyPr/>
                    <a:lstStyle/>
                    <a:p>
                      <a:r>
                        <a:rPr lang="it-IT" dirty="0" smtClean="0"/>
                        <a:t>Scoraggiati</a:t>
                      </a:r>
                      <a:endParaRPr lang="it-IT" dirty="0"/>
                    </a:p>
                  </a:txBody>
                  <a:tcPr/>
                </a:tc>
              </a:tr>
              <a:tr h="2093008">
                <a:tc>
                  <a:txBody>
                    <a:bodyPr/>
                    <a:lstStyle/>
                    <a:p>
                      <a:pPr algn="ctr"/>
                      <a:r>
                        <a:rPr lang="it-IT" sz="1800" dirty="0" smtClean="0">
                          <a:solidFill>
                            <a:schemeClr val="bg1"/>
                          </a:solidFill>
                        </a:rPr>
                        <a:t>Prevenzione insorgenza allergia</a:t>
                      </a:r>
                      <a:endParaRPr lang="it-IT" sz="1800" dirty="0">
                        <a:solidFill>
                          <a:schemeClr val="bg1"/>
                        </a:solidFill>
                      </a:endParaRPr>
                    </a:p>
                  </a:txBody>
                  <a:tcPr vert="vert270">
                    <a:solidFill>
                      <a:schemeClr val="accent1"/>
                    </a:solidFill>
                  </a:tcPr>
                </a:tc>
                <a:tc>
                  <a:txBody>
                    <a:bodyPr/>
                    <a:lstStyle/>
                    <a:p>
                      <a:r>
                        <a:rPr lang="it-IT" sz="1000" dirty="0" smtClean="0"/>
                        <a:t>Totale </a:t>
                      </a:r>
                      <a:r>
                        <a:rPr lang="it-IT" sz="1000" dirty="0" err="1" smtClean="0"/>
                        <a:t>evitamento</a:t>
                      </a:r>
                      <a:r>
                        <a:rPr lang="it-IT" sz="1000" dirty="0" smtClean="0"/>
                        <a:t>  di fumo</a:t>
                      </a:r>
                      <a:r>
                        <a:rPr lang="it-IT" sz="1000" baseline="0" dirty="0" smtClean="0"/>
                        <a:t> passivo in bambini e gestanti.</a:t>
                      </a:r>
                    </a:p>
                    <a:p>
                      <a:endParaRPr lang="it-IT"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Misure</a:t>
                      </a:r>
                      <a:r>
                        <a:rPr lang="it-IT" sz="1000" baseline="0" dirty="0" smtClean="0"/>
                        <a:t> specifiche di prevenzione verso allergeni occupazionali  in soggetti esposti.</a:t>
                      </a:r>
                      <a:endParaRPr lang="it-IT" sz="1000" dirty="0" smtClean="0"/>
                    </a:p>
                    <a:p>
                      <a:endParaRPr lang="it-IT" sz="1000" dirty="0"/>
                    </a:p>
                  </a:txBody>
                  <a:tcPr>
                    <a:solidFill>
                      <a:schemeClr val="accent1">
                        <a:lumMod val="20000"/>
                        <a:lumOff val="80000"/>
                      </a:schemeClr>
                    </a:solidFill>
                  </a:tcPr>
                </a:tc>
                <a:tc>
                  <a:txBody>
                    <a:bodyPr/>
                    <a:lstStyle/>
                    <a:p>
                      <a:r>
                        <a:rPr lang="it-IT" sz="1000" dirty="0" smtClean="0"/>
                        <a:t>Esclusivo allattamento fino</a:t>
                      </a:r>
                      <a:r>
                        <a:rPr lang="it-IT" sz="1000" baseline="0" dirty="0" smtClean="0"/>
                        <a:t> a 3 anni per tutti i bambini.</a:t>
                      </a:r>
                    </a:p>
                    <a:p>
                      <a:endParaRPr lang="it-IT"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Interventi</a:t>
                      </a:r>
                      <a:r>
                        <a:rPr lang="it-IT" sz="1000" baseline="0" dirty="0" smtClean="0"/>
                        <a:t> multipli per ridurre l’esposizione  precoce ad acari in bambini di età prescolare.</a:t>
                      </a:r>
                      <a:endParaRPr lang="it-IT" sz="1000" dirty="0"/>
                    </a:p>
                  </a:txBody>
                  <a:tcPr>
                    <a:solidFill>
                      <a:schemeClr val="accent1">
                        <a:lumMod val="20000"/>
                        <a:lumOff val="80000"/>
                      </a:schemeClr>
                    </a:solidFill>
                  </a:tcPr>
                </a:tc>
                <a:tc>
                  <a:txBody>
                    <a:bodyPr/>
                    <a:lstStyle/>
                    <a:p>
                      <a:r>
                        <a:rPr lang="it-IT" sz="1000" dirty="0" smtClean="0"/>
                        <a:t>Restrizioni</a:t>
                      </a:r>
                      <a:r>
                        <a:rPr lang="it-IT" sz="1000" baseline="0" dirty="0" smtClean="0"/>
                        <a:t> dietetiche ipoallergeniche in donne gestanti o in allattamento. </a:t>
                      </a:r>
                    </a:p>
                    <a:p>
                      <a:endParaRPr lang="it-IT"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Evitare</a:t>
                      </a:r>
                      <a:r>
                        <a:rPr lang="it-IT" sz="1000" baseline="0" dirty="0" smtClean="0"/>
                        <a:t> </a:t>
                      </a:r>
                      <a:r>
                        <a:rPr lang="it-IT" sz="1000" dirty="0" smtClean="0"/>
                        <a:t>esposizione ad animali domestici in bambini</a:t>
                      </a:r>
                      <a:r>
                        <a:rPr lang="it-IT" sz="1000" baseline="0" dirty="0" smtClean="0"/>
                        <a:t> di età prescolare.</a:t>
                      </a:r>
                      <a:endParaRPr lang="it-IT" sz="1000" dirty="0" smtClean="0"/>
                    </a:p>
                    <a:p>
                      <a:endParaRPr lang="it-IT" sz="1000" dirty="0"/>
                    </a:p>
                  </a:txBody>
                  <a:tcPr>
                    <a:solidFill>
                      <a:schemeClr val="accent1">
                        <a:lumMod val="20000"/>
                        <a:lumOff val="80000"/>
                      </a:schemeClr>
                    </a:solidFill>
                  </a:tcPr>
                </a:tc>
                <a:tc>
                  <a:txBody>
                    <a:bodyPr/>
                    <a:lstStyle/>
                    <a:p>
                      <a:pPr algn="ctr"/>
                      <a:r>
                        <a:rPr lang="it-IT" dirty="0" smtClean="0"/>
                        <a:t>-</a:t>
                      </a:r>
                    </a:p>
                    <a:p>
                      <a:pPr algn="ctr"/>
                      <a:endParaRPr lang="it-IT" dirty="0" smtClean="0"/>
                    </a:p>
                  </a:txBody>
                  <a:tcPr>
                    <a:solidFill>
                      <a:schemeClr val="accent1">
                        <a:lumMod val="20000"/>
                        <a:lumOff val="80000"/>
                      </a:schemeClr>
                    </a:solidFill>
                  </a:tcPr>
                </a:tc>
              </a:tr>
              <a:tr h="2093008">
                <a:tc>
                  <a:txBody>
                    <a:bodyPr/>
                    <a:lstStyle/>
                    <a:p>
                      <a:pPr algn="ctr"/>
                      <a:r>
                        <a:rPr lang="it-IT" sz="1800" dirty="0" smtClean="0">
                          <a:solidFill>
                            <a:schemeClr val="bg1"/>
                          </a:solidFill>
                        </a:rPr>
                        <a:t>Trattamento:</a:t>
                      </a:r>
                    </a:p>
                    <a:p>
                      <a:pPr algn="ctr"/>
                      <a:r>
                        <a:rPr lang="it-IT" sz="1800" dirty="0" smtClean="0">
                          <a:solidFill>
                            <a:schemeClr val="bg1"/>
                          </a:solidFill>
                        </a:rPr>
                        <a:t>Riduzione</a:t>
                      </a:r>
                      <a:r>
                        <a:rPr lang="it-IT" sz="1800" baseline="0" dirty="0" smtClean="0">
                          <a:solidFill>
                            <a:schemeClr val="bg1"/>
                          </a:solidFill>
                        </a:rPr>
                        <a:t> esposizione</a:t>
                      </a:r>
                      <a:endParaRPr lang="it-IT" sz="1800" dirty="0" smtClean="0">
                        <a:solidFill>
                          <a:schemeClr val="bg1"/>
                        </a:solidFill>
                      </a:endParaRPr>
                    </a:p>
                    <a:p>
                      <a:endParaRPr lang="it-IT" dirty="0"/>
                    </a:p>
                  </a:txBody>
                  <a:tcPr vert="vert270">
                    <a:solidFill>
                      <a:schemeClr val="accent1"/>
                    </a:solidFill>
                  </a:tcPr>
                </a:tc>
                <a:tc>
                  <a:txBody>
                    <a:bodyPr/>
                    <a:lstStyle/>
                    <a:p>
                      <a:r>
                        <a:rPr lang="it-IT" sz="1000" dirty="0" smtClean="0"/>
                        <a:t>Evitare esposizione  domestica a peli di animali  in soggetti ad essi allergici.</a:t>
                      </a:r>
                    </a:p>
                    <a:p>
                      <a:endParaRPr lang="it-IT"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Totale ed immediata cessazione di esposizione ad allergeni professionali</a:t>
                      </a:r>
                      <a:r>
                        <a:rPr lang="it-IT" sz="1000" baseline="0" dirty="0" smtClean="0"/>
                        <a:t> in soggetti con asma occupazionale, qualora possibile.</a:t>
                      </a:r>
                      <a:endParaRPr lang="it-IT" sz="1000" dirty="0" smtClean="0"/>
                    </a:p>
                    <a:p>
                      <a:endParaRPr lang="it-IT" sz="1000" dirty="0"/>
                    </a:p>
                  </a:txBody>
                  <a:tcPr>
                    <a:solidFill>
                      <a:schemeClr val="accent1">
                        <a:lumMod val="20000"/>
                        <a:lumOff val="80000"/>
                      </a:schemeClr>
                    </a:solidFill>
                  </a:tcPr>
                </a:tc>
                <a:tc>
                  <a:txBody>
                    <a:bodyPr/>
                    <a:lstStyle/>
                    <a:p>
                      <a:r>
                        <a:rPr lang="it-IT" sz="1000" dirty="0" smtClean="0"/>
                        <a:t>Programmi  poliedrici di controllo ambientale  nelle abitazioni dei centri storici</a:t>
                      </a:r>
                      <a:r>
                        <a:rPr lang="it-IT" sz="1000" baseline="0" dirty="0" smtClean="0"/>
                        <a:t> per bambini asmatici.</a:t>
                      </a:r>
                    </a:p>
                    <a:p>
                      <a:endParaRPr lang="it-IT"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Evitare </a:t>
                      </a:r>
                      <a:r>
                        <a:rPr lang="it-IT" sz="1000" baseline="0" dirty="0" smtClean="0"/>
                        <a:t> esposizione domestica a muffe per soggetti ad esse allergici.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Strategie specifiche</a:t>
                      </a:r>
                      <a:r>
                        <a:rPr lang="it-IT" sz="1000" baseline="0" dirty="0" smtClean="0"/>
                        <a:t> per minimizzare  l’esposizione ad allergeni professionali in soggetti con asma occupazionale, qualora non ne sia possibile  la cessazione.</a:t>
                      </a:r>
                      <a:endParaRPr lang="it-IT" sz="10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Dispositivi</a:t>
                      </a:r>
                      <a:r>
                        <a:rPr lang="it-IT" sz="1000" baseline="0" dirty="0" smtClean="0"/>
                        <a:t> chimico-fisici in combinazione per ridurre l’esposizione ad acari per soggetti ad essi allergici.</a:t>
                      </a:r>
                      <a:endParaRPr lang="it-IT" sz="1000" dirty="0" smtClean="0"/>
                    </a:p>
                    <a:p>
                      <a:endParaRPr lang="it-IT" sz="10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Dispositivi</a:t>
                      </a:r>
                      <a:r>
                        <a:rPr lang="it-IT" sz="1000" baseline="0" dirty="0" smtClean="0"/>
                        <a:t> chimico-fisici singoli per ridurre l’esposizione ad acari per soggetti ad essi allergici.</a:t>
                      </a:r>
                      <a:endParaRPr lang="it-IT" sz="1000" dirty="0" smtClean="0"/>
                    </a:p>
                    <a:p>
                      <a:pPr algn="ctr"/>
                      <a:endParaRPr lang="it-IT" dirty="0" smtClean="0"/>
                    </a:p>
                  </a:txBody>
                  <a:tcPr>
                    <a:solidFill>
                      <a:schemeClr val="accent1">
                        <a:lumMod val="20000"/>
                        <a:lumOff val="80000"/>
                      </a:schemeClr>
                    </a:solidFill>
                  </a:tcPr>
                </a:tc>
              </a:tr>
            </a:tbl>
          </a:graphicData>
        </a:graphic>
      </p:graphicFrame>
      <p:sp>
        <p:nvSpPr>
          <p:cNvPr id="163844" name="Rettangolo 8"/>
          <p:cNvSpPr>
            <a:spLocks noChangeArrowheads="1"/>
          </p:cNvSpPr>
          <p:nvPr/>
        </p:nvSpPr>
        <p:spPr bwMode="auto">
          <a:xfrm>
            <a:off x="1331913" y="6293985"/>
            <a:ext cx="7812087" cy="274637"/>
          </a:xfrm>
          <a:prstGeom prst="rect">
            <a:avLst/>
          </a:prstGeom>
          <a:noFill/>
          <a:ln w="9525">
            <a:noFill/>
            <a:miter lim="800000"/>
            <a:headEnd/>
            <a:tailEnd/>
          </a:ln>
        </p:spPr>
        <p:txBody>
          <a:bodyPr>
            <a:spAutoFit/>
          </a:bodyPr>
          <a:lstStyle/>
          <a:p>
            <a:r>
              <a:rPr lang="en-US" sz="1200" b="0" dirty="0" err="1">
                <a:latin typeface="Calibri" pitchFamily="34" charset="0"/>
              </a:rPr>
              <a:t>Brozek</a:t>
            </a:r>
            <a:r>
              <a:rPr lang="en-US" sz="1200" b="0" dirty="0">
                <a:latin typeface="Calibri" pitchFamily="34" charset="0"/>
              </a:rPr>
              <a:t> J et al. Journal of Allergy and Clinical Immunology. Volume 126, Issue 3, September 2010, pp. 466-476 </a:t>
            </a:r>
            <a:endParaRPr lang="it-IT" sz="1200" b="0" dirty="0">
              <a:latin typeface="Calibri" pitchFamily="34" charset="0"/>
            </a:endParaRPr>
          </a:p>
        </p:txBody>
      </p:sp>
      <p:sp>
        <p:nvSpPr>
          <p:cNvPr id="8" name="Titolo 7"/>
          <p:cNvSpPr>
            <a:spLocks noGrp="1"/>
          </p:cNvSpPr>
          <p:nvPr>
            <p:ph type="title"/>
          </p:nvPr>
        </p:nvSpPr>
        <p:spPr/>
        <p:txBody>
          <a:bodyPr/>
          <a:lstStyle/>
          <a:p>
            <a:r>
              <a:rPr lang="it-IT" smtClean="0"/>
              <a:t>GRADE: raccomandazioni relative a strategie preventive e terapeutiche per pazienti con rinite allergica.</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84</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272143" y="1012370"/>
          <a:ext cx="8730343" cy="5508173"/>
        </p:xfrm>
        <a:graphic>
          <a:graphicData uri="http://schemas.openxmlformats.org/drawingml/2006/table">
            <a:tbl>
              <a:tblPr firstRow="1" bandRow="1">
                <a:tableStyleId>{5C22544A-7EE6-4342-B048-85BDC9FD1C3A}</a:tableStyleId>
              </a:tblPr>
              <a:tblGrid>
                <a:gridCol w="654774"/>
                <a:gridCol w="1600564"/>
                <a:gridCol w="3201126"/>
                <a:gridCol w="2037079"/>
                <a:gridCol w="1236800"/>
              </a:tblGrid>
              <a:tr h="437046">
                <a:tc>
                  <a:txBody>
                    <a:bodyPr/>
                    <a:lstStyle/>
                    <a:p>
                      <a:endParaRPr lang="it-IT" sz="1600" dirty="0"/>
                    </a:p>
                  </a:txBody>
                  <a:tcPr marL="79606" marR="79606" marT="39803" marB="39803">
                    <a:noFill/>
                  </a:tcPr>
                </a:tc>
                <a:tc>
                  <a:txBody>
                    <a:bodyPr/>
                    <a:lstStyle/>
                    <a:p>
                      <a:r>
                        <a:rPr lang="it-IT" sz="1600" dirty="0" smtClean="0"/>
                        <a:t>Raccomandati</a:t>
                      </a:r>
                      <a:endParaRPr lang="it-IT" sz="1600" dirty="0"/>
                    </a:p>
                  </a:txBody>
                  <a:tcPr marL="79606" marR="79606" marT="39803" marB="39803"/>
                </a:tc>
                <a:tc>
                  <a:txBody>
                    <a:bodyPr/>
                    <a:lstStyle/>
                    <a:p>
                      <a:r>
                        <a:rPr lang="it-IT" sz="1600" dirty="0" smtClean="0"/>
                        <a:t>Suggeriti</a:t>
                      </a:r>
                      <a:endParaRPr lang="it-IT" sz="1600" dirty="0"/>
                    </a:p>
                  </a:txBody>
                  <a:tcPr marL="79606" marR="79606" marT="39803" marB="39803"/>
                </a:tc>
                <a:tc>
                  <a:txBody>
                    <a:bodyPr/>
                    <a:lstStyle/>
                    <a:p>
                      <a:r>
                        <a:rPr lang="it-IT" sz="1600" dirty="0" smtClean="0"/>
                        <a:t>Sconsigliati</a:t>
                      </a:r>
                      <a:endParaRPr lang="it-IT" sz="1600" dirty="0"/>
                    </a:p>
                  </a:txBody>
                  <a:tcPr marL="79606" marR="79606" marT="39803" marB="39803"/>
                </a:tc>
                <a:tc>
                  <a:txBody>
                    <a:bodyPr/>
                    <a:lstStyle/>
                    <a:p>
                      <a:r>
                        <a:rPr lang="it-IT" sz="1600" dirty="0" smtClean="0"/>
                        <a:t>Scoraggiati</a:t>
                      </a:r>
                      <a:endParaRPr lang="it-IT" sz="1600" dirty="0"/>
                    </a:p>
                  </a:txBody>
                  <a:tcPr marL="79606" marR="79606" marT="39803" marB="39803"/>
                </a:tc>
              </a:tr>
              <a:tr h="5071127">
                <a:tc>
                  <a:txBody>
                    <a:bodyPr/>
                    <a:lstStyle/>
                    <a:p>
                      <a:pPr algn="ctr"/>
                      <a:r>
                        <a:rPr lang="it-IT" sz="1600" dirty="0" smtClean="0">
                          <a:solidFill>
                            <a:schemeClr val="bg1"/>
                          </a:solidFill>
                        </a:rPr>
                        <a:t>Trattamento:</a:t>
                      </a:r>
                    </a:p>
                    <a:p>
                      <a:pPr algn="ctr"/>
                      <a:r>
                        <a:rPr lang="it-IT" sz="1600" dirty="0" smtClean="0">
                          <a:solidFill>
                            <a:schemeClr val="bg1"/>
                          </a:solidFill>
                        </a:rPr>
                        <a:t>Farmacoterapia</a:t>
                      </a:r>
                    </a:p>
                  </a:txBody>
                  <a:tcPr marL="79606" marR="79606" marT="39803" marB="39803" vert="vert270">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orali di nuova generazione  non interagenti con citocromo</a:t>
                      </a:r>
                      <a:r>
                        <a:rPr lang="it-IT" sz="900" baseline="0" dirty="0" smtClean="0"/>
                        <a:t> P450  e privi di effetti sedativi.</a:t>
                      </a:r>
                      <a:endParaRPr lang="it-IT" sz="900" dirty="0" smtClean="0"/>
                    </a:p>
                    <a:p>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Utilizzo di antistaminici  orali di nuova generazione rispetto a quelli di vecchia generazione.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nasali in adulti.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nasali rispetto ad antistaminici nasali.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nasali rispetto</a:t>
                      </a:r>
                      <a:r>
                        <a:rPr lang="it-IT" sz="900" baseline="0" dirty="0" smtClean="0"/>
                        <a:t> ad </a:t>
                      </a:r>
                      <a:r>
                        <a:rPr lang="it-IT" sz="900" baseline="0" dirty="0" err="1" smtClean="0"/>
                        <a:t>antileucotrienici</a:t>
                      </a:r>
                      <a:r>
                        <a:rPr lang="it-IT" sz="900" baseline="0" dirty="0" smtClean="0"/>
                        <a:t> orali in  pazienti con SAR.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Steroidi inalatori rispetto ad </a:t>
                      </a:r>
                      <a:r>
                        <a:rPr lang="it-IT" sz="900" dirty="0" err="1" smtClean="0"/>
                        <a:t>antileucotrienici</a:t>
                      </a:r>
                      <a:r>
                        <a:rPr lang="it-IT" sz="900" dirty="0" smtClean="0"/>
                        <a:t> orali come </a:t>
                      </a:r>
                      <a:r>
                        <a:rPr lang="it-IT" sz="900" dirty="0" err="1" smtClean="0"/>
                        <a:t>monoterapia</a:t>
                      </a:r>
                      <a:r>
                        <a:rPr lang="it-IT" sz="900" dirty="0" smtClean="0"/>
                        <a:t>  di controllo  in pazienti </a:t>
                      </a:r>
                      <a:r>
                        <a:rPr lang="it-IT" sz="900" dirty="0" err="1" smtClean="0"/>
                        <a:t>rinitici</a:t>
                      </a:r>
                      <a:r>
                        <a:rPr lang="it-IT" sz="900" dirty="0" smtClean="0"/>
                        <a:t> asmatici.</a:t>
                      </a:r>
                    </a:p>
                    <a:p>
                      <a:endParaRPr lang="it-IT" sz="900" dirty="0"/>
                    </a:p>
                  </a:txBody>
                  <a:tcPr marL="79606" marR="79606" marT="39803" marB="39803">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orali di nuova generazione  interagenti con citocromo</a:t>
                      </a:r>
                      <a:r>
                        <a:rPr lang="it-IT" sz="900" baseline="0" dirty="0" smtClean="0"/>
                        <a:t> P450  e non totalmente privi di effetti sedativi.</a:t>
                      </a:r>
                      <a:endParaRPr lang="it-IT" sz="900" dirty="0" smtClean="0"/>
                    </a:p>
                    <a:p>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nasali in adulti e bambini con SAR.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a:t>
                      </a:r>
                      <a:r>
                        <a:rPr lang="it-IT" sz="900" baseline="0" dirty="0" smtClean="0"/>
                        <a:t> orali di nuova generazione rispetto ad antistaminici nasali in adulti con SAR/PER e bambini con IAR/PER.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err="1" smtClean="0"/>
                        <a:t>Antileucotrienici</a:t>
                      </a:r>
                      <a:r>
                        <a:rPr lang="it-IT" sz="900" baseline="0" dirty="0" smtClean="0"/>
                        <a:t> orali in adulti e bambini con SAR, in età prescolare con PER (solo rinite).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orali rispetto ad </a:t>
                      </a:r>
                      <a:r>
                        <a:rPr lang="it-IT" sz="900" dirty="0" err="1" smtClean="0"/>
                        <a:t>antileucotrienici</a:t>
                      </a:r>
                      <a:r>
                        <a:rPr lang="it-IT" sz="900" dirty="0" smtClean="0"/>
                        <a:t> orali  in pazienti con SAR  ed</a:t>
                      </a:r>
                      <a:r>
                        <a:rPr lang="it-IT" sz="900" baseline="0" dirty="0" smtClean="0"/>
                        <a:t> in bambini di età prescolare con PER.</a:t>
                      </a: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a:t>
                      </a:r>
                      <a:r>
                        <a:rPr lang="it-IT" sz="900" baseline="0" dirty="0" smtClean="0"/>
                        <a:t> nasali in bambini.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nasali rispetto ad antistaminici orali  in adulti e bambini con SAR</a:t>
                      </a:r>
                      <a:r>
                        <a:rPr lang="it-IT" sz="900" baseline="0" dirty="0" smtClean="0"/>
                        <a:t> e PER.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Breve ciclo di steroidi orali</a:t>
                      </a:r>
                      <a:r>
                        <a:rPr lang="it-IT" sz="900" baseline="0" dirty="0" smtClean="0"/>
                        <a:t> in pazienti con sintomi moderato/severi non controllati da altri interventi.</a:t>
                      </a: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err="1" smtClean="0"/>
                        <a:t>Cromoni</a:t>
                      </a:r>
                      <a:r>
                        <a:rPr lang="it-IT" sz="900" dirty="0" smtClean="0"/>
                        <a:t> nasali,</a:t>
                      </a:r>
                      <a:r>
                        <a:rPr lang="it-IT" sz="900" baseline="0" dirty="0" smtClean="0"/>
                        <a:t> ma da </a:t>
                      </a:r>
                      <a:r>
                        <a:rPr lang="it-IT" sz="900" baseline="0" smtClean="0"/>
                        <a:t>preferire  gli antistaminici </a:t>
                      </a:r>
                      <a:r>
                        <a:rPr lang="it-IT" sz="900" baseline="0" dirty="0" smtClean="0"/>
                        <a:t>nasali.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err="1" smtClean="0"/>
                        <a:t>Ipratropio</a:t>
                      </a:r>
                      <a:r>
                        <a:rPr lang="it-IT" sz="900" dirty="0" smtClean="0"/>
                        <a:t> bromuro in  pazienti con PER </a:t>
                      </a:r>
                      <a:r>
                        <a:rPr lang="it-IT" sz="900" dirty="0" err="1" smtClean="0"/>
                        <a:t>per</a:t>
                      </a:r>
                      <a:r>
                        <a:rPr lang="it-IT" sz="900" dirty="0" smtClean="0"/>
                        <a:t> il trattamento della rinorrea.</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r>
                        <a:rPr lang="it-IT" sz="900" dirty="0" smtClean="0"/>
                        <a:t>Breve ciclo (&lt;5gg)</a:t>
                      </a:r>
                      <a:r>
                        <a:rPr lang="it-IT" sz="900" baseline="0" dirty="0" smtClean="0"/>
                        <a:t> di decongestionanti  topici nasali  in associazione ad altri trattamenti in adulti con grave ostruzione nasale.</a:t>
                      </a: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e </a:t>
                      </a:r>
                      <a:r>
                        <a:rPr lang="it-IT" sz="900" dirty="0" err="1" smtClean="0"/>
                        <a:t>cromoni</a:t>
                      </a:r>
                      <a:r>
                        <a:rPr lang="it-IT" sz="900" dirty="0" smtClean="0"/>
                        <a:t> topici oculari</a:t>
                      </a:r>
                      <a:r>
                        <a:rPr lang="it-IT" sz="900" baseline="0" dirty="0" smtClean="0"/>
                        <a:t>  in pazienti con sintomi congiuntivali.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err="1" smtClean="0"/>
                        <a:t>Antileucotrienici</a:t>
                      </a:r>
                      <a:r>
                        <a:rPr lang="it-IT" sz="900" dirty="0" smtClean="0"/>
                        <a:t> orali per trattare</a:t>
                      </a:r>
                      <a:r>
                        <a:rPr lang="it-IT" sz="900" baseline="0" dirty="0" smtClean="0"/>
                        <a:t> l’</a:t>
                      </a:r>
                      <a:r>
                        <a:rPr lang="it-IT" sz="900" dirty="0" smtClean="0"/>
                        <a:t>asma in adulti e bambini </a:t>
                      </a:r>
                      <a:r>
                        <a:rPr lang="it-IT" sz="900" dirty="0" err="1" smtClean="0"/>
                        <a:t>rinitici</a:t>
                      </a:r>
                      <a:r>
                        <a:rPr lang="it-IT" sz="900" dirty="0" smtClean="0"/>
                        <a:t> asmatici per i quali si preferisce evitare steroidi</a:t>
                      </a:r>
                      <a:r>
                        <a:rPr lang="it-IT" sz="900" baseline="0" dirty="0" smtClean="0"/>
                        <a:t> inalatori.</a:t>
                      </a:r>
                      <a:endParaRPr lang="it-IT" sz="900" dirty="0"/>
                    </a:p>
                  </a:txBody>
                  <a:tcPr marL="79606" marR="79606" marT="39803" marB="39803">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Utilizzo di antistaminici  orali in bambini  di età prescolare</a:t>
                      </a:r>
                      <a:r>
                        <a:rPr lang="it-IT" sz="900" baseline="0" dirty="0" smtClean="0"/>
                        <a:t> </a:t>
                      </a:r>
                      <a:r>
                        <a:rPr lang="it-IT" sz="900" dirty="0" smtClean="0"/>
                        <a:t>con dermatite atopica o familiarità  per asma e allergie , al fine di</a:t>
                      </a:r>
                      <a:r>
                        <a:rPr lang="it-IT" sz="900" baseline="0" dirty="0" smtClean="0"/>
                        <a:t> </a:t>
                      </a:r>
                      <a:r>
                        <a:rPr lang="it-IT" sz="900" dirty="0" smtClean="0"/>
                        <a:t>prevenire asma e respiro sibilante.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nasali in adulti e bambini con PER.</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err="1" smtClean="0"/>
                        <a:t>Antileucotrienici</a:t>
                      </a:r>
                      <a:r>
                        <a:rPr lang="it-IT" sz="900" dirty="0" smtClean="0"/>
                        <a:t> orali in adulti con PER (solo rinite).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Decongestionanti  topici nasali in bambini di età prescolare</a:t>
                      </a:r>
                      <a:r>
                        <a:rPr lang="it-IT"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Utilizzo regolare di decongestionanti nasali per via orale.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Utilizzo regolare di associazioni</a:t>
                      </a:r>
                      <a:r>
                        <a:rPr lang="it-IT" sz="900" baseline="0" dirty="0" smtClean="0"/>
                        <a:t>  orali decongestionante </a:t>
                      </a:r>
                      <a:r>
                        <a:rPr lang="it-IT" sz="900" baseline="0" dirty="0" err="1" smtClean="0"/>
                        <a:t>+antistaminico</a:t>
                      </a:r>
                      <a:r>
                        <a:rPr lang="it-IT" sz="900" baseline="0" dirty="0" smtClean="0"/>
                        <a:t> rispetto ad antistaminici orali.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Antistaminici orali  per trattare l’asma in adulti e bambini </a:t>
                      </a:r>
                      <a:r>
                        <a:rPr lang="it-IT" sz="900" dirty="0" err="1" smtClean="0"/>
                        <a:t>rinitici</a:t>
                      </a:r>
                      <a:r>
                        <a:rPr lang="it-IT" sz="900" dirty="0" smtClean="0"/>
                        <a:t> asmatici.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Associazioni orali </a:t>
                      </a:r>
                      <a:r>
                        <a:rPr lang="it-IT" sz="900" dirty="0" err="1" smtClean="0"/>
                        <a:t>decongestionante+antistaminico</a:t>
                      </a:r>
                      <a:r>
                        <a:rPr lang="it-IT" sz="900" baseline="0" dirty="0" smtClean="0"/>
                        <a:t> per trattare l’asma in </a:t>
                      </a:r>
                      <a:r>
                        <a:rPr lang="it-IT" sz="900" baseline="0" dirty="0" err="1" smtClean="0"/>
                        <a:t>rinitici</a:t>
                      </a:r>
                      <a:r>
                        <a:rPr lang="it-IT" sz="900" baseline="0" dirty="0" smtClean="0"/>
                        <a:t> asmatici.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nasali per trattare l’asma in </a:t>
                      </a:r>
                      <a:r>
                        <a:rPr lang="it-IT" sz="900" dirty="0" err="1" smtClean="0"/>
                        <a:t>rinitici</a:t>
                      </a:r>
                      <a:r>
                        <a:rPr lang="it-IT" sz="900" dirty="0" smtClean="0"/>
                        <a:t> asmatici.</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900" dirty="0" smtClean="0"/>
                    </a:p>
                  </a:txBody>
                  <a:tcPr marL="79606" marR="79606" marT="39803" marB="39803">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dirty="0" smtClean="0"/>
                        <a:t>Corticosteroidi intramuscolari </a:t>
                      </a:r>
                    </a:p>
                    <a:p>
                      <a:pPr algn="l"/>
                      <a:endParaRPr lang="it-IT" sz="900" dirty="0" smtClean="0"/>
                    </a:p>
                  </a:txBody>
                  <a:tcPr marL="79606" marR="79606" marT="39803" marB="39803">
                    <a:solidFill>
                      <a:schemeClr val="accent1">
                        <a:lumMod val="20000"/>
                        <a:lumOff val="80000"/>
                      </a:schemeClr>
                    </a:solidFill>
                  </a:tcPr>
                </a:tc>
              </a:tr>
            </a:tbl>
          </a:graphicData>
        </a:graphic>
      </p:graphicFrame>
      <p:sp>
        <p:nvSpPr>
          <p:cNvPr id="164869" name="Rettangolo 8"/>
          <p:cNvSpPr>
            <a:spLocks noChangeArrowheads="1"/>
          </p:cNvSpPr>
          <p:nvPr/>
        </p:nvSpPr>
        <p:spPr bwMode="auto">
          <a:xfrm>
            <a:off x="0" y="6518046"/>
            <a:ext cx="7723187" cy="230832"/>
          </a:xfrm>
          <a:prstGeom prst="rect">
            <a:avLst/>
          </a:prstGeom>
          <a:noFill/>
          <a:ln w="9525">
            <a:noFill/>
            <a:miter lim="800000"/>
            <a:headEnd/>
            <a:tailEnd/>
          </a:ln>
        </p:spPr>
        <p:txBody>
          <a:bodyPr>
            <a:spAutoFit/>
          </a:bodyPr>
          <a:lstStyle/>
          <a:p>
            <a:r>
              <a:rPr lang="en-US" sz="900" b="0" dirty="0" err="1">
                <a:latin typeface="Calibri" pitchFamily="34" charset="0"/>
              </a:rPr>
              <a:t>Brozek</a:t>
            </a:r>
            <a:r>
              <a:rPr lang="en-US" sz="900" b="0" dirty="0">
                <a:latin typeface="Calibri" pitchFamily="34" charset="0"/>
              </a:rPr>
              <a:t> J et al. Journal of Allergy and Clinical Immunology. Volume 126, Issue 3, September 2010, pp. 466-476 </a:t>
            </a:r>
            <a:endParaRPr lang="it-IT" sz="900" b="0" dirty="0">
              <a:latin typeface="Calibri" pitchFamily="34" charset="0"/>
            </a:endParaRPr>
          </a:p>
        </p:txBody>
      </p:sp>
      <p:sp>
        <p:nvSpPr>
          <p:cNvPr id="10" name="Titolo 9"/>
          <p:cNvSpPr>
            <a:spLocks noGrp="1"/>
          </p:cNvSpPr>
          <p:nvPr>
            <p:ph type="title"/>
          </p:nvPr>
        </p:nvSpPr>
        <p:spPr/>
        <p:txBody>
          <a:bodyPr/>
          <a:lstStyle/>
          <a:p>
            <a:r>
              <a:rPr lang="it-IT" smtClean="0"/>
              <a:t>GRADE: raccomandazioni relative a strategie preventive e terapeutiche per pazienti con rinite allergica.</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85</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08858" y="1077671"/>
          <a:ext cx="8143929" cy="5270859"/>
        </p:xfrm>
        <a:graphic>
          <a:graphicData uri="http://schemas.openxmlformats.org/drawingml/2006/table">
            <a:tbl>
              <a:tblPr firstRow="1" bandRow="1">
                <a:tableStyleId>{5C22544A-7EE6-4342-B048-85BDC9FD1C3A}</a:tableStyleId>
              </a:tblPr>
              <a:tblGrid>
                <a:gridCol w="1026543"/>
                <a:gridCol w="1574037"/>
                <a:gridCol w="2244716"/>
                <a:gridCol w="1615098"/>
                <a:gridCol w="1683535"/>
              </a:tblGrid>
              <a:tr h="369881">
                <a:tc>
                  <a:txBody>
                    <a:bodyPr/>
                    <a:lstStyle/>
                    <a:p>
                      <a:endParaRPr lang="it-IT" dirty="0"/>
                    </a:p>
                  </a:txBody>
                  <a:tcPr>
                    <a:noFill/>
                  </a:tcPr>
                </a:tc>
                <a:tc>
                  <a:txBody>
                    <a:bodyPr/>
                    <a:lstStyle/>
                    <a:p>
                      <a:r>
                        <a:rPr lang="it-IT" dirty="0" smtClean="0"/>
                        <a:t>Raccomandati</a:t>
                      </a:r>
                      <a:endParaRPr lang="it-IT" dirty="0"/>
                    </a:p>
                  </a:txBody>
                  <a:tcPr/>
                </a:tc>
                <a:tc>
                  <a:txBody>
                    <a:bodyPr/>
                    <a:lstStyle/>
                    <a:p>
                      <a:r>
                        <a:rPr lang="it-IT" dirty="0" smtClean="0"/>
                        <a:t>Suggeriti</a:t>
                      </a:r>
                      <a:endParaRPr lang="it-IT" dirty="0"/>
                    </a:p>
                  </a:txBody>
                  <a:tcPr/>
                </a:tc>
                <a:tc>
                  <a:txBody>
                    <a:bodyPr/>
                    <a:lstStyle/>
                    <a:p>
                      <a:r>
                        <a:rPr lang="it-IT" dirty="0" smtClean="0"/>
                        <a:t>Sconsigliati</a:t>
                      </a:r>
                      <a:endParaRPr lang="it-IT" dirty="0"/>
                    </a:p>
                  </a:txBody>
                  <a:tcPr/>
                </a:tc>
                <a:tc>
                  <a:txBody>
                    <a:bodyPr/>
                    <a:lstStyle/>
                    <a:p>
                      <a:r>
                        <a:rPr lang="it-IT" dirty="0" smtClean="0"/>
                        <a:t>Scoraggiati</a:t>
                      </a:r>
                      <a:endParaRPr lang="it-IT" dirty="0"/>
                    </a:p>
                  </a:txBody>
                  <a:tcPr/>
                </a:tc>
              </a:tr>
              <a:tr h="2814293">
                <a:tc>
                  <a:txBody>
                    <a:bodyPr/>
                    <a:lstStyle/>
                    <a:p>
                      <a:pPr algn="ctr"/>
                      <a:r>
                        <a:rPr lang="it-IT" sz="1800" dirty="0" smtClean="0">
                          <a:solidFill>
                            <a:schemeClr val="bg1"/>
                          </a:solidFill>
                        </a:rPr>
                        <a:t>Trattamento: </a:t>
                      </a:r>
                    </a:p>
                    <a:p>
                      <a:pPr algn="ctr"/>
                      <a:r>
                        <a:rPr lang="it-IT" sz="1800" dirty="0" smtClean="0">
                          <a:solidFill>
                            <a:schemeClr val="bg1"/>
                          </a:solidFill>
                        </a:rPr>
                        <a:t>Immunoterapia specifica</a:t>
                      </a:r>
                      <a:endParaRPr lang="it-IT" sz="1800" dirty="0">
                        <a:solidFill>
                          <a:schemeClr val="bg1"/>
                        </a:solidFill>
                      </a:endParaRPr>
                    </a:p>
                  </a:txBody>
                  <a:tcPr vert="vert270">
                    <a:solidFill>
                      <a:schemeClr val="accent1"/>
                    </a:solidFill>
                  </a:tcPr>
                </a:tc>
                <a:tc>
                  <a:txBody>
                    <a:bodyPr/>
                    <a:lstStyle/>
                    <a:p>
                      <a:pPr algn="ctr"/>
                      <a:r>
                        <a:rPr lang="it-IT" sz="1800" dirty="0" smtClean="0"/>
                        <a:t>-</a:t>
                      </a:r>
                      <a:endParaRPr lang="it-IT" sz="1800" dirty="0"/>
                    </a:p>
                  </a:txBody>
                  <a:tcPr>
                    <a:solidFill>
                      <a:schemeClr val="accent1">
                        <a:lumMod val="20000"/>
                        <a:lumOff val="80000"/>
                      </a:schemeClr>
                    </a:solidFill>
                  </a:tcPr>
                </a:tc>
                <a:tc>
                  <a:txBody>
                    <a:bodyPr/>
                    <a:lstStyle/>
                    <a:p>
                      <a:r>
                        <a:rPr lang="it-IT" sz="1000" dirty="0" smtClean="0"/>
                        <a:t>SCIT in adulti con SAR e PER da acari</a:t>
                      </a:r>
                      <a:r>
                        <a:rPr lang="it-IT" sz="1000" baseline="0" dirty="0" smtClean="0"/>
                        <a:t> (senza asma).</a:t>
                      </a:r>
                    </a:p>
                    <a:p>
                      <a:endParaRPr lang="it-IT" sz="1000" dirty="0" smtClean="0"/>
                    </a:p>
                    <a:p>
                      <a:r>
                        <a:rPr lang="it-IT" sz="1000" dirty="0" smtClean="0"/>
                        <a:t>SCIT in bambini</a:t>
                      </a:r>
                      <a:r>
                        <a:rPr lang="it-IT" sz="1000" baseline="0" dirty="0" smtClean="0"/>
                        <a:t> (senza asma).</a:t>
                      </a:r>
                    </a:p>
                    <a:p>
                      <a:endParaRPr lang="it-IT" sz="1000" dirty="0" smtClean="0"/>
                    </a:p>
                    <a:p>
                      <a:r>
                        <a:rPr lang="it-IT" sz="1000" dirty="0" smtClean="0"/>
                        <a:t>SLIT in adulti con rinite da pollini o acari</a:t>
                      </a:r>
                      <a:r>
                        <a:rPr lang="it-IT" sz="1000" baseline="0" dirty="0" smtClean="0"/>
                        <a:t> (senza asma).</a:t>
                      </a:r>
                    </a:p>
                    <a:p>
                      <a:endParaRPr lang="it-IT" sz="1000" dirty="0" smtClean="0"/>
                    </a:p>
                    <a:p>
                      <a:r>
                        <a:rPr lang="it-IT" sz="1000" dirty="0" smtClean="0"/>
                        <a:t>SLIT in bambini con rinite da pollini</a:t>
                      </a:r>
                      <a:r>
                        <a:rPr lang="it-IT" sz="1000" baseline="0" dirty="0" smtClean="0"/>
                        <a:t> (senza asma).</a:t>
                      </a:r>
                    </a:p>
                    <a:p>
                      <a:endParaRPr lang="it-IT" sz="1000" dirty="0" smtClean="0"/>
                    </a:p>
                    <a:p>
                      <a:r>
                        <a:rPr lang="it-IT" sz="1000" dirty="0" smtClean="0"/>
                        <a:t>Immunoterapia nasale  in adulti e in bambini  con rinite da pollini.</a:t>
                      </a:r>
                    </a:p>
                    <a:p>
                      <a:endParaRPr lang="it-IT" sz="1000" dirty="0" smtClean="0"/>
                    </a:p>
                    <a:p>
                      <a:r>
                        <a:rPr lang="it-IT" sz="1000" dirty="0" smtClean="0"/>
                        <a:t>SCIT e SLIT per trattare l’asma in pazienti </a:t>
                      </a:r>
                      <a:r>
                        <a:rPr lang="it-IT" sz="1000" dirty="0" err="1" smtClean="0"/>
                        <a:t>rinitici</a:t>
                      </a:r>
                      <a:r>
                        <a:rPr lang="it-IT" sz="1000" dirty="0" smtClean="0"/>
                        <a:t> asmatici.</a:t>
                      </a:r>
                      <a:endParaRPr lang="it-IT" sz="1000" dirty="0"/>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dirty="0" smtClean="0"/>
                        <a:t>SLIT in bambini con rinite da acari (senza asma),</a:t>
                      </a:r>
                      <a:r>
                        <a:rPr lang="it-IT" sz="1000" baseline="0" dirty="0" smtClean="0"/>
                        <a:t> al di fuori di </a:t>
                      </a:r>
                      <a:r>
                        <a:rPr lang="it-IT" sz="1000" baseline="0" dirty="0" err="1" smtClean="0"/>
                        <a:t>trials</a:t>
                      </a:r>
                      <a:r>
                        <a:rPr lang="it-IT" sz="1000" baseline="0" dirty="0" smtClean="0"/>
                        <a:t> clinici .</a:t>
                      </a:r>
                      <a:endParaRPr lang="it-IT" sz="1000" dirty="0" smtClean="0"/>
                    </a:p>
                    <a:p>
                      <a:endParaRPr lang="it-IT" sz="1000" dirty="0"/>
                    </a:p>
                  </a:txBody>
                  <a:tcPr>
                    <a:solidFill>
                      <a:schemeClr val="accent1">
                        <a:lumMod val="20000"/>
                        <a:lumOff val="80000"/>
                      </a:schemeClr>
                    </a:solidFill>
                  </a:tcPr>
                </a:tc>
                <a:tc>
                  <a:txBody>
                    <a:bodyPr/>
                    <a:lstStyle/>
                    <a:p>
                      <a:pPr algn="ctr"/>
                      <a:r>
                        <a:rPr lang="it-IT" dirty="0" smtClean="0"/>
                        <a:t>-</a:t>
                      </a:r>
                    </a:p>
                  </a:txBody>
                  <a:tcPr>
                    <a:solidFill>
                      <a:schemeClr val="accent1">
                        <a:lumMod val="20000"/>
                        <a:lumOff val="80000"/>
                      </a:schemeClr>
                    </a:solidFill>
                  </a:tcPr>
                </a:tc>
              </a:tr>
              <a:tr h="1816486">
                <a:tc>
                  <a:txBody>
                    <a:bodyPr/>
                    <a:lstStyle/>
                    <a:p>
                      <a:pPr algn="ctr"/>
                      <a:r>
                        <a:rPr lang="it-IT" sz="1800" dirty="0" smtClean="0">
                          <a:solidFill>
                            <a:schemeClr val="bg1"/>
                          </a:solidFill>
                        </a:rPr>
                        <a:t>Trattamento:</a:t>
                      </a:r>
                    </a:p>
                    <a:p>
                      <a:pPr algn="ctr"/>
                      <a:r>
                        <a:rPr lang="it-IT" sz="1800" dirty="0" smtClean="0">
                          <a:solidFill>
                            <a:schemeClr val="bg1"/>
                          </a:solidFill>
                        </a:rPr>
                        <a:t>Altre terapie</a:t>
                      </a:r>
                    </a:p>
                    <a:p>
                      <a:endParaRPr lang="it-IT" dirty="0"/>
                    </a:p>
                  </a:txBody>
                  <a:tcPr vert="vert270">
                    <a:solidFill>
                      <a:schemeClr val="accent1"/>
                    </a:solidFill>
                  </a:tcPr>
                </a:tc>
                <a:tc>
                  <a:txBody>
                    <a:bodyPr/>
                    <a:lstStyle/>
                    <a:p>
                      <a:pPr algn="ctr"/>
                      <a:r>
                        <a:rPr lang="it-IT" sz="1800" dirty="0" smtClean="0"/>
                        <a:t>-</a:t>
                      </a:r>
                      <a:endParaRPr lang="it-IT" sz="1800" dirty="0"/>
                    </a:p>
                  </a:txBody>
                  <a:tcPr>
                    <a:solidFill>
                      <a:schemeClr val="accent1">
                        <a:lumMod val="20000"/>
                        <a:lumOff val="80000"/>
                      </a:schemeClr>
                    </a:solidFill>
                  </a:tcPr>
                </a:tc>
                <a:tc>
                  <a:txBody>
                    <a:bodyPr/>
                    <a:lstStyle/>
                    <a:p>
                      <a:r>
                        <a:rPr lang="it-IT" sz="1000" dirty="0" smtClean="0"/>
                        <a:t>Anticorpi</a:t>
                      </a:r>
                      <a:r>
                        <a:rPr lang="it-IT" sz="1000" baseline="0" dirty="0" smtClean="0"/>
                        <a:t> monoclonali anti </a:t>
                      </a:r>
                      <a:r>
                        <a:rPr lang="it-IT" sz="1000" baseline="0" dirty="0" err="1" smtClean="0"/>
                        <a:t>IgE</a:t>
                      </a:r>
                      <a:r>
                        <a:rPr lang="it-IT" sz="1000" baseline="0" dirty="0" smtClean="0"/>
                        <a:t> per trattare l’asma  in pazienti </a:t>
                      </a:r>
                      <a:r>
                        <a:rPr lang="it-IT" sz="1000" baseline="0" dirty="0" err="1" smtClean="0"/>
                        <a:t>rinitici</a:t>
                      </a:r>
                      <a:r>
                        <a:rPr lang="it-IT" sz="1000" baseline="0" dirty="0" smtClean="0"/>
                        <a:t> ed asma  con chiara componente </a:t>
                      </a:r>
                      <a:r>
                        <a:rPr lang="it-IT" sz="1000" baseline="0" dirty="0" err="1" smtClean="0"/>
                        <a:t>IgE</a:t>
                      </a:r>
                      <a:r>
                        <a:rPr lang="it-IT" sz="1000" baseline="0" dirty="0" smtClean="0"/>
                        <a:t> mediata, non controllata da ottimale farmacoterapia e strategia di prevenzione ambientale.</a:t>
                      </a:r>
                      <a:endParaRPr lang="it-IT" sz="1000" dirty="0"/>
                    </a:p>
                  </a:txBody>
                  <a:tcPr>
                    <a:solidFill>
                      <a:schemeClr val="accent1">
                        <a:lumMod val="20000"/>
                        <a:lumOff val="80000"/>
                      </a:schemeClr>
                    </a:solidFill>
                  </a:tcPr>
                </a:tc>
                <a:tc>
                  <a:txBody>
                    <a:bodyPr/>
                    <a:lstStyle/>
                    <a:p>
                      <a:r>
                        <a:rPr lang="it-IT" sz="1000" dirty="0" smtClean="0"/>
                        <a:t>Omeopatia.</a:t>
                      </a:r>
                    </a:p>
                    <a:p>
                      <a:endParaRPr lang="it-IT" sz="1000" dirty="0" smtClean="0"/>
                    </a:p>
                    <a:p>
                      <a:r>
                        <a:rPr lang="it-IT" sz="1000" dirty="0" smtClean="0"/>
                        <a:t>Agopuntura.</a:t>
                      </a:r>
                    </a:p>
                    <a:p>
                      <a:endParaRPr lang="it-IT" sz="1000" dirty="0" smtClean="0"/>
                    </a:p>
                    <a:p>
                      <a:r>
                        <a:rPr lang="it-IT" sz="1000" dirty="0" err="1" smtClean="0"/>
                        <a:t>Batterbur</a:t>
                      </a:r>
                      <a:r>
                        <a:rPr lang="it-IT" sz="1000" dirty="0" smtClean="0"/>
                        <a:t>.</a:t>
                      </a:r>
                    </a:p>
                    <a:p>
                      <a:endParaRPr lang="it-IT" sz="1000" dirty="0" smtClean="0"/>
                    </a:p>
                    <a:p>
                      <a:r>
                        <a:rPr lang="it-IT" sz="1000" dirty="0" smtClean="0"/>
                        <a:t>Fitoterapia.</a:t>
                      </a:r>
                    </a:p>
                    <a:p>
                      <a:endParaRPr lang="it-IT" sz="1000" dirty="0" smtClean="0"/>
                    </a:p>
                    <a:p>
                      <a:r>
                        <a:rPr lang="it-IT" sz="1000" dirty="0" smtClean="0"/>
                        <a:t>Fototerapia</a:t>
                      </a:r>
                      <a:r>
                        <a:rPr lang="it-IT" sz="1000" baseline="0" dirty="0" smtClean="0"/>
                        <a:t> o altre tecniche fisiche.</a:t>
                      </a:r>
                      <a:endParaRPr lang="it-IT" sz="1000" dirty="0"/>
                    </a:p>
                  </a:txBody>
                  <a:tcPr>
                    <a:solidFill>
                      <a:schemeClr val="accent1">
                        <a:lumMod val="20000"/>
                        <a:lumOff val="80000"/>
                      </a:schemeClr>
                    </a:solidFill>
                  </a:tcPr>
                </a:tc>
                <a:tc>
                  <a:txBody>
                    <a:bodyPr/>
                    <a:lstStyle/>
                    <a:p>
                      <a:pPr algn="ctr"/>
                      <a:r>
                        <a:rPr lang="it-IT" dirty="0" smtClean="0"/>
                        <a:t>-</a:t>
                      </a:r>
                    </a:p>
                  </a:txBody>
                  <a:tcPr>
                    <a:solidFill>
                      <a:schemeClr val="accent1">
                        <a:lumMod val="20000"/>
                        <a:lumOff val="80000"/>
                      </a:schemeClr>
                    </a:solidFill>
                  </a:tcPr>
                </a:tc>
              </a:tr>
            </a:tbl>
          </a:graphicData>
        </a:graphic>
      </p:graphicFrame>
      <p:sp>
        <p:nvSpPr>
          <p:cNvPr id="8" name="Titolo 7"/>
          <p:cNvSpPr>
            <a:spLocks noGrp="1"/>
          </p:cNvSpPr>
          <p:nvPr>
            <p:ph type="title"/>
          </p:nvPr>
        </p:nvSpPr>
        <p:spPr/>
        <p:txBody>
          <a:bodyPr/>
          <a:lstStyle/>
          <a:p>
            <a:r>
              <a:rPr lang="it-IT" smtClean="0"/>
              <a:t>GRADE: raccomandazioni relative a strategie preventive e terapeutiche per pazienti con rinite allergica.</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86</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1026"/>
          <p:cNvSpPr txBox="1">
            <a:spLocks noChangeArrowheads="1"/>
          </p:cNvSpPr>
          <p:nvPr/>
        </p:nvSpPr>
        <p:spPr bwMode="auto">
          <a:xfrm>
            <a:off x="1179513" y="1455738"/>
            <a:ext cx="6418262" cy="4359275"/>
          </a:xfrm>
          <a:prstGeom prst="rect">
            <a:avLst/>
          </a:prstGeom>
          <a:noFill/>
          <a:ln w="12700">
            <a:noFill/>
            <a:miter lim="800000"/>
            <a:headEnd/>
            <a:tailEnd/>
          </a:ln>
        </p:spPr>
        <p:txBody>
          <a:bodyPr wrap="none">
            <a:spAutoFit/>
          </a:bodyPr>
          <a:lstStyle/>
          <a:p>
            <a:r>
              <a:rPr lang="it-IT" sz="4000" dirty="0">
                <a:solidFill>
                  <a:srgbClr val="6699FF"/>
                </a:solidFill>
                <a:latin typeface="Arial" charset="0"/>
              </a:rPr>
              <a:t>DEFINIZIONE</a:t>
            </a:r>
          </a:p>
          <a:p>
            <a:r>
              <a:rPr lang="it-IT" sz="4000" dirty="0">
                <a:solidFill>
                  <a:srgbClr val="6699FF"/>
                </a:solidFill>
                <a:latin typeface="Arial" charset="0"/>
              </a:rPr>
              <a:t>EPIDEMIOLOGIA</a:t>
            </a:r>
          </a:p>
          <a:p>
            <a:r>
              <a:rPr lang="it-IT" sz="4000" dirty="0">
                <a:solidFill>
                  <a:srgbClr val="6699FF"/>
                </a:solidFill>
                <a:latin typeface="Arial" charset="0"/>
              </a:rPr>
              <a:t>CLASSIFICAZIONE</a:t>
            </a:r>
          </a:p>
          <a:p>
            <a:r>
              <a:rPr lang="it-IT" sz="4000" dirty="0">
                <a:solidFill>
                  <a:srgbClr val="6699FF"/>
                </a:solidFill>
                <a:latin typeface="Arial" charset="0"/>
              </a:rPr>
              <a:t>CLINICA E DIAGNOSTICA</a:t>
            </a:r>
          </a:p>
          <a:p>
            <a:r>
              <a:rPr lang="it-IT" sz="4000" dirty="0">
                <a:solidFill>
                  <a:srgbClr val="6699FF"/>
                </a:solidFill>
                <a:latin typeface="Arial" charset="0"/>
              </a:rPr>
              <a:t>IMPATTO SULLA </a:t>
            </a:r>
            <a:r>
              <a:rPr lang="it-IT" sz="4000" dirty="0" err="1">
                <a:solidFill>
                  <a:srgbClr val="6699FF"/>
                </a:solidFill>
                <a:latin typeface="Arial" charset="0"/>
              </a:rPr>
              <a:t>QoL</a:t>
            </a:r>
            <a:endParaRPr lang="it-IT" sz="4000" dirty="0">
              <a:solidFill>
                <a:srgbClr val="6699FF"/>
              </a:solidFill>
              <a:latin typeface="Arial" charset="0"/>
            </a:endParaRPr>
          </a:p>
          <a:p>
            <a:r>
              <a:rPr lang="it-IT" sz="4000" dirty="0">
                <a:solidFill>
                  <a:srgbClr val="6699FF"/>
                </a:solidFill>
                <a:latin typeface="Arial" charset="0"/>
              </a:rPr>
              <a:t>TRATTAMENTO</a:t>
            </a:r>
          </a:p>
          <a:p>
            <a:r>
              <a:rPr lang="it-IT" sz="4000" dirty="0">
                <a:solidFill>
                  <a:srgbClr val="C00000"/>
                </a:solidFill>
                <a:latin typeface="Arial" charset="0"/>
              </a:rPr>
              <a:t>IMPATTO SULL’ASMA</a:t>
            </a:r>
          </a:p>
        </p:txBody>
      </p:sp>
      <p:sp>
        <p:nvSpPr>
          <p:cNvPr id="3" name="Segnaposto numero diapositiva 2"/>
          <p:cNvSpPr>
            <a:spLocks noGrp="1"/>
          </p:cNvSpPr>
          <p:nvPr>
            <p:ph type="sldNum" sz="quarter" idx="4"/>
          </p:nvPr>
        </p:nvSpPr>
        <p:spPr/>
        <p:txBody>
          <a:bodyPr/>
          <a:lstStyle/>
          <a:p>
            <a:fld id="{727900B2-336A-46FE-9A0B-0A54CDA181B0}" type="slidenum">
              <a:rPr lang="it-IT" smtClean="0"/>
              <a:pPr/>
              <a:t>87</a:t>
            </a:fld>
            <a:endParaRPr lang="it-IT" dirty="0"/>
          </a:p>
        </p:txBody>
      </p:sp>
      <p:sp>
        <p:nvSpPr>
          <p:cNvPr id="4" name="Segnaposto piè di pagina 3"/>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4"/>
          <p:cNvSpPr txBox="1">
            <a:spLocks noChangeArrowheads="1"/>
          </p:cNvSpPr>
          <p:nvPr/>
        </p:nvSpPr>
        <p:spPr bwMode="auto">
          <a:xfrm>
            <a:off x="801688" y="1103313"/>
            <a:ext cx="8301037" cy="4054475"/>
          </a:xfrm>
          <a:prstGeom prst="rect">
            <a:avLst/>
          </a:prstGeom>
          <a:noFill/>
          <a:ln w="12700">
            <a:noFill/>
            <a:miter lim="800000"/>
            <a:headEnd/>
            <a:tailEnd/>
          </a:ln>
        </p:spPr>
        <p:txBody>
          <a:bodyPr wrap="none">
            <a:spAutoFit/>
          </a:bodyPr>
          <a:lstStyle/>
          <a:p>
            <a:r>
              <a:rPr lang="it-IT" sz="2000" b="0" dirty="0">
                <a:latin typeface="Arial" charset="0"/>
              </a:rPr>
              <a:t>La rinite e l’asma sono aspetti clinici differenti di un unico </a:t>
            </a:r>
          </a:p>
          <a:p>
            <a:r>
              <a:rPr lang="it-IT" sz="2000" b="0" dirty="0">
                <a:latin typeface="Arial" charset="0"/>
              </a:rPr>
              <a:t>disordine </a:t>
            </a:r>
            <a:r>
              <a:rPr lang="it-IT" sz="2000" b="0" dirty="0" err="1">
                <a:latin typeface="Arial" charset="0"/>
              </a:rPr>
              <a:t>immuno-mediato</a:t>
            </a:r>
            <a:r>
              <a:rPr lang="it-IT" sz="2000" b="0" dirty="0">
                <a:latin typeface="Arial" charset="0"/>
              </a:rPr>
              <a:t> dell’apparato respiratorio.</a:t>
            </a:r>
          </a:p>
          <a:p>
            <a:pPr lvl="2">
              <a:buClr>
                <a:srgbClr val="C00000"/>
              </a:buClr>
              <a:buFont typeface="Wingdings" pitchFamily="2" charset="2"/>
              <a:buChar char="§"/>
            </a:pPr>
            <a:r>
              <a:rPr lang="it-IT" sz="2000" dirty="0" smtClean="0">
                <a:latin typeface="Arial" charset="0"/>
              </a:rPr>
              <a:t> </a:t>
            </a:r>
            <a:r>
              <a:rPr lang="it-IT" sz="2000" dirty="0">
                <a:latin typeface="Arial" charset="0"/>
              </a:rPr>
              <a:t>Dati epidemiologici</a:t>
            </a:r>
          </a:p>
          <a:p>
            <a:pPr lvl="2">
              <a:buClr>
                <a:srgbClr val="C00000"/>
              </a:buClr>
              <a:buFont typeface="Wingdings" pitchFamily="2" charset="2"/>
              <a:buChar char="§"/>
            </a:pPr>
            <a:r>
              <a:rPr lang="it-IT" sz="2000" dirty="0" smtClean="0">
                <a:latin typeface="Arial" charset="0"/>
              </a:rPr>
              <a:t> Immunologia</a:t>
            </a:r>
            <a:endParaRPr lang="it-IT" sz="2000" dirty="0">
              <a:latin typeface="Arial" charset="0"/>
            </a:endParaRPr>
          </a:p>
          <a:p>
            <a:pPr lvl="2">
              <a:buClr>
                <a:srgbClr val="C00000"/>
              </a:buClr>
              <a:buFont typeface="Wingdings" pitchFamily="2" charset="2"/>
              <a:buChar char="§"/>
            </a:pPr>
            <a:r>
              <a:rPr lang="it-IT" sz="2000" dirty="0" smtClean="0">
                <a:latin typeface="Arial" charset="0"/>
              </a:rPr>
              <a:t> Aspetti </a:t>
            </a:r>
            <a:r>
              <a:rPr lang="it-IT" sz="2000" dirty="0">
                <a:latin typeface="Arial" charset="0"/>
              </a:rPr>
              <a:t>funzionali</a:t>
            </a:r>
          </a:p>
          <a:p>
            <a:endParaRPr lang="it-IT" sz="2000" b="0" dirty="0">
              <a:latin typeface="Arial" charset="0"/>
            </a:endParaRPr>
          </a:p>
          <a:p>
            <a:r>
              <a:rPr lang="it-IT" sz="2000" b="0" dirty="0">
                <a:latin typeface="Arial" charset="0"/>
              </a:rPr>
              <a:t>La rinite rappresenta un fattore certo di rischio per asma,  anche</a:t>
            </a:r>
          </a:p>
          <a:p>
            <a:r>
              <a:rPr lang="it-IT" sz="2000" b="0" dirty="0">
                <a:latin typeface="Arial" charset="0"/>
              </a:rPr>
              <a:t>indipendentemente dall’</a:t>
            </a:r>
            <a:r>
              <a:rPr lang="it-IT" sz="2000" b="0" dirty="0" err="1">
                <a:latin typeface="Arial" charset="0"/>
              </a:rPr>
              <a:t>atopia</a:t>
            </a:r>
            <a:r>
              <a:rPr lang="it-IT" sz="2000" b="0" dirty="0">
                <a:latin typeface="Arial" charset="0"/>
              </a:rPr>
              <a:t>. La forma allergica è quella associata al </a:t>
            </a:r>
          </a:p>
          <a:p>
            <a:r>
              <a:rPr lang="it-IT" sz="2000" b="0" dirty="0">
                <a:latin typeface="Arial" charset="0"/>
              </a:rPr>
              <a:t>rischio maggiore. La sensibilizzazione ad allergeni perenni comporta un </a:t>
            </a:r>
          </a:p>
          <a:p>
            <a:r>
              <a:rPr lang="it-IT" sz="2000" b="0" dirty="0">
                <a:latin typeface="Arial" charset="0"/>
              </a:rPr>
              <a:t>rischio maggiore di asma rispetto a quella ad allergeni stagionali.</a:t>
            </a:r>
          </a:p>
          <a:p>
            <a:endParaRPr lang="it-IT" sz="2000" b="0" dirty="0">
              <a:latin typeface="Arial" charset="0"/>
            </a:endParaRPr>
          </a:p>
          <a:p>
            <a:r>
              <a:rPr lang="it-IT" sz="2000" b="0" dirty="0">
                <a:latin typeface="Arial" charset="0"/>
              </a:rPr>
              <a:t>La rinite allergica si può associare ad </a:t>
            </a:r>
            <a:r>
              <a:rPr lang="it-IT" sz="2000" b="0" dirty="0" err="1">
                <a:latin typeface="Arial" charset="0"/>
              </a:rPr>
              <a:t>iperreattività</a:t>
            </a:r>
            <a:r>
              <a:rPr lang="it-IT" sz="2000" b="0" dirty="0">
                <a:latin typeface="Arial" charset="0"/>
              </a:rPr>
              <a:t> bronchiale </a:t>
            </a:r>
          </a:p>
          <a:p>
            <a:r>
              <a:rPr lang="it-IT" sz="2000" b="0" dirty="0">
                <a:latin typeface="Arial" charset="0"/>
              </a:rPr>
              <a:t>aspecifica</a:t>
            </a:r>
          </a:p>
        </p:txBody>
      </p:sp>
      <p:sp>
        <p:nvSpPr>
          <p:cNvPr id="111619" name="Text Box 5"/>
          <p:cNvSpPr txBox="1">
            <a:spLocks noChangeArrowheads="1"/>
          </p:cNvSpPr>
          <p:nvPr/>
        </p:nvSpPr>
        <p:spPr bwMode="auto">
          <a:xfrm>
            <a:off x="4186238" y="5373688"/>
            <a:ext cx="4265612" cy="1069975"/>
          </a:xfrm>
          <a:prstGeom prst="rect">
            <a:avLst/>
          </a:prstGeom>
          <a:noFill/>
          <a:ln w="12700">
            <a:noFill/>
            <a:miter lim="800000"/>
            <a:headEnd/>
            <a:tailEnd/>
          </a:ln>
        </p:spPr>
        <p:txBody>
          <a:bodyPr wrap="none">
            <a:spAutoFit/>
          </a:bodyPr>
          <a:lstStyle/>
          <a:p>
            <a:pPr algn="r"/>
            <a:r>
              <a:rPr lang="it-IT" sz="1600" i="1">
                <a:latin typeface="Arial" charset="0"/>
              </a:rPr>
              <a:t>Leynaert B et al, JACI 1999</a:t>
            </a:r>
          </a:p>
          <a:p>
            <a:pPr algn="r"/>
            <a:r>
              <a:rPr lang="it-IT" sz="1600" i="1">
                <a:latin typeface="Arial" charset="0"/>
              </a:rPr>
              <a:t>Peroni D et  al, Clin Exp Allergy 2003</a:t>
            </a:r>
          </a:p>
          <a:p>
            <a:pPr algn="r"/>
            <a:r>
              <a:rPr lang="it-IT" sz="1600" i="1">
                <a:latin typeface="Arial" charset="0"/>
              </a:rPr>
              <a:t>Guerra S t al, JACI 2002</a:t>
            </a:r>
          </a:p>
          <a:p>
            <a:pPr algn="r"/>
            <a:r>
              <a:rPr lang="it-IT" sz="1600" i="1">
                <a:latin typeface="Arial" charset="0"/>
              </a:rPr>
              <a:t>Ciprandi G, Int Arch Allergy Immunol 2004</a:t>
            </a:r>
          </a:p>
        </p:txBody>
      </p:sp>
      <p:sp>
        <p:nvSpPr>
          <p:cNvPr id="7" name="Titolo 6"/>
          <p:cNvSpPr>
            <a:spLocks noGrp="1"/>
          </p:cNvSpPr>
          <p:nvPr>
            <p:ph type="title"/>
          </p:nvPr>
        </p:nvSpPr>
        <p:spPr/>
        <p:txBody>
          <a:bodyPr/>
          <a:lstStyle/>
          <a:p>
            <a:r>
              <a:rPr lang="it-IT" smtClean="0"/>
              <a:t>UNITED AIRWAYS DISEASE</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88</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90575" y="603250"/>
            <a:ext cx="7259638" cy="895350"/>
          </a:xfrm>
          <a:prstGeom prst="rect">
            <a:avLst/>
          </a:prstGeom>
          <a:noFill/>
          <a:ln w="9525">
            <a:noFill/>
            <a:miter lim="800000"/>
            <a:headEnd/>
            <a:tailEnd/>
          </a:ln>
          <a:effectLst/>
        </p:spPr>
      </p:pic>
      <p:pic>
        <p:nvPicPr>
          <p:cNvPr id="113667" name="Picture 3"/>
          <p:cNvPicPr>
            <a:picLocks noChangeAspect="1" noChangeArrowheads="1"/>
          </p:cNvPicPr>
          <p:nvPr/>
        </p:nvPicPr>
        <p:blipFill>
          <a:blip r:embed="rId3" cstate="print"/>
          <a:srcRect/>
          <a:stretch>
            <a:fillRect/>
          </a:stretch>
        </p:blipFill>
        <p:spPr bwMode="auto">
          <a:xfrm>
            <a:off x="1563688" y="1549400"/>
            <a:ext cx="5721350" cy="3359150"/>
          </a:xfrm>
          <a:prstGeom prst="rect">
            <a:avLst/>
          </a:prstGeom>
          <a:noFill/>
          <a:ln w="9525">
            <a:noFill/>
            <a:miter lim="800000"/>
            <a:headEnd/>
            <a:tailEnd/>
          </a:ln>
          <a:effectLst/>
        </p:spPr>
      </p:pic>
      <p:sp>
        <p:nvSpPr>
          <p:cNvPr id="113669" name="Text Box 5"/>
          <p:cNvSpPr txBox="1">
            <a:spLocks noChangeArrowheads="1"/>
          </p:cNvSpPr>
          <p:nvPr/>
        </p:nvSpPr>
        <p:spPr bwMode="auto">
          <a:xfrm>
            <a:off x="781050" y="4953000"/>
            <a:ext cx="8208963" cy="16160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2000" b="0">
                <a:latin typeface="Arial Unicode MS" pitchFamily="34" charset="-128"/>
              </a:rPr>
              <a:t>“Questo studio aggiunge evidenze al fatto che le vie aeree superiori sono una componente importante dell’asma. Il monitoraggio dell’eosinofilia nasale mediante conta citologica può essere un utile sostituto della citologia su espettorato nella valutazione composita dell’infiammazione delle vie aeree”</a:t>
            </a:r>
          </a:p>
        </p:txBody>
      </p:sp>
      <p:sp>
        <p:nvSpPr>
          <p:cNvPr id="113670" name="Text Box 6"/>
          <p:cNvSpPr txBox="1">
            <a:spLocks noChangeArrowheads="1"/>
          </p:cNvSpPr>
          <p:nvPr/>
        </p:nvSpPr>
        <p:spPr bwMode="auto">
          <a:xfrm>
            <a:off x="6497638" y="6324600"/>
            <a:ext cx="2043112" cy="336550"/>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1600" b="0"/>
              <a:t>Clin Exp Allergy 2010</a:t>
            </a:r>
          </a:p>
        </p:txBody>
      </p:sp>
      <p:sp>
        <p:nvSpPr>
          <p:cNvPr id="6" name="Segnaposto numero diapositiva 5"/>
          <p:cNvSpPr>
            <a:spLocks noGrp="1"/>
          </p:cNvSpPr>
          <p:nvPr>
            <p:ph type="sldNum" sz="quarter" idx="4"/>
          </p:nvPr>
        </p:nvSpPr>
        <p:spPr/>
        <p:txBody>
          <a:bodyPr/>
          <a:lstStyle/>
          <a:p>
            <a:fld id="{727900B2-336A-46FE-9A0B-0A54CDA181B0}" type="slidenum">
              <a:rPr lang="it-IT" smtClean="0"/>
              <a:pPr/>
              <a:t>89</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000125"/>
            <a:ext cx="9169400" cy="5788025"/>
            <a:chOff x="224" y="482"/>
            <a:chExt cx="5776" cy="3538"/>
          </a:xfrm>
        </p:grpSpPr>
        <p:pic>
          <p:nvPicPr>
            <p:cNvPr id="9221" name="Picture 3" descr="mastcellula_in_degranulazione_di_matteo_gelardi"/>
            <p:cNvPicPr>
              <a:picLocks noChangeAspect="1" noChangeArrowheads="1"/>
            </p:cNvPicPr>
            <p:nvPr/>
          </p:nvPicPr>
          <p:blipFill>
            <a:blip r:embed="rId2" cstate="print"/>
            <a:srcRect t="18594"/>
            <a:stretch>
              <a:fillRect/>
            </a:stretch>
          </p:blipFill>
          <p:spPr bwMode="auto">
            <a:xfrm>
              <a:off x="263" y="482"/>
              <a:ext cx="5715" cy="3538"/>
            </a:xfrm>
            <a:prstGeom prst="rect">
              <a:avLst/>
            </a:prstGeom>
            <a:noFill/>
            <a:ln w="9525">
              <a:noFill/>
              <a:miter lim="800000"/>
              <a:headEnd/>
              <a:tailEnd/>
            </a:ln>
          </p:spPr>
        </p:pic>
        <p:sp>
          <p:nvSpPr>
            <p:cNvPr id="9222" name="Text Box 4"/>
            <p:cNvSpPr txBox="1">
              <a:spLocks noChangeArrowheads="1"/>
            </p:cNvSpPr>
            <p:nvPr/>
          </p:nvSpPr>
          <p:spPr bwMode="auto">
            <a:xfrm>
              <a:off x="4798" y="981"/>
              <a:ext cx="802" cy="245"/>
            </a:xfrm>
            <a:prstGeom prst="rect">
              <a:avLst/>
            </a:prstGeom>
            <a:noFill/>
            <a:ln w="9525">
              <a:noFill/>
              <a:miter lim="800000"/>
              <a:headEnd/>
              <a:tailEnd/>
            </a:ln>
            <a:effectLst/>
          </p:spPr>
          <p:txBody>
            <a:bodyPr>
              <a:spAutoFit/>
            </a:bodyPr>
            <a:lstStyle/>
            <a:p>
              <a:pPr algn="r">
                <a:spcBef>
                  <a:spcPct val="50000"/>
                </a:spcBef>
              </a:pPr>
              <a:r>
                <a:rPr lang="it-IT" sz="2000">
                  <a:solidFill>
                    <a:srgbClr val="C00000"/>
                  </a:solidFill>
                  <a:latin typeface="Arial" charset="0"/>
                </a:rPr>
                <a:t>LTC</a:t>
              </a:r>
              <a:r>
                <a:rPr lang="it-IT" sz="2400" baseline="-25000">
                  <a:solidFill>
                    <a:srgbClr val="C00000"/>
                  </a:solidFill>
                  <a:latin typeface="Arial" charset="0"/>
                </a:rPr>
                <a:t>4</a:t>
              </a:r>
            </a:p>
          </p:txBody>
        </p:sp>
        <p:sp>
          <p:nvSpPr>
            <p:cNvPr id="9223" name="Text Box 5"/>
            <p:cNvSpPr txBox="1">
              <a:spLocks noChangeArrowheads="1"/>
            </p:cNvSpPr>
            <p:nvPr/>
          </p:nvSpPr>
          <p:spPr bwMode="auto">
            <a:xfrm>
              <a:off x="4753" y="779"/>
              <a:ext cx="700" cy="243"/>
            </a:xfrm>
            <a:prstGeom prst="rect">
              <a:avLst/>
            </a:prstGeom>
            <a:noFill/>
            <a:ln w="9525">
              <a:noFill/>
              <a:miter lim="800000"/>
              <a:headEnd/>
              <a:tailEnd/>
            </a:ln>
            <a:effectLst/>
          </p:spPr>
          <p:txBody>
            <a:bodyPr>
              <a:spAutoFit/>
            </a:bodyPr>
            <a:lstStyle/>
            <a:p>
              <a:pPr algn="r">
                <a:spcBef>
                  <a:spcPct val="50000"/>
                </a:spcBef>
              </a:pPr>
              <a:r>
                <a:rPr lang="it-IT" sz="2000" dirty="0">
                  <a:solidFill>
                    <a:srgbClr val="C00000"/>
                  </a:solidFill>
                  <a:latin typeface="Arial" charset="0"/>
                </a:rPr>
                <a:t>PGD</a:t>
              </a:r>
              <a:r>
                <a:rPr lang="it-IT" sz="2400" baseline="-25000" dirty="0">
                  <a:solidFill>
                    <a:srgbClr val="C00000"/>
                  </a:solidFill>
                  <a:latin typeface="Arial" charset="0"/>
                </a:rPr>
                <a:t>2</a:t>
              </a:r>
            </a:p>
          </p:txBody>
        </p:sp>
        <p:sp>
          <p:nvSpPr>
            <p:cNvPr id="9224" name="Text Box 6"/>
            <p:cNvSpPr txBox="1">
              <a:spLocks noChangeArrowheads="1"/>
            </p:cNvSpPr>
            <p:nvPr/>
          </p:nvSpPr>
          <p:spPr bwMode="auto">
            <a:xfrm>
              <a:off x="4921" y="1230"/>
              <a:ext cx="1063" cy="243"/>
            </a:xfrm>
            <a:prstGeom prst="rect">
              <a:avLst/>
            </a:prstGeom>
            <a:noFill/>
            <a:ln w="9525">
              <a:noFill/>
              <a:miter lim="800000"/>
              <a:headEnd/>
              <a:tailEnd/>
            </a:ln>
            <a:effectLst/>
          </p:spPr>
          <p:txBody>
            <a:bodyPr>
              <a:spAutoFit/>
            </a:bodyPr>
            <a:lstStyle/>
            <a:p>
              <a:pPr algn="r">
                <a:spcBef>
                  <a:spcPct val="50000"/>
                </a:spcBef>
              </a:pPr>
              <a:r>
                <a:rPr lang="it-IT" sz="2000">
                  <a:solidFill>
                    <a:srgbClr val="C00000"/>
                  </a:solidFill>
                  <a:latin typeface="Arial" charset="0"/>
                </a:rPr>
                <a:t>PAF/AAGPC</a:t>
              </a:r>
            </a:p>
          </p:txBody>
        </p:sp>
        <p:sp>
          <p:nvSpPr>
            <p:cNvPr id="9225" name="Text Box 7"/>
            <p:cNvSpPr txBox="1">
              <a:spLocks noChangeArrowheads="1"/>
            </p:cNvSpPr>
            <p:nvPr/>
          </p:nvSpPr>
          <p:spPr bwMode="auto">
            <a:xfrm>
              <a:off x="4931" y="1757"/>
              <a:ext cx="1063" cy="243"/>
            </a:xfrm>
            <a:prstGeom prst="rect">
              <a:avLst/>
            </a:prstGeom>
            <a:noFill/>
            <a:ln w="9525">
              <a:noFill/>
              <a:miter lim="800000"/>
              <a:headEnd/>
              <a:tailEnd/>
            </a:ln>
            <a:effectLst/>
          </p:spPr>
          <p:txBody>
            <a:bodyPr>
              <a:spAutoFit/>
            </a:bodyPr>
            <a:lstStyle/>
            <a:p>
              <a:pPr algn="r">
                <a:spcBef>
                  <a:spcPct val="50000"/>
                </a:spcBef>
              </a:pPr>
              <a:r>
                <a:rPr lang="it-IT" sz="2000">
                  <a:latin typeface="Arial" charset="0"/>
                </a:rPr>
                <a:t>MCP/CCL2</a:t>
              </a:r>
            </a:p>
          </p:txBody>
        </p:sp>
        <p:sp>
          <p:nvSpPr>
            <p:cNvPr id="9226" name="Text Box 8"/>
            <p:cNvSpPr txBox="1">
              <a:spLocks noChangeArrowheads="1"/>
            </p:cNvSpPr>
            <p:nvPr/>
          </p:nvSpPr>
          <p:spPr bwMode="auto">
            <a:xfrm>
              <a:off x="1483" y="3459"/>
              <a:ext cx="544"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IL-13</a:t>
              </a:r>
            </a:p>
          </p:txBody>
        </p:sp>
        <p:cxnSp>
          <p:nvCxnSpPr>
            <p:cNvPr id="9227" name="AutoShape 9"/>
            <p:cNvCxnSpPr>
              <a:cxnSpLocks noChangeShapeType="1"/>
              <a:endCxn id="9264" idx="3"/>
            </p:cNvCxnSpPr>
            <p:nvPr/>
          </p:nvCxnSpPr>
          <p:spPr bwMode="auto">
            <a:xfrm flipH="1">
              <a:off x="1139" y="1314"/>
              <a:ext cx="1084" cy="1"/>
            </a:xfrm>
            <a:prstGeom prst="straightConnector1">
              <a:avLst/>
            </a:prstGeom>
            <a:noFill/>
            <a:ln w="38100">
              <a:solidFill>
                <a:srgbClr val="0066FF"/>
              </a:solidFill>
              <a:round/>
              <a:headEnd/>
              <a:tailEnd type="triangle" w="med" len="med"/>
            </a:ln>
            <a:effectLst/>
          </p:spPr>
        </p:cxnSp>
        <p:sp>
          <p:nvSpPr>
            <p:cNvPr id="9228" name="Line 10"/>
            <p:cNvSpPr>
              <a:spLocks noChangeShapeType="1"/>
            </p:cNvSpPr>
            <p:nvPr/>
          </p:nvSpPr>
          <p:spPr bwMode="auto">
            <a:xfrm>
              <a:off x="3846" y="906"/>
              <a:ext cx="1109" cy="0"/>
            </a:xfrm>
            <a:prstGeom prst="line">
              <a:avLst/>
            </a:prstGeom>
            <a:noFill/>
            <a:ln w="38100">
              <a:solidFill>
                <a:srgbClr val="C00000"/>
              </a:solidFill>
              <a:round/>
              <a:headEnd/>
              <a:tailEnd type="triangle" w="med" len="med"/>
            </a:ln>
            <a:effectLst/>
          </p:spPr>
          <p:txBody>
            <a:bodyPr/>
            <a:lstStyle/>
            <a:p>
              <a:endParaRPr lang="it-IT"/>
            </a:p>
          </p:txBody>
        </p:sp>
        <p:sp>
          <p:nvSpPr>
            <p:cNvPr id="9229" name="Line 11"/>
            <p:cNvSpPr>
              <a:spLocks noChangeShapeType="1"/>
            </p:cNvSpPr>
            <p:nvPr/>
          </p:nvSpPr>
          <p:spPr bwMode="auto">
            <a:xfrm>
              <a:off x="4118" y="1117"/>
              <a:ext cx="997" cy="0"/>
            </a:xfrm>
            <a:prstGeom prst="line">
              <a:avLst/>
            </a:prstGeom>
            <a:noFill/>
            <a:ln w="38100">
              <a:solidFill>
                <a:srgbClr val="C00000"/>
              </a:solidFill>
              <a:round/>
              <a:headEnd/>
              <a:tailEnd type="triangle" w="med" len="med"/>
            </a:ln>
            <a:effectLst/>
          </p:spPr>
          <p:txBody>
            <a:bodyPr/>
            <a:lstStyle/>
            <a:p>
              <a:endParaRPr lang="it-IT"/>
            </a:p>
          </p:txBody>
        </p:sp>
        <p:sp>
          <p:nvSpPr>
            <p:cNvPr id="9230" name="Line 12"/>
            <p:cNvSpPr>
              <a:spLocks noChangeShapeType="1"/>
            </p:cNvSpPr>
            <p:nvPr/>
          </p:nvSpPr>
          <p:spPr bwMode="auto">
            <a:xfrm flipV="1">
              <a:off x="4360" y="1348"/>
              <a:ext cx="499" cy="0"/>
            </a:xfrm>
            <a:prstGeom prst="line">
              <a:avLst/>
            </a:prstGeom>
            <a:noFill/>
            <a:ln w="38100">
              <a:solidFill>
                <a:srgbClr val="C00000"/>
              </a:solidFill>
              <a:round/>
              <a:headEnd/>
              <a:tailEnd type="triangle" w="med" len="med"/>
            </a:ln>
            <a:effectLst/>
          </p:spPr>
          <p:txBody>
            <a:bodyPr/>
            <a:lstStyle/>
            <a:p>
              <a:endParaRPr lang="it-IT"/>
            </a:p>
          </p:txBody>
        </p:sp>
        <p:sp>
          <p:nvSpPr>
            <p:cNvPr id="9231" name="Line 13"/>
            <p:cNvSpPr>
              <a:spLocks noChangeShapeType="1"/>
            </p:cNvSpPr>
            <p:nvPr/>
          </p:nvSpPr>
          <p:spPr bwMode="auto">
            <a:xfrm>
              <a:off x="4258" y="1884"/>
              <a:ext cx="680" cy="0"/>
            </a:xfrm>
            <a:prstGeom prst="line">
              <a:avLst/>
            </a:prstGeom>
            <a:noFill/>
            <a:ln w="38100">
              <a:solidFill>
                <a:schemeClr val="tx1"/>
              </a:solidFill>
              <a:round/>
              <a:headEnd/>
              <a:tailEnd type="triangle" w="med" len="med"/>
            </a:ln>
            <a:effectLst/>
          </p:spPr>
          <p:txBody>
            <a:bodyPr/>
            <a:lstStyle/>
            <a:p>
              <a:endParaRPr lang="it-IT"/>
            </a:p>
          </p:txBody>
        </p:sp>
        <p:sp>
          <p:nvSpPr>
            <p:cNvPr id="9232" name="Line 14"/>
            <p:cNvSpPr>
              <a:spLocks noChangeShapeType="1"/>
            </p:cNvSpPr>
            <p:nvPr/>
          </p:nvSpPr>
          <p:spPr bwMode="auto">
            <a:xfrm flipV="1">
              <a:off x="4097" y="2130"/>
              <a:ext cx="717" cy="2"/>
            </a:xfrm>
            <a:prstGeom prst="line">
              <a:avLst/>
            </a:prstGeom>
            <a:noFill/>
            <a:ln w="38100">
              <a:solidFill>
                <a:schemeClr val="tx1"/>
              </a:solidFill>
              <a:round/>
              <a:headEnd/>
              <a:tailEnd type="triangle" w="med" len="med"/>
            </a:ln>
            <a:effectLst/>
          </p:spPr>
          <p:txBody>
            <a:bodyPr/>
            <a:lstStyle/>
            <a:p>
              <a:endParaRPr lang="it-IT"/>
            </a:p>
          </p:txBody>
        </p:sp>
        <p:sp>
          <p:nvSpPr>
            <p:cNvPr id="9233" name="Text Box 15"/>
            <p:cNvSpPr txBox="1">
              <a:spLocks noChangeArrowheads="1"/>
            </p:cNvSpPr>
            <p:nvPr/>
          </p:nvSpPr>
          <p:spPr bwMode="auto">
            <a:xfrm>
              <a:off x="4813" y="1999"/>
              <a:ext cx="1172" cy="242"/>
            </a:xfrm>
            <a:prstGeom prst="rect">
              <a:avLst/>
            </a:prstGeom>
            <a:noFill/>
            <a:ln w="9525">
              <a:noFill/>
              <a:miter lim="800000"/>
              <a:headEnd/>
              <a:tailEnd/>
            </a:ln>
            <a:effectLst/>
          </p:spPr>
          <p:txBody>
            <a:bodyPr>
              <a:spAutoFit/>
            </a:bodyPr>
            <a:lstStyle/>
            <a:p>
              <a:pPr algn="r">
                <a:spcBef>
                  <a:spcPct val="50000"/>
                </a:spcBef>
              </a:pPr>
              <a:r>
                <a:rPr lang="it-IT" sz="2000">
                  <a:latin typeface="Arial" charset="0"/>
                </a:rPr>
                <a:t>MIP-1</a:t>
              </a:r>
              <a:r>
                <a:rPr lang="it-IT" sz="2000">
                  <a:latin typeface="Symbol" pitchFamily="18" charset="2"/>
                </a:rPr>
                <a:t>a</a:t>
              </a:r>
              <a:r>
                <a:rPr lang="it-IT" sz="2000">
                  <a:latin typeface="Arial" charset="0"/>
                </a:rPr>
                <a:t>/CCL3</a:t>
              </a:r>
            </a:p>
          </p:txBody>
        </p:sp>
        <p:sp>
          <p:nvSpPr>
            <p:cNvPr id="9234" name="Text Box 16"/>
            <p:cNvSpPr txBox="1">
              <a:spLocks noChangeArrowheads="1"/>
            </p:cNvSpPr>
            <p:nvPr/>
          </p:nvSpPr>
          <p:spPr bwMode="auto">
            <a:xfrm>
              <a:off x="4817" y="2252"/>
              <a:ext cx="1171" cy="243"/>
            </a:xfrm>
            <a:prstGeom prst="rect">
              <a:avLst/>
            </a:prstGeom>
            <a:noFill/>
            <a:ln w="9525">
              <a:noFill/>
              <a:miter lim="800000"/>
              <a:headEnd/>
              <a:tailEnd/>
            </a:ln>
            <a:effectLst/>
          </p:spPr>
          <p:txBody>
            <a:bodyPr>
              <a:spAutoFit/>
            </a:bodyPr>
            <a:lstStyle/>
            <a:p>
              <a:pPr algn="r">
                <a:spcBef>
                  <a:spcPct val="50000"/>
                </a:spcBef>
              </a:pPr>
              <a:r>
                <a:rPr lang="it-IT" sz="2000">
                  <a:latin typeface="Arial" charset="0"/>
                </a:rPr>
                <a:t>IL-8/CXCL8</a:t>
              </a:r>
            </a:p>
          </p:txBody>
        </p:sp>
        <p:sp>
          <p:nvSpPr>
            <p:cNvPr id="9235" name="Line 17"/>
            <p:cNvSpPr>
              <a:spLocks noChangeShapeType="1"/>
            </p:cNvSpPr>
            <p:nvPr/>
          </p:nvSpPr>
          <p:spPr bwMode="auto">
            <a:xfrm rot="5400000">
              <a:off x="2105" y="2925"/>
              <a:ext cx="953" cy="381"/>
            </a:xfrm>
            <a:prstGeom prst="line">
              <a:avLst/>
            </a:prstGeom>
            <a:noFill/>
            <a:ln w="38100">
              <a:solidFill>
                <a:srgbClr val="33CC33"/>
              </a:solidFill>
              <a:round/>
              <a:headEnd/>
              <a:tailEnd type="triangle" w="med" len="med"/>
            </a:ln>
            <a:effectLst/>
          </p:spPr>
          <p:txBody>
            <a:bodyPr/>
            <a:lstStyle/>
            <a:p>
              <a:endParaRPr lang="it-IT"/>
            </a:p>
          </p:txBody>
        </p:sp>
        <p:sp>
          <p:nvSpPr>
            <p:cNvPr id="9236" name="Text Box 18"/>
            <p:cNvSpPr txBox="1">
              <a:spLocks noChangeArrowheads="1"/>
            </p:cNvSpPr>
            <p:nvPr/>
          </p:nvSpPr>
          <p:spPr bwMode="auto">
            <a:xfrm>
              <a:off x="1947" y="3671"/>
              <a:ext cx="544" cy="242"/>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IL-16</a:t>
              </a:r>
            </a:p>
          </p:txBody>
        </p:sp>
        <p:sp>
          <p:nvSpPr>
            <p:cNvPr id="9237" name="Line 19"/>
            <p:cNvSpPr>
              <a:spLocks noChangeShapeType="1"/>
            </p:cNvSpPr>
            <p:nvPr/>
          </p:nvSpPr>
          <p:spPr bwMode="auto">
            <a:xfrm rot="16200000" flipH="1">
              <a:off x="2835" y="3136"/>
              <a:ext cx="983" cy="111"/>
            </a:xfrm>
            <a:prstGeom prst="line">
              <a:avLst/>
            </a:prstGeom>
            <a:noFill/>
            <a:ln w="38100">
              <a:solidFill>
                <a:srgbClr val="33CC33"/>
              </a:solidFill>
              <a:round/>
              <a:headEnd/>
              <a:tailEnd type="triangle" w="med" len="med"/>
            </a:ln>
            <a:effectLst/>
          </p:spPr>
          <p:txBody>
            <a:bodyPr/>
            <a:lstStyle/>
            <a:p>
              <a:endParaRPr lang="it-IT"/>
            </a:p>
          </p:txBody>
        </p:sp>
        <p:sp>
          <p:nvSpPr>
            <p:cNvPr id="9238" name="Text Box 20"/>
            <p:cNvSpPr txBox="1">
              <a:spLocks noChangeArrowheads="1"/>
            </p:cNvSpPr>
            <p:nvPr/>
          </p:nvSpPr>
          <p:spPr bwMode="auto">
            <a:xfrm>
              <a:off x="3141" y="3758"/>
              <a:ext cx="545"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IL-25</a:t>
              </a:r>
            </a:p>
          </p:txBody>
        </p:sp>
        <p:sp>
          <p:nvSpPr>
            <p:cNvPr id="9239" name="Line 21"/>
            <p:cNvSpPr>
              <a:spLocks noChangeShapeType="1"/>
            </p:cNvSpPr>
            <p:nvPr/>
          </p:nvSpPr>
          <p:spPr bwMode="auto">
            <a:xfrm>
              <a:off x="3998" y="2377"/>
              <a:ext cx="912" cy="0"/>
            </a:xfrm>
            <a:prstGeom prst="line">
              <a:avLst/>
            </a:prstGeom>
            <a:noFill/>
            <a:ln w="38100">
              <a:solidFill>
                <a:schemeClr val="tx1"/>
              </a:solidFill>
              <a:round/>
              <a:headEnd/>
              <a:tailEnd type="triangle" w="med" len="med"/>
            </a:ln>
            <a:effectLst/>
          </p:spPr>
          <p:txBody>
            <a:bodyPr/>
            <a:lstStyle/>
            <a:p>
              <a:endParaRPr lang="it-IT"/>
            </a:p>
          </p:txBody>
        </p:sp>
        <p:sp>
          <p:nvSpPr>
            <p:cNvPr id="9240" name="Line 22"/>
            <p:cNvSpPr>
              <a:spLocks noChangeShapeType="1"/>
            </p:cNvSpPr>
            <p:nvPr/>
          </p:nvSpPr>
          <p:spPr bwMode="auto">
            <a:xfrm rot="16200000" flipH="1">
              <a:off x="4127" y="2237"/>
              <a:ext cx="329" cy="862"/>
            </a:xfrm>
            <a:prstGeom prst="line">
              <a:avLst/>
            </a:prstGeom>
            <a:noFill/>
            <a:ln w="38100">
              <a:solidFill>
                <a:srgbClr val="33CC33"/>
              </a:solidFill>
              <a:round/>
              <a:headEnd/>
              <a:tailEnd type="triangle" w="med" len="med"/>
            </a:ln>
            <a:effectLst/>
          </p:spPr>
          <p:txBody>
            <a:bodyPr/>
            <a:lstStyle/>
            <a:p>
              <a:endParaRPr lang="it-IT"/>
            </a:p>
          </p:txBody>
        </p:sp>
        <p:sp>
          <p:nvSpPr>
            <p:cNvPr id="9241" name="Text Box 23"/>
            <p:cNvSpPr txBox="1">
              <a:spLocks noChangeArrowheads="1"/>
            </p:cNvSpPr>
            <p:nvPr/>
          </p:nvSpPr>
          <p:spPr bwMode="auto">
            <a:xfrm>
              <a:off x="4601" y="3101"/>
              <a:ext cx="589"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TNF-</a:t>
              </a:r>
              <a:r>
                <a:rPr lang="it-IT" sz="2000">
                  <a:solidFill>
                    <a:srgbClr val="33CC33"/>
                  </a:solidFill>
                  <a:latin typeface="Symbol" pitchFamily="18" charset="2"/>
                </a:rPr>
                <a:t>a</a:t>
              </a:r>
            </a:p>
          </p:txBody>
        </p:sp>
        <p:sp>
          <p:nvSpPr>
            <p:cNvPr id="9242" name="Text Box 24"/>
            <p:cNvSpPr txBox="1">
              <a:spLocks noChangeArrowheads="1"/>
            </p:cNvSpPr>
            <p:nvPr/>
          </p:nvSpPr>
          <p:spPr bwMode="auto">
            <a:xfrm>
              <a:off x="4240" y="3415"/>
              <a:ext cx="770"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GM-CSF</a:t>
              </a:r>
              <a:endParaRPr lang="it-IT" sz="2000">
                <a:solidFill>
                  <a:srgbClr val="33CC33"/>
                </a:solidFill>
                <a:latin typeface="Symbol" pitchFamily="18" charset="2"/>
              </a:endParaRPr>
            </a:p>
          </p:txBody>
        </p:sp>
        <p:sp>
          <p:nvSpPr>
            <p:cNvPr id="9243" name="Line 25"/>
            <p:cNvSpPr>
              <a:spLocks noChangeShapeType="1"/>
            </p:cNvSpPr>
            <p:nvPr/>
          </p:nvSpPr>
          <p:spPr bwMode="auto">
            <a:xfrm rot="16200000" flipH="1">
              <a:off x="3906" y="2458"/>
              <a:ext cx="499" cy="771"/>
            </a:xfrm>
            <a:prstGeom prst="line">
              <a:avLst/>
            </a:prstGeom>
            <a:noFill/>
            <a:ln w="38100">
              <a:solidFill>
                <a:srgbClr val="33CC33"/>
              </a:solidFill>
              <a:round/>
              <a:headEnd/>
              <a:tailEnd type="triangle" w="med" len="med"/>
            </a:ln>
            <a:effectLst/>
          </p:spPr>
          <p:txBody>
            <a:bodyPr/>
            <a:lstStyle/>
            <a:p>
              <a:endParaRPr lang="it-IT"/>
            </a:p>
          </p:txBody>
        </p:sp>
        <p:sp>
          <p:nvSpPr>
            <p:cNvPr id="9244" name="Line 26"/>
            <p:cNvSpPr>
              <a:spLocks noChangeShapeType="1"/>
            </p:cNvSpPr>
            <p:nvPr/>
          </p:nvSpPr>
          <p:spPr bwMode="auto">
            <a:xfrm rot="16200000" flipH="1">
              <a:off x="3598" y="2693"/>
              <a:ext cx="714" cy="629"/>
            </a:xfrm>
            <a:prstGeom prst="line">
              <a:avLst/>
            </a:prstGeom>
            <a:noFill/>
            <a:ln w="38100">
              <a:solidFill>
                <a:srgbClr val="33CC33"/>
              </a:solidFill>
              <a:round/>
              <a:headEnd/>
              <a:tailEnd type="triangle" w="med" len="med"/>
            </a:ln>
            <a:effectLst/>
          </p:spPr>
          <p:txBody>
            <a:bodyPr/>
            <a:lstStyle/>
            <a:p>
              <a:endParaRPr lang="it-IT"/>
            </a:p>
          </p:txBody>
        </p:sp>
        <p:sp>
          <p:nvSpPr>
            <p:cNvPr id="9245" name="Text Box 27"/>
            <p:cNvSpPr txBox="1">
              <a:spLocks noChangeArrowheads="1"/>
            </p:cNvSpPr>
            <p:nvPr/>
          </p:nvSpPr>
          <p:spPr bwMode="auto">
            <a:xfrm>
              <a:off x="3637" y="3663"/>
              <a:ext cx="770" cy="242"/>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TGF-</a:t>
              </a:r>
              <a:r>
                <a:rPr lang="it-IT" sz="2000">
                  <a:solidFill>
                    <a:srgbClr val="33CC33"/>
                  </a:solidFill>
                  <a:latin typeface="Symbol" pitchFamily="18" charset="2"/>
                </a:rPr>
                <a:t>b</a:t>
              </a:r>
            </a:p>
          </p:txBody>
        </p:sp>
        <p:sp>
          <p:nvSpPr>
            <p:cNvPr id="9246" name="Line 28"/>
            <p:cNvSpPr>
              <a:spLocks noChangeShapeType="1"/>
            </p:cNvSpPr>
            <p:nvPr/>
          </p:nvSpPr>
          <p:spPr bwMode="auto">
            <a:xfrm rot="5400000">
              <a:off x="1708" y="2443"/>
              <a:ext cx="732" cy="780"/>
            </a:xfrm>
            <a:prstGeom prst="line">
              <a:avLst/>
            </a:prstGeom>
            <a:noFill/>
            <a:ln w="38100">
              <a:solidFill>
                <a:srgbClr val="33CC33"/>
              </a:solidFill>
              <a:round/>
              <a:headEnd/>
              <a:tailEnd type="triangle" w="med" len="med"/>
            </a:ln>
            <a:effectLst/>
          </p:spPr>
          <p:txBody>
            <a:bodyPr/>
            <a:lstStyle/>
            <a:p>
              <a:endParaRPr lang="it-IT"/>
            </a:p>
          </p:txBody>
        </p:sp>
        <p:sp>
          <p:nvSpPr>
            <p:cNvPr id="9247" name="Text Box 29"/>
            <p:cNvSpPr txBox="1">
              <a:spLocks noChangeArrowheads="1"/>
            </p:cNvSpPr>
            <p:nvPr/>
          </p:nvSpPr>
          <p:spPr bwMode="auto">
            <a:xfrm>
              <a:off x="1185" y="3206"/>
              <a:ext cx="488" cy="242"/>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IL-6</a:t>
              </a:r>
            </a:p>
          </p:txBody>
        </p:sp>
        <p:sp>
          <p:nvSpPr>
            <p:cNvPr id="9248" name="Text Box 30"/>
            <p:cNvSpPr txBox="1">
              <a:spLocks noChangeArrowheads="1"/>
            </p:cNvSpPr>
            <p:nvPr/>
          </p:nvSpPr>
          <p:spPr bwMode="auto">
            <a:xfrm>
              <a:off x="904" y="2879"/>
              <a:ext cx="487" cy="242"/>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IL-5</a:t>
              </a:r>
            </a:p>
          </p:txBody>
        </p:sp>
        <p:sp>
          <p:nvSpPr>
            <p:cNvPr id="9249" name="Line 31"/>
            <p:cNvSpPr>
              <a:spLocks noChangeShapeType="1"/>
            </p:cNvSpPr>
            <p:nvPr/>
          </p:nvSpPr>
          <p:spPr bwMode="auto">
            <a:xfrm rot="5400000">
              <a:off x="1534" y="2163"/>
              <a:ext cx="625" cy="872"/>
            </a:xfrm>
            <a:prstGeom prst="line">
              <a:avLst/>
            </a:prstGeom>
            <a:noFill/>
            <a:ln w="38100">
              <a:solidFill>
                <a:srgbClr val="33CC33"/>
              </a:solidFill>
              <a:round/>
              <a:headEnd/>
              <a:tailEnd type="triangle" w="med" len="med"/>
            </a:ln>
            <a:effectLst/>
          </p:spPr>
          <p:txBody>
            <a:bodyPr/>
            <a:lstStyle/>
            <a:p>
              <a:endParaRPr lang="it-IT"/>
            </a:p>
          </p:txBody>
        </p:sp>
        <p:sp>
          <p:nvSpPr>
            <p:cNvPr id="9250" name="Line 32"/>
            <p:cNvSpPr>
              <a:spLocks noChangeShapeType="1"/>
            </p:cNvSpPr>
            <p:nvPr/>
          </p:nvSpPr>
          <p:spPr bwMode="auto">
            <a:xfrm rot="5400000">
              <a:off x="1397" y="1564"/>
              <a:ext cx="436" cy="1134"/>
            </a:xfrm>
            <a:prstGeom prst="line">
              <a:avLst/>
            </a:prstGeom>
            <a:noFill/>
            <a:ln w="38100">
              <a:solidFill>
                <a:srgbClr val="33CC33"/>
              </a:solidFill>
              <a:round/>
              <a:headEnd/>
              <a:tailEnd type="triangle" w="med" len="med"/>
            </a:ln>
            <a:effectLst/>
          </p:spPr>
          <p:txBody>
            <a:bodyPr/>
            <a:lstStyle/>
            <a:p>
              <a:endParaRPr lang="it-IT"/>
            </a:p>
          </p:txBody>
        </p:sp>
        <p:sp>
          <p:nvSpPr>
            <p:cNvPr id="9251" name="Text Box 33"/>
            <p:cNvSpPr txBox="1">
              <a:spLocks noChangeArrowheads="1"/>
            </p:cNvSpPr>
            <p:nvPr/>
          </p:nvSpPr>
          <p:spPr bwMode="auto">
            <a:xfrm>
              <a:off x="515" y="2276"/>
              <a:ext cx="488"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SCF</a:t>
              </a:r>
            </a:p>
          </p:txBody>
        </p:sp>
        <p:sp>
          <p:nvSpPr>
            <p:cNvPr id="9252" name="Line 34"/>
            <p:cNvSpPr>
              <a:spLocks noChangeShapeType="1"/>
            </p:cNvSpPr>
            <p:nvPr/>
          </p:nvSpPr>
          <p:spPr bwMode="auto">
            <a:xfrm rot="5400000">
              <a:off x="1440" y="1852"/>
              <a:ext cx="493" cy="1010"/>
            </a:xfrm>
            <a:prstGeom prst="line">
              <a:avLst/>
            </a:prstGeom>
            <a:noFill/>
            <a:ln w="38100">
              <a:solidFill>
                <a:srgbClr val="33CC33"/>
              </a:solidFill>
              <a:round/>
              <a:headEnd/>
              <a:tailEnd type="triangle" w="med" len="med"/>
            </a:ln>
            <a:effectLst/>
          </p:spPr>
          <p:txBody>
            <a:bodyPr/>
            <a:lstStyle/>
            <a:p>
              <a:endParaRPr lang="it-IT"/>
            </a:p>
          </p:txBody>
        </p:sp>
        <p:sp>
          <p:nvSpPr>
            <p:cNvPr id="9253" name="Text Box 35"/>
            <p:cNvSpPr txBox="1">
              <a:spLocks noChangeArrowheads="1"/>
            </p:cNvSpPr>
            <p:nvPr/>
          </p:nvSpPr>
          <p:spPr bwMode="auto">
            <a:xfrm>
              <a:off x="658" y="2579"/>
              <a:ext cx="488"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IL-3</a:t>
              </a:r>
            </a:p>
          </p:txBody>
        </p:sp>
        <p:sp>
          <p:nvSpPr>
            <p:cNvPr id="9254" name="Text Box 36"/>
            <p:cNvSpPr txBox="1">
              <a:spLocks noChangeArrowheads="1"/>
            </p:cNvSpPr>
            <p:nvPr/>
          </p:nvSpPr>
          <p:spPr bwMode="auto">
            <a:xfrm>
              <a:off x="4936" y="1513"/>
              <a:ext cx="1064" cy="242"/>
            </a:xfrm>
            <a:prstGeom prst="rect">
              <a:avLst/>
            </a:prstGeom>
            <a:noFill/>
            <a:ln w="9525">
              <a:noFill/>
              <a:miter lim="800000"/>
              <a:headEnd/>
              <a:tailEnd/>
            </a:ln>
            <a:effectLst/>
          </p:spPr>
          <p:txBody>
            <a:bodyPr>
              <a:spAutoFit/>
            </a:bodyPr>
            <a:lstStyle/>
            <a:p>
              <a:pPr algn="r">
                <a:spcBef>
                  <a:spcPct val="50000"/>
                </a:spcBef>
              </a:pPr>
              <a:r>
                <a:rPr lang="it-IT" sz="2000">
                  <a:latin typeface="Arial" charset="0"/>
                </a:rPr>
                <a:t>I-309/CCL1</a:t>
              </a:r>
            </a:p>
          </p:txBody>
        </p:sp>
        <p:sp>
          <p:nvSpPr>
            <p:cNvPr id="9255" name="Line 37"/>
            <p:cNvSpPr>
              <a:spLocks noChangeShapeType="1"/>
            </p:cNvSpPr>
            <p:nvPr/>
          </p:nvSpPr>
          <p:spPr bwMode="auto">
            <a:xfrm flipV="1">
              <a:off x="4333" y="1640"/>
              <a:ext cx="605" cy="1"/>
            </a:xfrm>
            <a:prstGeom prst="line">
              <a:avLst/>
            </a:prstGeom>
            <a:noFill/>
            <a:ln w="38100">
              <a:solidFill>
                <a:schemeClr val="tx1"/>
              </a:solidFill>
              <a:round/>
              <a:headEnd/>
              <a:tailEnd type="triangle" w="med" len="med"/>
            </a:ln>
            <a:effectLst/>
          </p:spPr>
          <p:txBody>
            <a:bodyPr/>
            <a:lstStyle/>
            <a:p>
              <a:endParaRPr lang="it-IT"/>
            </a:p>
          </p:txBody>
        </p:sp>
        <p:sp>
          <p:nvSpPr>
            <p:cNvPr id="9256" name="Text Box 38"/>
            <p:cNvSpPr txBox="1">
              <a:spLocks noChangeArrowheads="1"/>
            </p:cNvSpPr>
            <p:nvPr/>
          </p:nvSpPr>
          <p:spPr bwMode="auto">
            <a:xfrm>
              <a:off x="4809" y="2798"/>
              <a:ext cx="726" cy="243"/>
            </a:xfrm>
            <a:prstGeom prst="rect">
              <a:avLst/>
            </a:prstGeom>
            <a:noFill/>
            <a:ln w="9525">
              <a:noFill/>
              <a:miter lim="800000"/>
              <a:headEnd/>
              <a:tailEnd/>
            </a:ln>
            <a:effectLst/>
          </p:spPr>
          <p:txBody>
            <a:bodyPr>
              <a:spAutoFit/>
            </a:bodyPr>
            <a:lstStyle/>
            <a:p>
              <a:pPr>
                <a:spcBef>
                  <a:spcPct val="50000"/>
                </a:spcBef>
              </a:pPr>
              <a:r>
                <a:rPr lang="it-IT" sz="2000">
                  <a:solidFill>
                    <a:srgbClr val="33CC33"/>
                  </a:solidFill>
                  <a:latin typeface="Arial" charset="0"/>
                </a:rPr>
                <a:t>VEGF-A</a:t>
              </a:r>
              <a:endParaRPr lang="it-IT" sz="2000">
                <a:solidFill>
                  <a:srgbClr val="33CC33"/>
                </a:solidFill>
                <a:latin typeface="Symbol" pitchFamily="18" charset="2"/>
              </a:endParaRPr>
            </a:p>
          </p:txBody>
        </p:sp>
        <p:sp>
          <p:nvSpPr>
            <p:cNvPr id="9257" name="Line 39"/>
            <p:cNvSpPr>
              <a:spLocks noChangeShapeType="1"/>
            </p:cNvSpPr>
            <p:nvPr/>
          </p:nvSpPr>
          <p:spPr bwMode="auto">
            <a:xfrm rot="17840258" flipH="1">
              <a:off x="3328" y="2786"/>
              <a:ext cx="637" cy="693"/>
            </a:xfrm>
            <a:prstGeom prst="line">
              <a:avLst/>
            </a:prstGeom>
            <a:noFill/>
            <a:ln w="38100">
              <a:solidFill>
                <a:srgbClr val="33CC33"/>
              </a:solidFill>
              <a:round/>
              <a:headEnd/>
              <a:tailEnd type="triangle" w="med" len="med"/>
            </a:ln>
            <a:effectLst/>
          </p:spPr>
          <p:txBody>
            <a:bodyPr/>
            <a:lstStyle/>
            <a:p>
              <a:endParaRPr lang="it-IT"/>
            </a:p>
          </p:txBody>
        </p:sp>
        <p:sp>
          <p:nvSpPr>
            <p:cNvPr id="9258" name="Text Box 40"/>
            <p:cNvSpPr txBox="1">
              <a:spLocks noChangeArrowheads="1"/>
            </p:cNvSpPr>
            <p:nvPr/>
          </p:nvSpPr>
          <p:spPr bwMode="auto">
            <a:xfrm>
              <a:off x="2540" y="3758"/>
              <a:ext cx="544" cy="243"/>
            </a:xfrm>
            <a:prstGeom prst="rect">
              <a:avLst/>
            </a:prstGeom>
            <a:noFill/>
            <a:ln w="9525">
              <a:noFill/>
              <a:miter lim="800000"/>
              <a:headEnd/>
              <a:tailEnd/>
            </a:ln>
            <a:effectLst/>
          </p:spPr>
          <p:txBody>
            <a:bodyPr>
              <a:spAutoFit/>
            </a:bodyPr>
            <a:lstStyle/>
            <a:p>
              <a:pPr algn="ctr">
                <a:spcBef>
                  <a:spcPct val="50000"/>
                </a:spcBef>
              </a:pPr>
              <a:r>
                <a:rPr lang="it-IT" sz="2000">
                  <a:solidFill>
                    <a:srgbClr val="33CC33"/>
                  </a:solidFill>
                  <a:latin typeface="Arial" charset="0"/>
                </a:rPr>
                <a:t>IL-18</a:t>
              </a:r>
            </a:p>
          </p:txBody>
        </p:sp>
        <p:sp>
          <p:nvSpPr>
            <p:cNvPr id="9259" name="Line 41"/>
            <p:cNvSpPr>
              <a:spLocks noChangeShapeType="1"/>
            </p:cNvSpPr>
            <p:nvPr/>
          </p:nvSpPr>
          <p:spPr bwMode="auto">
            <a:xfrm rot="5400000">
              <a:off x="2428" y="3111"/>
              <a:ext cx="998" cy="145"/>
            </a:xfrm>
            <a:prstGeom prst="line">
              <a:avLst/>
            </a:prstGeom>
            <a:noFill/>
            <a:ln w="38100">
              <a:solidFill>
                <a:srgbClr val="33CC33"/>
              </a:solidFill>
              <a:round/>
              <a:headEnd/>
              <a:tailEnd type="triangle" w="med" len="med"/>
            </a:ln>
            <a:effectLst/>
          </p:spPr>
          <p:txBody>
            <a:bodyPr/>
            <a:lstStyle/>
            <a:p>
              <a:endParaRPr lang="it-IT"/>
            </a:p>
          </p:txBody>
        </p:sp>
        <p:sp>
          <p:nvSpPr>
            <p:cNvPr id="9260" name="Line 42"/>
            <p:cNvSpPr>
              <a:spLocks noChangeShapeType="1"/>
            </p:cNvSpPr>
            <p:nvPr/>
          </p:nvSpPr>
          <p:spPr bwMode="auto">
            <a:xfrm rot="5400000">
              <a:off x="1883" y="2699"/>
              <a:ext cx="828" cy="594"/>
            </a:xfrm>
            <a:prstGeom prst="line">
              <a:avLst/>
            </a:prstGeom>
            <a:noFill/>
            <a:ln w="38100">
              <a:solidFill>
                <a:srgbClr val="33CC33"/>
              </a:solidFill>
              <a:round/>
              <a:headEnd/>
              <a:tailEnd type="triangle" w="med" len="med"/>
            </a:ln>
            <a:effectLst/>
          </p:spPr>
          <p:txBody>
            <a:bodyPr/>
            <a:lstStyle/>
            <a:p>
              <a:endParaRPr lang="it-IT"/>
            </a:p>
          </p:txBody>
        </p:sp>
        <p:sp>
          <p:nvSpPr>
            <p:cNvPr id="9261" name="Text Box 43"/>
            <p:cNvSpPr txBox="1">
              <a:spLocks noChangeArrowheads="1"/>
            </p:cNvSpPr>
            <p:nvPr/>
          </p:nvSpPr>
          <p:spPr bwMode="auto">
            <a:xfrm>
              <a:off x="224" y="618"/>
              <a:ext cx="870" cy="224"/>
            </a:xfrm>
            <a:prstGeom prst="rect">
              <a:avLst/>
            </a:prstGeom>
            <a:noFill/>
            <a:ln w="9525">
              <a:noFill/>
              <a:miter lim="800000"/>
              <a:headEnd/>
              <a:tailEnd/>
            </a:ln>
            <a:effectLst/>
          </p:spPr>
          <p:txBody>
            <a:bodyPr>
              <a:spAutoFit/>
            </a:bodyPr>
            <a:lstStyle/>
            <a:p>
              <a:pPr>
                <a:spcBef>
                  <a:spcPct val="50000"/>
                </a:spcBef>
              </a:pPr>
              <a:r>
                <a:rPr lang="it-IT" sz="1800">
                  <a:solidFill>
                    <a:srgbClr val="0066FF"/>
                  </a:solidFill>
                  <a:latin typeface="Arial" charset="0"/>
                </a:rPr>
                <a:t>Histamine</a:t>
              </a:r>
            </a:p>
          </p:txBody>
        </p:sp>
        <p:sp>
          <p:nvSpPr>
            <p:cNvPr id="9262" name="Text Box 44"/>
            <p:cNvSpPr txBox="1">
              <a:spLocks noChangeArrowheads="1"/>
            </p:cNvSpPr>
            <p:nvPr/>
          </p:nvSpPr>
          <p:spPr bwMode="auto">
            <a:xfrm>
              <a:off x="228" y="1489"/>
              <a:ext cx="1093" cy="224"/>
            </a:xfrm>
            <a:prstGeom prst="rect">
              <a:avLst/>
            </a:prstGeom>
            <a:noFill/>
            <a:ln w="9525">
              <a:noFill/>
              <a:miter lim="800000"/>
              <a:headEnd/>
              <a:tailEnd/>
            </a:ln>
            <a:effectLst/>
          </p:spPr>
          <p:txBody>
            <a:bodyPr>
              <a:spAutoFit/>
            </a:bodyPr>
            <a:lstStyle/>
            <a:p>
              <a:pPr>
                <a:spcBef>
                  <a:spcPct val="50000"/>
                </a:spcBef>
              </a:pPr>
              <a:r>
                <a:rPr lang="it-IT" sz="1800">
                  <a:solidFill>
                    <a:srgbClr val="0066FF"/>
                  </a:solidFill>
                  <a:latin typeface="Arial" charset="0"/>
                </a:rPr>
                <a:t>Cathepsin G</a:t>
              </a:r>
            </a:p>
          </p:txBody>
        </p:sp>
        <p:sp>
          <p:nvSpPr>
            <p:cNvPr id="9263" name="Text Box 45"/>
            <p:cNvSpPr txBox="1">
              <a:spLocks noChangeArrowheads="1"/>
            </p:cNvSpPr>
            <p:nvPr/>
          </p:nvSpPr>
          <p:spPr bwMode="auto">
            <a:xfrm>
              <a:off x="232" y="904"/>
              <a:ext cx="976" cy="224"/>
            </a:xfrm>
            <a:prstGeom prst="rect">
              <a:avLst/>
            </a:prstGeom>
            <a:noFill/>
            <a:ln w="9525">
              <a:noFill/>
              <a:miter lim="800000"/>
              <a:headEnd/>
              <a:tailEnd/>
            </a:ln>
            <a:effectLst/>
          </p:spPr>
          <p:txBody>
            <a:bodyPr>
              <a:spAutoFit/>
            </a:bodyPr>
            <a:lstStyle/>
            <a:p>
              <a:pPr>
                <a:spcBef>
                  <a:spcPct val="50000"/>
                </a:spcBef>
              </a:pPr>
              <a:r>
                <a:rPr lang="it-IT" sz="1800">
                  <a:solidFill>
                    <a:srgbClr val="0066FF"/>
                  </a:solidFill>
                  <a:latin typeface="Arial" charset="0"/>
                </a:rPr>
                <a:t>Tryptase</a:t>
              </a:r>
            </a:p>
          </p:txBody>
        </p:sp>
        <p:sp>
          <p:nvSpPr>
            <p:cNvPr id="9264" name="Text Box 46"/>
            <p:cNvSpPr txBox="1">
              <a:spLocks noChangeArrowheads="1"/>
            </p:cNvSpPr>
            <p:nvPr/>
          </p:nvSpPr>
          <p:spPr bwMode="auto">
            <a:xfrm>
              <a:off x="232" y="1199"/>
              <a:ext cx="907" cy="224"/>
            </a:xfrm>
            <a:prstGeom prst="rect">
              <a:avLst/>
            </a:prstGeom>
            <a:noFill/>
            <a:ln w="9525">
              <a:noFill/>
              <a:miter lim="800000"/>
              <a:headEnd/>
              <a:tailEnd/>
            </a:ln>
            <a:effectLst/>
          </p:spPr>
          <p:txBody>
            <a:bodyPr>
              <a:spAutoFit/>
            </a:bodyPr>
            <a:lstStyle/>
            <a:p>
              <a:pPr>
                <a:spcBef>
                  <a:spcPct val="50000"/>
                </a:spcBef>
              </a:pPr>
              <a:r>
                <a:rPr lang="it-IT" sz="1800">
                  <a:solidFill>
                    <a:srgbClr val="0066FF"/>
                  </a:solidFill>
                  <a:latin typeface="Arial" charset="0"/>
                </a:rPr>
                <a:t>Chymase</a:t>
              </a:r>
            </a:p>
          </p:txBody>
        </p:sp>
        <p:sp>
          <p:nvSpPr>
            <p:cNvPr id="9265" name="Text Box 47"/>
            <p:cNvSpPr txBox="1">
              <a:spLocks noChangeArrowheads="1"/>
            </p:cNvSpPr>
            <p:nvPr/>
          </p:nvSpPr>
          <p:spPr bwMode="auto">
            <a:xfrm>
              <a:off x="228" y="1779"/>
              <a:ext cx="1547" cy="225"/>
            </a:xfrm>
            <a:prstGeom prst="rect">
              <a:avLst/>
            </a:prstGeom>
            <a:noFill/>
            <a:ln w="9525">
              <a:noFill/>
              <a:miter lim="800000"/>
              <a:headEnd/>
              <a:tailEnd/>
            </a:ln>
            <a:effectLst/>
          </p:spPr>
          <p:txBody>
            <a:bodyPr>
              <a:spAutoFit/>
            </a:bodyPr>
            <a:lstStyle/>
            <a:p>
              <a:pPr>
                <a:spcBef>
                  <a:spcPct val="50000"/>
                </a:spcBef>
              </a:pPr>
              <a:r>
                <a:rPr lang="it-IT" sz="1800">
                  <a:solidFill>
                    <a:srgbClr val="0066FF"/>
                  </a:solidFill>
                  <a:latin typeface="Arial" charset="0"/>
                </a:rPr>
                <a:t>Carboxypeptidase A</a:t>
              </a:r>
            </a:p>
          </p:txBody>
        </p:sp>
        <p:sp>
          <p:nvSpPr>
            <p:cNvPr id="9266" name="Freeform 48"/>
            <p:cNvSpPr>
              <a:spLocks/>
            </p:cNvSpPr>
            <p:nvPr/>
          </p:nvSpPr>
          <p:spPr bwMode="auto">
            <a:xfrm>
              <a:off x="1131" y="717"/>
              <a:ext cx="1094" cy="600"/>
            </a:xfrm>
            <a:custGeom>
              <a:avLst/>
              <a:gdLst>
                <a:gd name="T0" fmla="*/ 1094 w 1094"/>
                <a:gd name="T1" fmla="*/ 600 h 600"/>
                <a:gd name="T2" fmla="*/ 657 w 1094"/>
                <a:gd name="T3" fmla="*/ 463 h 600"/>
                <a:gd name="T4" fmla="*/ 452 w 1094"/>
                <a:gd name="T5" fmla="*/ 72 h 600"/>
                <a:gd name="T6" fmla="*/ 0 w 1094"/>
                <a:gd name="T7" fmla="*/ 28 h 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 h="600">
                  <a:moveTo>
                    <a:pt x="1094" y="600"/>
                  </a:moveTo>
                  <a:cubicBezTo>
                    <a:pt x="1021" y="577"/>
                    <a:pt x="764" y="551"/>
                    <a:pt x="657" y="463"/>
                  </a:cubicBezTo>
                  <a:cubicBezTo>
                    <a:pt x="550" y="375"/>
                    <a:pt x="562" y="144"/>
                    <a:pt x="452" y="72"/>
                  </a:cubicBezTo>
                  <a:cubicBezTo>
                    <a:pt x="342" y="0"/>
                    <a:pt x="94" y="37"/>
                    <a:pt x="0" y="28"/>
                  </a:cubicBezTo>
                </a:path>
              </a:pathLst>
            </a:custGeom>
            <a:noFill/>
            <a:ln w="38100" cmpd="sng">
              <a:solidFill>
                <a:srgbClr val="0066FF"/>
              </a:solidFill>
              <a:round/>
              <a:headEnd type="none" w="med" len="med"/>
              <a:tailEnd type="triangle" w="med" len="med"/>
            </a:ln>
            <a:effectLst/>
          </p:spPr>
          <p:txBody>
            <a:bodyPr/>
            <a:lstStyle/>
            <a:p>
              <a:endParaRPr lang="it-IT"/>
            </a:p>
          </p:txBody>
        </p:sp>
        <p:sp>
          <p:nvSpPr>
            <p:cNvPr id="9267" name="Freeform 49"/>
            <p:cNvSpPr>
              <a:spLocks/>
            </p:cNvSpPr>
            <p:nvPr/>
          </p:nvSpPr>
          <p:spPr bwMode="auto">
            <a:xfrm>
              <a:off x="1729" y="1314"/>
              <a:ext cx="505" cy="594"/>
            </a:xfrm>
            <a:custGeom>
              <a:avLst/>
              <a:gdLst>
                <a:gd name="T0" fmla="*/ 505 w 505"/>
                <a:gd name="T1" fmla="*/ 0 h 594"/>
                <a:gd name="T2" fmla="*/ 482 w 505"/>
                <a:gd name="T3" fmla="*/ 18 h 594"/>
                <a:gd name="T4" fmla="*/ 457 w 505"/>
                <a:gd name="T5" fmla="*/ 30 h 594"/>
                <a:gd name="T6" fmla="*/ 418 w 505"/>
                <a:gd name="T7" fmla="*/ 60 h 594"/>
                <a:gd name="T8" fmla="*/ 376 w 505"/>
                <a:gd name="T9" fmla="*/ 93 h 594"/>
                <a:gd name="T10" fmla="*/ 337 w 505"/>
                <a:gd name="T11" fmla="*/ 130 h 594"/>
                <a:gd name="T12" fmla="*/ 304 w 505"/>
                <a:gd name="T13" fmla="*/ 163 h 594"/>
                <a:gd name="T14" fmla="*/ 272 w 505"/>
                <a:gd name="T15" fmla="*/ 202 h 594"/>
                <a:gd name="T16" fmla="*/ 260 w 505"/>
                <a:gd name="T17" fmla="*/ 225 h 594"/>
                <a:gd name="T18" fmla="*/ 251 w 505"/>
                <a:gd name="T19" fmla="*/ 253 h 594"/>
                <a:gd name="T20" fmla="*/ 177 w 505"/>
                <a:gd name="T21" fmla="*/ 540 h 594"/>
                <a:gd name="T22" fmla="*/ 0 w 505"/>
                <a:gd name="T23" fmla="*/ 580 h 5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5" h="594">
                  <a:moveTo>
                    <a:pt x="505" y="0"/>
                  </a:moveTo>
                  <a:cubicBezTo>
                    <a:pt x="501" y="3"/>
                    <a:pt x="490" y="13"/>
                    <a:pt x="482" y="18"/>
                  </a:cubicBezTo>
                  <a:cubicBezTo>
                    <a:pt x="474" y="23"/>
                    <a:pt x="468" y="23"/>
                    <a:pt x="457" y="30"/>
                  </a:cubicBezTo>
                  <a:cubicBezTo>
                    <a:pt x="446" y="37"/>
                    <a:pt x="432" y="49"/>
                    <a:pt x="418" y="60"/>
                  </a:cubicBezTo>
                  <a:cubicBezTo>
                    <a:pt x="404" y="71"/>
                    <a:pt x="390" y="81"/>
                    <a:pt x="376" y="93"/>
                  </a:cubicBezTo>
                  <a:cubicBezTo>
                    <a:pt x="362" y="105"/>
                    <a:pt x="349" y="118"/>
                    <a:pt x="337" y="130"/>
                  </a:cubicBezTo>
                  <a:cubicBezTo>
                    <a:pt x="325" y="142"/>
                    <a:pt x="315" y="151"/>
                    <a:pt x="304" y="163"/>
                  </a:cubicBezTo>
                  <a:cubicBezTo>
                    <a:pt x="293" y="175"/>
                    <a:pt x="279" y="192"/>
                    <a:pt x="272" y="202"/>
                  </a:cubicBezTo>
                  <a:cubicBezTo>
                    <a:pt x="265" y="212"/>
                    <a:pt x="263" y="217"/>
                    <a:pt x="260" y="225"/>
                  </a:cubicBezTo>
                  <a:cubicBezTo>
                    <a:pt x="257" y="233"/>
                    <a:pt x="265" y="201"/>
                    <a:pt x="251" y="253"/>
                  </a:cubicBezTo>
                  <a:cubicBezTo>
                    <a:pt x="237" y="305"/>
                    <a:pt x="219" y="486"/>
                    <a:pt x="177" y="540"/>
                  </a:cubicBezTo>
                  <a:cubicBezTo>
                    <a:pt x="135" y="594"/>
                    <a:pt x="37" y="571"/>
                    <a:pt x="0" y="580"/>
                  </a:cubicBezTo>
                </a:path>
              </a:pathLst>
            </a:custGeom>
            <a:noFill/>
            <a:ln w="38100" cmpd="sng">
              <a:solidFill>
                <a:srgbClr val="0066FF"/>
              </a:solidFill>
              <a:round/>
              <a:headEnd type="none" w="med" len="med"/>
              <a:tailEnd type="triangle" w="med" len="med"/>
            </a:ln>
            <a:effectLst/>
          </p:spPr>
          <p:txBody>
            <a:bodyPr/>
            <a:lstStyle/>
            <a:p>
              <a:endParaRPr lang="it-IT"/>
            </a:p>
          </p:txBody>
        </p:sp>
        <p:sp>
          <p:nvSpPr>
            <p:cNvPr id="9268" name="Freeform 50"/>
            <p:cNvSpPr>
              <a:spLocks/>
            </p:cNvSpPr>
            <p:nvPr/>
          </p:nvSpPr>
          <p:spPr bwMode="auto">
            <a:xfrm>
              <a:off x="1323" y="1325"/>
              <a:ext cx="905" cy="281"/>
            </a:xfrm>
            <a:custGeom>
              <a:avLst/>
              <a:gdLst>
                <a:gd name="T0" fmla="*/ 905 w 905"/>
                <a:gd name="T1" fmla="*/ 0 h 281"/>
                <a:gd name="T2" fmla="*/ 839 w 905"/>
                <a:gd name="T3" fmla="*/ 35 h 281"/>
                <a:gd name="T4" fmla="*/ 753 w 905"/>
                <a:gd name="T5" fmla="*/ 109 h 281"/>
                <a:gd name="T6" fmla="*/ 722 w 905"/>
                <a:gd name="T7" fmla="*/ 139 h 281"/>
                <a:gd name="T8" fmla="*/ 693 w 905"/>
                <a:gd name="T9" fmla="*/ 170 h 281"/>
                <a:gd name="T10" fmla="*/ 600 w 905"/>
                <a:gd name="T11" fmla="*/ 262 h 281"/>
                <a:gd name="T12" fmla="*/ 329 w 905"/>
                <a:gd name="T13" fmla="*/ 278 h 281"/>
                <a:gd name="T14" fmla="*/ 0 w 905"/>
                <a:gd name="T15" fmla="*/ 280 h 2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5" h="281">
                  <a:moveTo>
                    <a:pt x="905" y="0"/>
                  </a:moveTo>
                  <a:cubicBezTo>
                    <a:pt x="894" y="6"/>
                    <a:pt x="864" y="17"/>
                    <a:pt x="839" y="35"/>
                  </a:cubicBezTo>
                  <a:cubicBezTo>
                    <a:pt x="814" y="53"/>
                    <a:pt x="772" y="92"/>
                    <a:pt x="753" y="109"/>
                  </a:cubicBezTo>
                  <a:cubicBezTo>
                    <a:pt x="734" y="126"/>
                    <a:pt x="732" y="129"/>
                    <a:pt x="722" y="139"/>
                  </a:cubicBezTo>
                  <a:cubicBezTo>
                    <a:pt x="712" y="149"/>
                    <a:pt x="713" y="150"/>
                    <a:pt x="693" y="170"/>
                  </a:cubicBezTo>
                  <a:cubicBezTo>
                    <a:pt x="673" y="190"/>
                    <a:pt x="661" y="244"/>
                    <a:pt x="600" y="262"/>
                  </a:cubicBezTo>
                  <a:cubicBezTo>
                    <a:pt x="539" y="280"/>
                    <a:pt x="429" y="275"/>
                    <a:pt x="329" y="278"/>
                  </a:cubicBezTo>
                  <a:cubicBezTo>
                    <a:pt x="229" y="281"/>
                    <a:pt x="69" y="280"/>
                    <a:pt x="0" y="280"/>
                  </a:cubicBezTo>
                </a:path>
              </a:pathLst>
            </a:custGeom>
            <a:noFill/>
            <a:ln w="38100" cmpd="sng">
              <a:solidFill>
                <a:srgbClr val="0066FF"/>
              </a:solidFill>
              <a:round/>
              <a:headEnd type="none" w="med" len="med"/>
              <a:tailEnd type="triangle" w="med" len="med"/>
            </a:ln>
            <a:effectLst/>
          </p:spPr>
          <p:txBody>
            <a:bodyPr/>
            <a:lstStyle/>
            <a:p>
              <a:endParaRPr lang="it-IT"/>
            </a:p>
          </p:txBody>
        </p:sp>
        <p:sp>
          <p:nvSpPr>
            <p:cNvPr id="9269" name="Freeform 51"/>
            <p:cNvSpPr>
              <a:spLocks/>
            </p:cNvSpPr>
            <p:nvPr/>
          </p:nvSpPr>
          <p:spPr bwMode="auto">
            <a:xfrm>
              <a:off x="1135" y="1013"/>
              <a:ext cx="1093" cy="303"/>
            </a:xfrm>
            <a:custGeom>
              <a:avLst/>
              <a:gdLst>
                <a:gd name="T0" fmla="*/ 1093 w 1093"/>
                <a:gd name="T1" fmla="*/ 303 h 303"/>
                <a:gd name="T2" fmla="*/ 872 w 1093"/>
                <a:gd name="T3" fmla="*/ 256 h 303"/>
                <a:gd name="T4" fmla="*/ 703 w 1093"/>
                <a:gd name="T5" fmla="*/ 200 h 303"/>
                <a:gd name="T6" fmla="*/ 448 w 1093"/>
                <a:gd name="T7" fmla="*/ 31 h 303"/>
                <a:gd name="T8" fmla="*/ 0 w 1093"/>
                <a:gd name="T9" fmla="*/ 16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3" h="303">
                  <a:moveTo>
                    <a:pt x="1093" y="303"/>
                  </a:moveTo>
                  <a:cubicBezTo>
                    <a:pt x="1056" y="295"/>
                    <a:pt x="937" y="273"/>
                    <a:pt x="872" y="256"/>
                  </a:cubicBezTo>
                  <a:cubicBezTo>
                    <a:pt x="807" y="239"/>
                    <a:pt x="774" y="237"/>
                    <a:pt x="703" y="200"/>
                  </a:cubicBezTo>
                  <a:cubicBezTo>
                    <a:pt x="632" y="163"/>
                    <a:pt x="565" y="62"/>
                    <a:pt x="448" y="31"/>
                  </a:cubicBezTo>
                  <a:cubicBezTo>
                    <a:pt x="331" y="0"/>
                    <a:pt x="93" y="19"/>
                    <a:pt x="0" y="16"/>
                  </a:cubicBezTo>
                </a:path>
              </a:pathLst>
            </a:custGeom>
            <a:noFill/>
            <a:ln w="38100" cmpd="sng">
              <a:solidFill>
                <a:srgbClr val="0066FF"/>
              </a:solidFill>
              <a:round/>
              <a:headEnd type="none" w="med" len="med"/>
              <a:tailEnd type="triangle" w="med" len="med"/>
            </a:ln>
            <a:effectLst/>
          </p:spPr>
          <p:txBody>
            <a:bodyPr/>
            <a:lstStyle/>
            <a:p>
              <a:endParaRPr lang="it-IT"/>
            </a:p>
          </p:txBody>
        </p:sp>
      </p:grpSp>
      <p:sp>
        <p:nvSpPr>
          <p:cNvPr id="9219" name="Text Box 52"/>
          <p:cNvSpPr txBox="1">
            <a:spLocks noChangeArrowheads="1"/>
          </p:cNvSpPr>
          <p:nvPr/>
        </p:nvSpPr>
        <p:spPr bwMode="auto">
          <a:xfrm>
            <a:off x="850900" y="700088"/>
            <a:ext cx="4808538" cy="366712"/>
          </a:xfrm>
          <a:prstGeom prst="rect">
            <a:avLst/>
          </a:prstGeom>
          <a:noFill/>
          <a:ln w="9525">
            <a:noFill/>
            <a:miter lim="800000"/>
            <a:headEnd/>
            <a:tailEnd/>
          </a:ln>
          <a:effectLst/>
        </p:spPr>
        <p:txBody>
          <a:bodyPr>
            <a:spAutoFit/>
          </a:bodyPr>
          <a:lstStyle/>
          <a:p>
            <a:pPr>
              <a:spcBef>
                <a:spcPct val="50000"/>
              </a:spcBef>
            </a:pPr>
            <a:r>
              <a:rPr lang="it-IT" sz="1800" i="1"/>
              <a:t> </a:t>
            </a:r>
            <a:r>
              <a:rPr lang="it-IT" sz="1800">
                <a:solidFill>
                  <a:schemeClr val="bg1"/>
                </a:solidFill>
              </a:rPr>
              <a:t>Marone</a:t>
            </a:r>
            <a:r>
              <a:rPr lang="it-IT" sz="1800" i="1">
                <a:solidFill>
                  <a:schemeClr val="bg1"/>
                </a:solidFill>
              </a:rPr>
              <a:t> et al.  Adv. Immunol., 2005</a:t>
            </a:r>
          </a:p>
        </p:txBody>
      </p:sp>
      <p:sp>
        <p:nvSpPr>
          <p:cNvPr id="56" name="Titolo 55"/>
          <p:cNvSpPr>
            <a:spLocks noGrp="1"/>
          </p:cNvSpPr>
          <p:nvPr>
            <p:ph type="title"/>
          </p:nvPr>
        </p:nvSpPr>
        <p:spPr/>
        <p:txBody>
          <a:bodyPr/>
          <a:lstStyle/>
          <a:p>
            <a:r>
              <a:rPr lang="it-IT" smtClean="0"/>
              <a:t>Mediatori del mastocita</a:t>
            </a:r>
            <a:br>
              <a:rPr lang="it-IT" smtClean="0"/>
            </a:br>
            <a:endParaRPr lang="it-IT" dirty="0"/>
          </a:p>
        </p:txBody>
      </p:sp>
      <p:sp>
        <p:nvSpPr>
          <p:cNvPr id="54" name="Segnaposto numero diapositiva 53"/>
          <p:cNvSpPr>
            <a:spLocks noGrp="1"/>
          </p:cNvSpPr>
          <p:nvPr>
            <p:ph type="sldNum" sz="quarter" idx="4"/>
          </p:nvPr>
        </p:nvSpPr>
        <p:spPr/>
        <p:txBody>
          <a:bodyPr/>
          <a:lstStyle/>
          <a:p>
            <a:fld id="{727900B2-336A-46FE-9A0B-0A54CDA181B0}" type="slidenum">
              <a:rPr lang="it-IT" smtClean="0"/>
              <a:pPr/>
              <a:t>9</a:t>
            </a:fld>
            <a:endParaRPr lang="it-IT" dirty="0"/>
          </a:p>
        </p:txBody>
      </p:sp>
      <p:sp>
        <p:nvSpPr>
          <p:cNvPr id="55" name="Segnaposto piè di pagina 54"/>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839788" y="578979"/>
            <a:ext cx="7265987" cy="891231"/>
          </a:xfrm>
          <a:prstGeom prst="rect">
            <a:avLst/>
          </a:prstGeom>
          <a:noFill/>
          <a:ln w="12700">
            <a:noFill/>
            <a:miter lim="800000"/>
            <a:headEnd/>
            <a:tailEnd/>
          </a:ln>
          <a:effectLst/>
        </p:spPr>
        <p:txBody>
          <a:bodyPr lIns="0" tIns="60306" rIns="0" bIns="60306">
            <a:spAutoFit/>
          </a:bodyPr>
          <a:lstStyle/>
          <a:p>
            <a:pPr defTabSz="762000"/>
            <a:r>
              <a:rPr lang="it-IT" sz="2400" dirty="0" err="1">
                <a:solidFill>
                  <a:schemeClr val="bg1"/>
                </a:solidFill>
                <a:latin typeface="Clarendon" pitchFamily="2" charset="0"/>
                <a:ea typeface="+mj-ea"/>
                <a:cs typeface="+mj-cs"/>
              </a:rPr>
              <a:t>Rochat</a:t>
            </a:r>
            <a:r>
              <a:rPr lang="it-IT" sz="2400" dirty="0">
                <a:solidFill>
                  <a:schemeClr val="bg1"/>
                </a:solidFill>
                <a:latin typeface="Clarendon" pitchFamily="2" charset="0"/>
                <a:ea typeface="+mj-ea"/>
                <a:cs typeface="+mj-cs"/>
              </a:rPr>
              <a:t> </a:t>
            </a:r>
            <a:r>
              <a:rPr lang="it-IT" sz="2400" dirty="0" err="1">
                <a:solidFill>
                  <a:schemeClr val="bg1"/>
                </a:solidFill>
                <a:latin typeface="Clarendon" pitchFamily="2" charset="0"/>
                <a:ea typeface="+mj-ea"/>
                <a:cs typeface="+mj-cs"/>
              </a:rPr>
              <a:t>et</a:t>
            </a:r>
            <a:r>
              <a:rPr lang="it-IT" sz="2400" dirty="0">
                <a:solidFill>
                  <a:schemeClr val="bg1"/>
                </a:solidFill>
                <a:latin typeface="Clarendon" pitchFamily="2" charset="0"/>
                <a:ea typeface="+mj-ea"/>
                <a:cs typeface="+mj-cs"/>
              </a:rPr>
              <a:t> al, JACI 2010</a:t>
            </a:r>
          </a:p>
          <a:p>
            <a:pPr defTabSz="762000" eaLnBrk="0" hangingPunct="0"/>
            <a:endParaRPr lang="it-IT" sz="2400" b="0" dirty="0">
              <a:solidFill>
                <a:schemeClr val="folHlink"/>
              </a:solidFill>
              <a:latin typeface="Arial Unicode MS" pitchFamily="34" charset="-128"/>
            </a:endParaRPr>
          </a:p>
        </p:txBody>
      </p:sp>
      <p:pic>
        <p:nvPicPr>
          <p:cNvPr id="115716" name="Picture 4" descr="High-quality image (548K) - Opens new window">
            <a:hlinkClick r:id="rId2"/>
          </p:cNvPr>
          <p:cNvPicPr>
            <a:picLocks noChangeAspect="1" noChangeArrowheads="1"/>
          </p:cNvPicPr>
          <p:nvPr/>
        </p:nvPicPr>
        <p:blipFill>
          <a:blip r:embed="rId3" cstate="print"/>
          <a:srcRect/>
          <a:stretch>
            <a:fillRect/>
          </a:stretch>
        </p:blipFill>
        <p:spPr bwMode="auto">
          <a:xfrm>
            <a:off x="908731" y="1301296"/>
            <a:ext cx="8002587" cy="4379913"/>
          </a:xfrm>
          <a:prstGeom prst="rect">
            <a:avLst/>
          </a:prstGeom>
          <a:noFill/>
          <a:ln w="9525">
            <a:noFill/>
            <a:miter lim="800000"/>
            <a:headEnd/>
            <a:tailEnd/>
          </a:ln>
        </p:spPr>
      </p:pic>
      <p:sp>
        <p:nvSpPr>
          <p:cNvPr id="115717" name="Text Box 1028"/>
          <p:cNvSpPr txBox="1">
            <a:spLocks noChangeArrowheads="1"/>
          </p:cNvSpPr>
          <p:nvPr/>
        </p:nvSpPr>
        <p:spPr bwMode="auto">
          <a:xfrm>
            <a:off x="1052740" y="5867854"/>
            <a:ext cx="7580313" cy="457200"/>
          </a:xfrm>
          <a:prstGeom prst="rect">
            <a:avLst/>
          </a:prstGeom>
          <a:noFill/>
          <a:ln w="12700">
            <a:noFill/>
            <a:miter lim="800000"/>
            <a:headEnd/>
            <a:tailEnd/>
          </a:ln>
          <a:effectLst/>
        </p:spPr>
        <p:txBody>
          <a:bodyPr wrap="none">
            <a:spAutoFit/>
          </a:bodyPr>
          <a:lstStyle/>
          <a:p>
            <a:pPr defTabSz="762000"/>
            <a:r>
              <a:rPr lang="it-IT" sz="2400" b="0" dirty="0">
                <a:latin typeface="Arial" charset="0"/>
              </a:rPr>
              <a:t>Coorte di 1.314 bambini seguiti dalla nascita ai 13 anni</a:t>
            </a:r>
          </a:p>
        </p:txBody>
      </p:sp>
      <p:sp>
        <p:nvSpPr>
          <p:cNvPr id="7" name="Titolo 6"/>
          <p:cNvSpPr>
            <a:spLocks noGrp="1"/>
          </p:cNvSpPr>
          <p:nvPr>
            <p:ph type="title"/>
          </p:nvPr>
        </p:nvSpPr>
        <p:spPr/>
        <p:txBody>
          <a:bodyPr/>
          <a:lstStyle/>
          <a:p>
            <a:r>
              <a:rPr lang="en-US" smtClean="0"/>
              <a:t>Allergic rhinitis as a predictor for wheezing onset in school-aged children.</a:t>
            </a:r>
            <a:br>
              <a:rPr lang="en-US"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90</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866775" y="71438"/>
            <a:ext cx="6510338" cy="1257300"/>
          </a:xfrm>
          <a:prstGeom prst="rect">
            <a:avLst/>
          </a:prstGeom>
          <a:noFill/>
          <a:ln w="12700">
            <a:noFill/>
            <a:miter lim="800000"/>
            <a:headEnd/>
            <a:tailEnd/>
          </a:ln>
          <a:effectLst/>
        </p:spPr>
      </p:pic>
      <p:pic>
        <p:nvPicPr>
          <p:cNvPr id="116739" name="Picture 3"/>
          <p:cNvPicPr>
            <a:picLocks noChangeAspect="1" noChangeArrowheads="1"/>
          </p:cNvPicPr>
          <p:nvPr/>
        </p:nvPicPr>
        <p:blipFill>
          <a:blip r:embed="rId3" cstate="print"/>
          <a:srcRect/>
          <a:stretch>
            <a:fillRect/>
          </a:stretch>
        </p:blipFill>
        <p:spPr bwMode="auto">
          <a:xfrm>
            <a:off x="1565275" y="1362075"/>
            <a:ext cx="6453188" cy="4160838"/>
          </a:xfrm>
          <a:prstGeom prst="rect">
            <a:avLst/>
          </a:prstGeom>
          <a:noFill/>
          <a:ln w="12700">
            <a:noFill/>
            <a:miter lim="800000"/>
            <a:headEnd/>
            <a:tailEnd/>
          </a:ln>
          <a:effectLst/>
        </p:spPr>
      </p:pic>
      <p:sp>
        <p:nvSpPr>
          <p:cNvPr id="116741" name="Rectangle 5"/>
          <p:cNvSpPr>
            <a:spLocks noChangeArrowheads="1"/>
          </p:cNvSpPr>
          <p:nvPr/>
        </p:nvSpPr>
        <p:spPr bwMode="auto">
          <a:xfrm>
            <a:off x="885825" y="5657850"/>
            <a:ext cx="8129588" cy="10699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1600" b="0" i="1">
                <a:latin typeface="Arial Unicode MS" pitchFamily="34" charset="-128"/>
              </a:rPr>
              <a:t>Lo studio randomizzato e controllato con il questionario Rhinasthma ha dimostrato che il trattamento per 4 settimane con MF migliora la QoL non solo nel dominio della rinite (UAs) ma anche in quello dell’asma (LAs). Si è osservata anche una significativa riduzione dei sintomi totali rinite+asma.</a:t>
            </a:r>
          </a:p>
        </p:txBody>
      </p:sp>
      <p:sp>
        <p:nvSpPr>
          <p:cNvPr id="116742" name="Rectangle 6"/>
          <p:cNvSpPr>
            <a:spLocks noChangeArrowheads="1"/>
          </p:cNvSpPr>
          <p:nvPr/>
        </p:nvSpPr>
        <p:spPr bwMode="auto">
          <a:xfrm>
            <a:off x="3948113" y="5056188"/>
            <a:ext cx="1855787" cy="442912"/>
          </a:xfrm>
          <a:prstGeom prst="rect">
            <a:avLst/>
          </a:prstGeom>
          <a:noFill/>
          <a:ln w="28575">
            <a:solidFill>
              <a:srgbClr val="C00000"/>
            </a:solidFill>
            <a:miter lim="800000"/>
            <a:headEnd/>
            <a:tailEnd/>
          </a:ln>
          <a:effectLst>
            <a:prstShdw prst="shdw13" dist="53882" dir="13500000">
              <a:schemeClr val="bg2">
                <a:alpha val="50000"/>
              </a:schemeClr>
            </a:prstShdw>
          </a:effectLst>
        </p:spPr>
        <p:txBody>
          <a:bodyPr wrap="none" anchor="ctr"/>
          <a:lstStyle/>
          <a:p>
            <a:endParaRPr lang="it-IT"/>
          </a:p>
        </p:txBody>
      </p:sp>
      <p:sp>
        <p:nvSpPr>
          <p:cNvPr id="6" name="Segnaposto numero diapositiva 5"/>
          <p:cNvSpPr>
            <a:spLocks noGrp="1"/>
          </p:cNvSpPr>
          <p:nvPr>
            <p:ph type="sldNum" sz="quarter" idx="4"/>
          </p:nvPr>
        </p:nvSpPr>
        <p:spPr/>
        <p:txBody>
          <a:bodyPr/>
          <a:lstStyle/>
          <a:p>
            <a:fld id="{727900B2-336A-46FE-9A0B-0A54CDA181B0}" type="slidenum">
              <a:rPr lang="it-IT" smtClean="0"/>
              <a:pPr/>
              <a:t>91</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143250" y="1189038"/>
            <a:ext cx="250825" cy="250825"/>
          </a:xfrm>
          <a:prstGeom prst="rect">
            <a:avLst/>
          </a:prstGeom>
          <a:solidFill>
            <a:schemeClr val="accent1">
              <a:lumMod val="50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763" name="Text Box 3"/>
          <p:cNvSpPr txBox="1">
            <a:spLocks noChangeArrowheads="1"/>
          </p:cNvSpPr>
          <p:nvPr/>
        </p:nvSpPr>
        <p:spPr bwMode="auto">
          <a:xfrm>
            <a:off x="3508375" y="1146175"/>
            <a:ext cx="1050925" cy="338138"/>
          </a:xfrm>
          <a:prstGeom prst="rect">
            <a:avLst/>
          </a:prstGeom>
          <a:noFill/>
          <a:ln w="9525">
            <a:noFill/>
            <a:miter lim="800000"/>
            <a:headEnd/>
            <a:tailEnd/>
          </a:ln>
        </p:spPr>
        <p:txBody>
          <a:bodyPr wrap="none">
            <a:spAutoFit/>
          </a:bodyPr>
          <a:lstStyle/>
          <a:p>
            <a:r>
              <a:rPr lang="it-IT" sz="1600">
                <a:solidFill>
                  <a:schemeClr val="bg1"/>
                </a:solidFill>
                <a:latin typeface="Arial" charset="0"/>
              </a:rPr>
              <a:t> NO SLIT</a:t>
            </a:r>
          </a:p>
        </p:txBody>
      </p:sp>
      <p:sp>
        <p:nvSpPr>
          <p:cNvPr id="117764" name="Line 4"/>
          <p:cNvSpPr>
            <a:spLocks noChangeShapeType="1"/>
          </p:cNvSpPr>
          <p:nvPr/>
        </p:nvSpPr>
        <p:spPr bwMode="auto">
          <a:xfrm>
            <a:off x="1568450" y="1020763"/>
            <a:ext cx="207963" cy="0"/>
          </a:xfrm>
          <a:prstGeom prst="line">
            <a:avLst/>
          </a:prstGeom>
          <a:noFill/>
          <a:ln w="9525">
            <a:solidFill>
              <a:schemeClr val="bg1"/>
            </a:solidFill>
            <a:round/>
            <a:headEnd/>
            <a:tailEnd/>
          </a:ln>
        </p:spPr>
        <p:txBody>
          <a:bodyPr/>
          <a:lstStyle/>
          <a:p>
            <a:endParaRPr lang="it-IT"/>
          </a:p>
        </p:txBody>
      </p:sp>
      <p:sp>
        <p:nvSpPr>
          <p:cNvPr id="117765" name="Line 5"/>
          <p:cNvSpPr>
            <a:spLocks noChangeShapeType="1"/>
          </p:cNvSpPr>
          <p:nvPr/>
        </p:nvSpPr>
        <p:spPr bwMode="auto">
          <a:xfrm>
            <a:off x="1568450" y="1500188"/>
            <a:ext cx="207963" cy="0"/>
          </a:xfrm>
          <a:prstGeom prst="line">
            <a:avLst/>
          </a:prstGeom>
          <a:noFill/>
          <a:ln w="9525">
            <a:solidFill>
              <a:schemeClr val="bg1"/>
            </a:solidFill>
            <a:round/>
            <a:headEnd/>
            <a:tailEnd/>
          </a:ln>
        </p:spPr>
        <p:txBody>
          <a:bodyPr/>
          <a:lstStyle/>
          <a:p>
            <a:endParaRPr lang="it-IT"/>
          </a:p>
        </p:txBody>
      </p:sp>
      <p:sp>
        <p:nvSpPr>
          <p:cNvPr id="117766" name="Line 6"/>
          <p:cNvSpPr>
            <a:spLocks noChangeShapeType="1"/>
          </p:cNvSpPr>
          <p:nvPr/>
        </p:nvSpPr>
        <p:spPr bwMode="auto">
          <a:xfrm>
            <a:off x="1568450" y="1979613"/>
            <a:ext cx="207963" cy="0"/>
          </a:xfrm>
          <a:prstGeom prst="line">
            <a:avLst/>
          </a:prstGeom>
          <a:noFill/>
          <a:ln w="9525">
            <a:solidFill>
              <a:schemeClr val="bg1"/>
            </a:solidFill>
            <a:round/>
            <a:headEnd/>
            <a:tailEnd/>
          </a:ln>
        </p:spPr>
        <p:txBody>
          <a:bodyPr/>
          <a:lstStyle/>
          <a:p>
            <a:endParaRPr lang="it-IT"/>
          </a:p>
        </p:txBody>
      </p:sp>
      <p:sp>
        <p:nvSpPr>
          <p:cNvPr id="117767" name="Line 7"/>
          <p:cNvSpPr>
            <a:spLocks noChangeShapeType="1"/>
          </p:cNvSpPr>
          <p:nvPr/>
        </p:nvSpPr>
        <p:spPr bwMode="auto">
          <a:xfrm>
            <a:off x="1568450" y="2460625"/>
            <a:ext cx="207963" cy="0"/>
          </a:xfrm>
          <a:prstGeom prst="line">
            <a:avLst/>
          </a:prstGeom>
          <a:noFill/>
          <a:ln w="9525">
            <a:solidFill>
              <a:schemeClr val="bg1"/>
            </a:solidFill>
            <a:round/>
            <a:headEnd/>
            <a:tailEnd/>
          </a:ln>
        </p:spPr>
        <p:txBody>
          <a:bodyPr/>
          <a:lstStyle/>
          <a:p>
            <a:endParaRPr lang="it-IT"/>
          </a:p>
        </p:txBody>
      </p:sp>
      <p:sp>
        <p:nvSpPr>
          <p:cNvPr id="117768" name="Line 8"/>
          <p:cNvSpPr>
            <a:spLocks noChangeShapeType="1"/>
          </p:cNvSpPr>
          <p:nvPr/>
        </p:nvSpPr>
        <p:spPr bwMode="auto">
          <a:xfrm>
            <a:off x="1568450" y="2938463"/>
            <a:ext cx="207963" cy="0"/>
          </a:xfrm>
          <a:prstGeom prst="line">
            <a:avLst/>
          </a:prstGeom>
          <a:noFill/>
          <a:ln w="9525">
            <a:solidFill>
              <a:schemeClr val="bg1"/>
            </a:solidFill>
            <a:round/>
            <a:headEnd/>
            <a:tailEnd/>
          </a:ln>
        </p:spPr>
        <p:txBody>
          <a:bodyPr/>
          <a:lstStyle/>
          <a:p>
            <a:endParaRPr lang="it-IT"/>
          </a:p>
        </p:txBody>
      </p:sp>
      <p:sp>
        <p:nvSpPr>
          <p:cNvPr id="117769" name="Line 9"/>
          <p:cNvSpPr>
            <a:spLocks noChangeShapeType="1"/>
          </p:cNvSpPr>
          <p:nvPr/>
        </p:nvSpPr>
        <p:spPr bwMode="auto">
          <a:xfrm>
            <a:off x="1568450" y="3417888"/>
            <a:ext cx="207963" cy="0"/>
          </a:xfrm>
          <a:prstGeom prst="line">
            <a:avLst/>
          </a:prstGeom>
          <a:noFill/>
          <a:ln w="9525">
            <a:solidFill>
              <a:schemeClr val="bg1"/>
            </a:solidFill>
            <a:round/>
            <a:headEnd/>
            <a:tailEnd/>
          </a:ln>
        </p:spPr>
        <p:txBody>
          <a:bodyPr/>
          <a:lstStyle/>
          <a:p>
            <a:endParaRPr lang="it-IT"/>
          </a:p>
        </p:txBody>
      </p:sp>
      <p:sp>
        <p:nvSpPr>
          <p:cNvPr id="117770" name="Line 10"/>
          <p:cNvSpPr>
            <a:spLocks noChangeShapeType="1"/>
          </p:cNvSpPr>
          <p:nvPr/>
        </p:nvSpPr>
        <p:spPr bwMode="auto">
          <a:xfrm>
            <a:off x="1568450" y="3898900"/>
            <a:ext cx="207963" cy="0"/>
          </a:xfrm>
          <a:prstGeom prst="line">
            <a:avLst/>
          </a:prstGeom>
          <a:noFill/>
          <a:ln w="9525">
            <a:solidFill>
              <a:schemeClr val="bg1"/>
            </a:solidFill>
            <a:round/>
            <a:headEnd/>
            <a:tailEnd/>
          </a:ln>
        </p:spPr>
        <p:txBody>
          <a:bodyPr/>
          <a:lstStyle/>
          <a:p>
            <a:endParaRPr lang="it-IT"/>
          </a:p>
        </p:txBody>
      </p:sp>
      <p:sp>
        <p:nvSpPr>
          <p:cNvPr id="117771" name="Line 11"/>
          <p:cNvSpPr>
            <a:spLocks noChangeShapeType="1"/>
          </p:cNvSpPr>
          <p:nvPr/>
        </p:nvSpPr>
        <p:spPr bwMode="auto">
          <a:xfrm>
            <a:off x="1568450" y="4378325"/>
            <a:ext cx="207963" cy="0"/>
          </a:xfrm>
          <a:prstGeom prst="line">
            <a:avLst/>
          </a:prstGeom>
          <a:noFill/>
          <a:ln w="9525">
            <a:solidFill>
              <a:schemeClr val="bg1"/>
            </a:solidFill>
            <a:round/>
            <a:headEnd/>
            <a:tailEnd/>
          </a:ln>
        </p:spPr>
        <p:txBody>
          <a:bodyPr/>
          <a:lstStyle/>
          <a:p>
            <a:endParaRPr lang="it-IT"/>
          </a:p>
        </p:txBody>
      </p:sp>
      <p:sp>
        <p:nvSpPr>
          <p:cNvPr id="117772" name="Line 12"/>
          <p:cNvSpPr>
            <a:spLocks noChangeShapeType="1"/>
          </p:cNvSpPr>
          <p:nvPr/>
        </p:nvSpPr>
        <p:spPr bwMode="auto">
          <a:xfrm>
            <a:off x="1554163" y="4386263"/>
            <a:ext cx="2540000" cy="0"/>
          </a:xfrm>
          <a:prstGeom prst="line">
            <a:avLst/>
          </a:prstGeom>
          <a:noFill/>
          <a:ln w="9525">
            <a:solidFill>
              <a:schemeClr val="bg1"/>
            </a:solidFill>
            <a:round/>
            <a:headEnd/>
            <a:tailEnd/>
          </a:ln>
        </p:spPr>
        <p:txBody>
          <a:bodyPr/>
          <a:lstStyle/>
          <a:p>
            <a:endParaRPr lang="it-IT"/>
          </a:p>
        </p:txBody>
      </p:sp>
      <p:sp>
        <p:nvSpPr>
          <p:cNvPr id="117773" name="Line 13"/>
          <p:cNvSpPr>
            <a:spLocks noChangeShapeType="1"/>
          </p:cNvSpPr>
          <p:nvPr/>
        </p:nvSpPr>
        <p:spPr bwMode="auto">
          <a:xfrm flipV="1">
            <a:off x="1785938" y="852488"/>
            <a:ext cx="0" cy="3479800"/>
          </a:xfrm>
          <a:prstGeom prst="line">
            <a:avLst/>
          </a:prstGeom>
          <a:noFill/>
          <a:ln w="9525">
            <a:solidFill>
              <a:srgbClr val="00458C"/>
            </a:solidFill>
            <a:round/>
            <a:headEnd/>
            <a:tailEnd/>
          </a:ln>
        </p:spPr>
        <p:txBody>
          <a:bodyPr/>
          <a:lstStyle/>
          <a:p>
            <a:endParaRPr lang="it-IT"/>
          </a:p>
        </p:txBody>
      </p:sp>
      <p:sp>
        <p:nvSpPr>
          <p:cNvPr id="117774" name="Line 14"/>
          <p:cNvSpPr>
            <a:spLocks noChangeShapeType="1"/>
          </p:cNvSpPr>
          <p:nvPr/>
        </p:nvSpPr>
        <p:spPr bwMode="auto">
          <a:xfrm>
            <a:off x="1771650" y="1020763"/>
            <a:ext cx="2719388" cy="0"/>
          </a:xfrm>
          <a:prstGeom prst="line">
            <a:avLst/>
          </a:prstGeom>
          <a:noFill/>
          <a:ln w="9525" cap="rnd">
            <a:solidFill>
              <a:srgbClr val="00458C"/>
            </a:solidFill>
            <a:prstDash val="sysDot"/>
            <a:round/>
            <a:headEnd/>
            <a:tailEnd/>
          </a:ln>
        </p:spPr>
        <p:txBody>
          <a:bodyPr/>
          <a:lstStyle/>
          <a:p>
            <a:endParaRPr lang="it-IT"/>
          </a:p>
        </p:txBody>
      </p:sp>
      <p:sp>
        <p:nvSpPr>
          <p:cNvPr id="117775" name="Line 15"/>
          <p:cNvSpPr>
            <a:spLocks noChangeShapeType="1"/>
          </p:cNvSpPr>
          <p:nvPr/>
        </p:nvSpPr>
        <p:spPr bwMode="auto">
          <a:xfrm>
            <a:off x="1771650" y="1500188"/>
            <a:ext cx="2719388" cy="0"/>
          </a:xfrm>
          <a:prstGeom prst="line">
            <a:avLst/>
          </a:prstGeom>
          <a:noFill/>
          <a:ln w="9525" cap="rnd">
            <a:solidFill>
              <a:srgbClr val="00458C"/>
            </a:solidFill>
            <a:prstDash val="sysDot"/>
            <a:round/>
            <a:headEnd/>
            <a:tailEnd/>
          </a:ln>
        </p:spPr>
        <p:txBody>
          <a:bodyPr/>
          <a:lstStyle/>
          <a:p>
            <a:endParaRPr lang="it-IT"/>
          </a:p>
        </p:txBody>
      </p:sp>
      <p:sp>
        <p:nvSpPr>
          <p:cNvPr id="117776" name="Line 16"/>
          <p:cNvSpPr>
            <a:spLocks noChangeShapeType="1"/>
          </p:cNvSpPr>
          <p:nvPr/>
        </p:nvSpPr>
        <p:spPr bwMode="auto">
          <a:xfrm>
            <a:off x="1771650" y="1979613"/>
            <a:ext cx="2719388" cy="0"/>
          </a:xfrm>
          <a:prstGeom prst="line">
            <a:avLst/>
          </a:prstGeom>
          <a:noFill/>
          <a:ln w="9525" cap="rnd">
            <a:solidFill>
              <a:srgbClr val="00458C"/>
            </a:solidFill>
            <a:prstDash val="sysDot"/>
            <a:round/>
            <a:headEnd/>
            <a:tailEnd/>
          </a:ln>
        </p:spPr>
        <p:txBody>
          <a:bodyPr/>
          <a:lstStyle/>
          <a:p>
            <a:endParaRPr lang="it-IT"/>
          </a:p>
        </p:txBody>
      </p:sp>
      <p:sp>
        <p:nvSpPr>
          <p:cNvPr id="117777" name="Line 17"/>
          <p:cNvSpPr>
            <a:spLocks noChangeShapeType="1"/>
          </p:cNvSpPr>
          <p:nvPr/>
        </p:nvSpPr>
        <p:spPr bwMode="auto">
          <a:xfrm>
            <a:off x="1771650" y="2460625"/>
            <a:ext cx="2719388" cy="0"/>
          </a:xfrm>
          <a:prstGeom prst="line">
            <a:avLst/>
          </a:prstGeom>
          <a:noFill/>
          <a:ln w="9525" cap="rnd">
            <a:solidFill>
              <a:srgbClr val="00458C"/>
            </a:solidFill>
            <a:prstDash val="sysDot"/>
            <a:round/>
            <a:headEnd/>
            <a:tailEnd/>
          </a:ln>
        </p:spPr>
        <p:txBody>
          <a:bodyPr/>
          <a:lstStyle/>
          <a:p>
            <a:endParaRPr lang="it-IT"/>
          </a:p>
        </p:txBody>
      </p:sp>
      <p:sp>
        <p:nvSpPr>
          <p:cNvPr id="117778" name="Line 18"/>
          <p:cNvSpPr>
            <a:spLocks noChangeShapeType="1"/>
          </p:cNvSpPr>
          <p:nvPr/>
        </p:nvSpPr>
        <p:spPr bwMode="auto">
          <a:xfrm>
            <a:off x="1771650" y="2938463"/>
            <a:ext cx="2719388" cy="0"/>
          </a:xfrm>
          <a:prstGeom prst="line">
            <a:avLst/>
          </a:prstGeom>
          <a:noFill/>
          <a:ln w="9525" cap="rnd">
            <a:solidFill>
              <a:srgbClr val="00458C"/>
            </a:solidFill>
            <a:prstDash val="sysDot"/>
            <a:round/>
            <a:headEnd/>
            <a:tailEnd/>
          </a:ln>
        </p:spPr>
        <p:txBody>
          <a:bodyPr/>
          <a:lstStyle/>
          <a:p>
            <a:endParaRPr lang="it-IT"/>
          </a:p>
        </p:txBody>
      </p:sp>
      <p:sp>
        <p:nvSpPr>
          <p:cNvPr id="117779" name="Line 19"/>
          <p:cNvSpPr>
            <a:spLocks noChangeShapeType="1"/>
          </p:cNvSpPr>
          <p:nvPr/>
        </p:nvSpPr>
        <p:spPr bwMode="auto">
          <a:xfrm>
            <a:off x="1771650" y="3417888"/>
            <a:ext cx="2719388" cy="0"/>
          </a:xfrm>
          <a:prstGeom prst="line">
            <a:avLst/>
          </a:prstGeom>
          <a:noFill/>
          <a:ln w="9525" cap="rnd">
            <a:solidFill>
              <a:srgbClr val="00458C"/>
            </a:solidFill>
            <a:prstDash val="sysDot"/>
            <a:round/>
            <a:headEnd/>
            <a:tailEnd/>
          </a:ln>
        </p:spPr>
        <p:txBody>
          <a:bodyPr/>
          <a:lstStyle/>
          <a:p>
            <a:endParaRPr lang="it-IT"/>
          </a:p>
        </p:txBody>
      </p:sp>
      <p:sp>
        <p:nvSpPr>
          <p:cNvPr id="117780" name="Line 20"/>
          <p:cNvSpPr>
            <a:spLocks noChangeShapeType="1"/>
          </p:cNvSpPr>
          <p:nvPr/>
        </p:nvSpPr>
        <p:spPr bwMode="auto">
          <a:xfrm>
            <a:off x="1771650" y="3898900"/>
            <a:ext cx="2719388" cy="0"/>
          </a:xfrm>
          <a:prstGeom prst="line">
            <a:avLst/>
          </a:prstGeom>
          <a:noFill/>
          <a:ln w="9525" cap="rnd">
            <a:solidFill>
              <a:srgbClr val="00458C"/>
            </a:solidFill>
            <a:prstDash val="sysDot"/>
            <a:round/>
            <a:headEnd/>
            <a:tailEnd/>
          </a:ln>
        </p:spPr>
        <p:txBody>
          <a:bodyPr/>
          <a:lstStyle/>
          <a:p>
            <a:endParaRPr lang="it-IT"/>
          </a:p>
        </p:txBody>
      </p:sp>
      <p:sp>
        <p:nvSpPr>
          <p:cNvPr id="117781" name="Line 21"/>
          <p:cNvSpPr>
            <a:spLocks noChangeShapeType="1"/>
          </p:cNvSpPr>
          <p:nvPr/>
        </p:nvSpPr>
        <p:spPr bwMode="auto">
          <a:xfrm>
            <a:off x="1771650" y="4378325"/>
            <a:ext cx="2719388" cy="0"/>
          </a:xfrm>
          <a:prstGeom prst="line">
            <a:avLst/>
          </a:prstGeom>
          <a:noFill/>
          <a:ln w="9525" cap="rnd">
            <a:solidFill>
              <a:srgbClr val="00458C"/>
            </a:solidFill>
            <a:prstDash val="sysDot"/>
            <a:round/>
            <a:headEnd/>
            <a:tailEnd/>
          </a:ln>
        </p:spPr>
        <p:txBody>
          <a:bodyPr/>
          <a:lstStyle/>
          <a:p>
            <a:endParaRPr lang="it-IT"/>
          </a:p>
        </p:txBody>
      </p:sp>
      <p:sp>
        <p:nvSpPr>
          <p:cNvPr id="117782" name="Rectangle 22"/>
          <p:cNvSpPr>
            <a:spLocks noChangeArrowheads="1"/>
          </p:cNvSpPr>
          <p:nvPr/>
        </p:nvSpPr>
        <p:spPr bwMode="auto">
          <a:xfrm>
            <a:off x="3440113" y="4278313"/>
            <a:ext cx="411162" cy="101600"/>
          </a:xfrm>
          <a:prstGeom prst="rect">
            <a:avLst/>
          </a:prstGeom>
          <a:solidFill>
            <a:srgbClr val="FF9900"/>
          </a:solidFill>
          <a:ln w="9525">
            <a:solidFill>
              <a:schemeClr val="tx1"/>
            </a:solidFill>
            <a:miter lim="800000"/>
            <a:headEnd/>
            <a:tailEnd/>
          </a:ln>
        </p:spPr>
        <p:txBody>
          <a:bodyPr wrap="none" anchor="ctr"/>
          <a:lstStyle/>
          <a:p>
            <a:endParaRPr lang="it-IT" sz="2400"/>
          </a:p>
        </p:txBody>
      </p:sp>
      <p:sp>
        <p:nvSpPr>
          <p:cNvPr id="144407" name="Rectangle 23"/>
          <p:cNvSpPr>
            <a:spLocks noChangeArrowheads="1"/>
          </p:cNvSpPr>
          <p:nvPr/>
        </p:nvSpPr>
        <p:spPr bwMode="auto">
          <a:xfrm>
            <a:off x="3844925" y="2532063"/>
            <a:ext cx="411163" cy="1847850"/>
          </a:xfrm>
          <a:prstGeom prst="rect">
            <a:avLst/>
          </a:prstGeom>
          <a:solidFill>
            <a:schemeClr val="accent1">
              <a:lumMod val="50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784" name="Line 24"/>
          <p:cNvSpPr>
            <a:spLocks noChangeShapeType="1"/>
          </p:cNvSpPr>
          <p:nvPr/>
        </p:nvSpPr>
        <p:spPr bwMode="auto">
          <a:xfrm>
            <a:off x="2397125" y="4364038"/>
            <a:ext cx="412750" cy="0"/>
          </a:xfrm>
          <a:prstGeom prst="line">
            <a:avLst/>
          </a:prstGeom>
          <a:noFill/>
          <a:ln w="38100">
            <a:solidFill>
              <a:srgbClr val="C00000"/>
            </a:solidFill>
            <a:round/>
            <a:headEnd/>
            <a:tailEnd/>
          </a:ln>
        </p:spPr>
        <p:txBody>
          <a:bodyPr/>
          <a:lstStyle/>
          <a:p>
            <a:endParaRPr lang="it-IT"/>
          </a:p>
        </p:txBody>
      </p:sp>
      <p:sp>
        <p:nvSpPr>
          <p:cNvPr id="117785" name="Line 25"/>
          <p:cNvSpPr>
            <a:spLocks noChangeShapeType="1"/>
          </p:cNvSpPr>
          <p:nvPr/>
        </p:nvSpPr>
        <p:spPr bwMode="auto">
          <a:xfrm>
            <a:off x="1917700" y="4367213"/>
            <a:ext cx="412750" cy="0"/>
          </a:xfrm>
          <a:prstGeom prst="line">
            <a:avLst/>
          </a:prstGeom>
          <a:noFill/>
          <a:ln w="38100">
            <a:solidFill>
              <a:srgbClr val="FF9900"/>
            </a:solidFill>
            <a:round/>
            <a:headEnd/>
            <a:tailEnd/>
          </a:ln>
        </p:spPr>
        <p:txBody>
          <a:bodyPr/>
          <a:lstStyle/>
          <a:p>
            <a:endParaRPr lang="it-IT"/>
          </a:p>
        </p:txBody>
      </p:sp>
      <p:sp>
        <p:nvSpPr>
          <p:cNvPr id="117786" name="Line 26"/>
          <p:cNvSpPr>
            <a:spLocks noChangeShapeType="1"/>
          </p:cNvSpPr>
          <p:nvPr/>
        </p:nvSpPr>
        <p:spPr bwMode="auto">
          <a:xfrm>
            <a:off x="3619500" y="1703388"/>
            <a:ext cx="479425" cy="0"/>
          </a:xfrm>
          <a:prstGeom prst="line">
            <a:avLst/>
          </a:prstGeom>
          <a:noFill/>
          <a:ln w="9525">
            <a:solidFill>
              <a:srgbClr val="00458C"/>
            </a:solidFill>
            <a:round/>
            <a:headEnd/>
            <a:tailEnd/>
          </a:ln>
        </p:spPr>
        <p:txBody>
          <a:bodyPr/>
          <a:lstStyle/>
          <a:p>
            <a:endParaRPr lang="it-IT"/>
          </a:p>
        </p:txBody>
      </p:sp>
      <p:sp>
        <p:nvSpPr>
          <p:cNvPr id="117787" name="Line 27"/>
          <p:cNvSpPr>
            <a:spLocks noChangeShapeType="1"/>
          </p:cNvSpPr>
          <p:nvPr/>
        </p:nvSpPr>
        <p:spPr bwMode="auto">
          <a:xfrm>
            <a:off x="3608388" y="1701800"/>
            <a:ext cx="0" cy="157163"/>
          </a:xfrm>
          <a:prstGeom prst="line">
            <a:avLst/>
          </a:prstGeom>
          <a:noFill/>
          <a:ln w="9525">
            <a:solidFill>
              <a:srgbClr val="00458C"/>
            </a:solidFill>
            <a:round/>
            <a:headEnd/>
            <a:tailEnd/>
          </a:ln>
        </p:spPr>
        <p:txBody>
          <a:bodyPr/>
          <a:lstStyle/>
          <a:p>
            <a:endParaRPr lang="it-IT"/>
          </a:p>
        </p:txBody>
      </p:sp>
      <p:sp>
        <p:nvSpPr>
          <p:cNvPr id="117788" name="Line 28"/>
          <p:cNvSpPr>
            <a:spLocks noChangeShapeType="1"/>
          </p:cNvSpPr>
          <p:nvPr/>
        </p:nvSpPr>
        <p:spPr bwMode="auto">
          <a:xfrm>
            <a:off x="4094163" y="1701800"/>
            <a:ext cx="0" cy="157163"/>
          </a:xfrm>
          <a:prstGeom prst="line">
            <a:avLst/>
          </a:prstGeom>
          <a:noFill/>
          <a:ln w="9525">
            <a:solidFill>
              <a:srgbClr val="00458C"/>
            </a:solidFill>
            <a:round/>
            <a:headEnd/>
            <a:tailEnd/>
          </a:ln>
        </p:spPr>
        <p:txBody>
          <a:bodyPr/>
          <a:lstStyle/>
          <a:p>
            <a:endParaRPr lang="it-IT"/>
          </a:p>
        </p:txBody>
      </p:sp>
      <p:sp>
        <p:nvSpPr>
          <p:cNvPr id="117789" name="Line 29"/>
          <p:cNvSpPr>
            <a:spLocks noChangeShapeType="1"/>
          </p:cNvSpPr>
          <p:nvPr/>
        </p:nvSpPr>
        <p:spPr bwMode="auto">
          <a:xfrm>
            <a:off x="2149475" y="3689350"/>
            <a:ext cx="1470025" cy="0"/>
          </a:xfrm>
          <a:prstGeom prst="line">
            <a:avLst/>
          </a:prstGeom>
          <a:noFill/>
          <a:ln w="9525">
            <a:solidFill>
              <a:srgbClr val="00458C"/>
            </a:solidFill>
            <a:round/>
            <a:headEnd/>
            <a:tailEnd/>
          </a:ln>
        </p:spPr>
        <p:txBody>
          <a:bodyPr/>
          <a:lstStyle/>
          <a:p>
            <a:endParaRPr lang="it-IT"/>
          </a:p>
        </p:txBody>
      </p:sp>
      <p:sp>
        <p:nvSpPr>
          <p:cNvPr id="117790" name="Line 30"/>
          <p:cNvSpPr>
            <a:spLocks noChangeShapeType="1"/>
          </p:cNvSpPr>
          <p:nvPr/>
        </p:nvSpPr>
        <p:spPr bwMode="auto">
          <a:xfrm>
            <a:off x="2112963" y="3689350"/>
            <a:ext cx="0" cy="157163"/>
          </a:xfrm>
          <a:prstGeom prst="line">
            <a:avLst/>
          </a:prstGeom>
          <a:noFill/>
          <a:ln w="9525">
            <a:solidFill>
              <a:srgbClr val="00458C"/>
            </a:solidFill>
            <a:round/>
            <a:headEnd/>
            <a:tailEnd/>
          </a:ln>
        </p:spPr>
        <p:txBody>
          <a:bodyPr/>
          <a:lstStyle/>
          <a:p>
            <a:endParaRPr lang="it-IT"/>
          </a:p>
        </p:txBody>
      </p:sp>
      <p:sp>
        <p:nvSpPr>
          <p:cNvPr id="117791" name="Line 31"/>
          <p:cNvSpPr>
            <a:spLocks noChangeShapeType="1"/>
          </p:cNvSpPr>
          <p:nvPr/>
        </p:nvSpPr>
        <p:spPr bwMode="auto">
          <a:xfrm>
            <a:off x="3606800" y="3689350"/>
            <a:ext cx="0" cy="157163"/>
          </a:xfrm>
          <a:prstGeom prst="line">
            <a:avLst/>
          </a:prstGeom>
          <a:noFill/>
          <a:ln w="9525">
            <a:solidFill>
              <a:srgbClr val="00458C"/>
            </a:solidFill>
            <a:round/>
            <a:headEnd/>
            <a:tailEnd/>
          </a:ln>
        </p:spPr>
        <p:txBody>
          <a:bodyPr/>
          <a:lstStyle/>
          <a:p>
            <a:endParaRPr lang="it-IT"/>
          </a:p>
        </p:txBody>
      </p:sp>
      <p:sp>
        <p:nvSpPr>
          <p:cNvPr id="117792" name="Line 32"/>
          <p:cNvSpPr>
            <a:spLocks noChangeShapeType="1"/>
          </p:cNvSpPr>
          <p:nvPr/>
        </p:nvSpPr>
        <p:spPr bwMode="auto">
          <a:xfrm>
            <a:off x="2728913" y="2657475"/>
            <a:ext cx="903287" cy="0"/>
          </a:xfrm>
          <a:prstGeom prst="line">
            <a:avLst/>
          </a:prstGeom>
          <a:noFill/>
          <a:ln w="9525">
            <a:solidFill>
              <a:srgbClr val="00458C"/>
            </a:solidFill>
            <a:round/>
            <a:headEnd/>
            <a:tailEnd/>
          </a:ln>
        </p:spPr>
        <p:txBody>
          <a:bodyPr/>
          <a:lstStyle/>
          <a:p>
            <a:endParaRPr lang="it-IT"/>
          </a:p>
        </p:txBody>
      </p:sp>
      <p:sp>
        <p:nvSpPr>
          <p:cNvPr id="117793" name="Line 33"/>
          <p:cNvSpPr>
            <a:spLocks noChangeShapeType="1"/>
          </p:cNvSpPr>
          <p:nvPr/>
        </p:nvSpPr>
        <p:spPr bwMode="auto">
          <a:xfrm>
            <a:off x="2708275" y="2655888"/>
            <a:ext cx="0" cy="169862"/>
          </a:xfrm>
          <a:prstGeom prst="line">
            <a:avLst/>
          </a:prstGeom>
          <a:noFill/>
          <a:ln w="9525">
            <a:solidFill>
              <a:srgbClr val="00458C"/>
            </a:solidFill>
            <a:round/>
            <a:headEnd/>
            <a:tailEnd/>
          </a:ln>
        </p:spPr>
        <p:txBody>
          <a:bodyPr/>
          <a:lstStyle/>
          <a:p>
            <a:endParaRPr lang="it-IT"/>
          </a:p>
        </p:txBody>
      </p:sp>
      <p:sp>
        <p:nvSpPr>
          <p:cNvPr id="117794" name="Line 34"/>
          <p:cNvSpPr>
            <a:spLocks noChangeShapeType="1"/>
          </p:cNvSpPr>
          <p:nvPr/>
        </p:nvSpPr>
        <p:spPr bwMode="auto">
          <a:xfrm>
            <a:off x="3624263" y="2655888"/>
            <a:ext cx="0" cy="169862"/>
          </a:xfrm>
          <a:prstGeom prst="line">
            <a:avLst/>
          </a:prstGeom>
          <a:noFill/>
          <a:ln w="9525">
            <a:solidFill>
              <a:srgbClr val="00458C"/>
            </a:solidFill>
            <a:round/>
            <a:headEnd/>
            <a:tailEnd/>
          </a:ln>
        </p:spPr>
        <p:txBody>
          <a:bodyPr/>
          <a:lstStyle/>
          <a:p>
            <a:endParaRPr lang="it-IT"/>
          </a:p>
        </p:txBody>
      </p:sp>
      <p:sp>
        <p:nvSpPr>
          <p:cNvPr id="117795" name="Text Box 35"/>
          <p:cNvSpPr txBox="1">
            <a:spLocks noChangeArrowheads="1"/>
          </p:cNvSpPr>
          <p:nvPr/>
        </p:nvSpPr>
        <p:spPr bwMode="auto">
          <a:xfrm>
            <a:off x="2713038" y="3455988"/>
            <a:ext cx="431800" cy="304800"/>
          </a:xfrm>
          <a:prstGeom prst="rect">
            <a:avLst/>
          </a:prstGeom>
          <a:noFill/>
          <a:ln w="9525">
            <a:noFill/>
            <a:miter lim="800000"/>
            <a:headEnd/>
            <a:tailEnd/>
          </a:ln>
        </p:spPr>
        <p:txBody>
          <a:bodyPr wrap="none">
            <a:spAutoFit/>
          </a:bodyPr>
          <a:lstStyle/>
          <a:p>
            <a:r>
              <a:rPr lang="it-IT" sz="1400">
                <a:solidFill>
                  <a:schemeClr val="bg1"/>
                </a:solidFill>
                <a:latin typeface="Arial" charset="0"/>
              </a:rPr>
              <a:t>NS</a:t>
            </a:r>
          </a:p>
        </p:txBody>
      </p:sp>
      <p:sp>
        <p:nvSpPr>
          <p:cNvPr id="117796" name="Text Box 36"/>
          <p:cNvSpPr txBox="1">
            <a:spLocks noChangeArrowheads="1"/>
          </p:cNvSpPr>
          <p:nvPr/>
        </p:nvSpPr>
        <p:spPr bwMode="auto">
          <a:xfrm>
            <a:off x="2941638" y="2425700"/>
            <a:ext cx="541337" cy="457200"/>
          </a:xfrm>
          <a:prstGeom prst="rect">
            <a:avLst/>
          </a:prstGeom>
          <a:noFill/>
          <a:ln w="9525">
            <a:noFill/>
            <a:miter lim="800000"/>
            <a:headEnd/>
            <a:tailEnd/>
          </a:ln>
        </p:spPr>
        <p:txBody>
          <a:bodyPr wrap="none">
            <a:spAutoFit/>
          </a:bodyPr>
          <a:lstStyle/>
          <a:p>
            <a:r>
              <a:rPr lang="it-IT" sz="2400" b="0">
                <a:solidFill>
                  <a:schemeClr val="bg1"/>
                </a:solidFill>
                <a:latin typeface="Arial" charset="0"/>
              </a:rPr>
              <a:t>***</a:t>
            </a:r>
          </a:p>
        </p:txBody>
      </p:sp>
      <p:sp>
        <p:nvSpPr>
          <p:cNvPr id="117797" name="Text Box 37"/>
          <p:cNvSpPr txBox="1">
            <a:spLocks noChangeArrowheads="1"/>
          </p:cNvSpPr>
          <p:nvPr/>
        </p:nvSpPr>
        <p:spPr bwMode="auto">
          <a:xfrm>
            <a:off x="3617913" y="1466850"/>
            <a:ext cx="541337" cy="457200"/>
          </a:xfrm>
          <a:prstGeom prst="rect">
            <a:avLst/>
          </a:prstGeom>
          <a:noFill/>
          <a:ln w="9525">
            <a:noFill/>
            <a:miter lim="800000"/>
            <a:headEnd/>
            <a:tailEnd/>
          </a:ln>
        </p:spPr>
        <p:txBody>
          <a:bodyPr wrap="none">
            <a:spAutoFit/>
          </a:bodyPr>
          <a:lstStyle/>
          <a:p>
            <a:r>
              <a:rPr lang="it-IT" sz="2400" b="0">
                <a:solidFill>
                  <a:schemeClr val="bg1"/>
                </a:solidFill>
                <a:latin typeface="Arial" charset="0"/>
              </a:rPr>
              <a:t>***</a:t>
            </a:r>
          </a:p>
        </p:txBody>
      </p:sp>
      <p:sp>
        <p:nvSpPr>
          <p:cNvPr id="117798" name="Text Box 38"/>
          <p:cNvSpPr txBox="1">
            <a:spLocks noChangeArrowheads="1"/>
          </p:cNvSpPr>
          <p:nvPr/>
        </p:nvSpPr>
        <p:spPr bwMode="auto">
          <a:xfrm>
            <a:off x="1789113" y="4421188"/>
            <a:ext cx="1200150" cy="396875"/>
          </a:xfrm>
          <a:prstGeom prst="rect">
            <a:avLst/>
          </a:prstGeom>
          <a:noFill/>
          <a:ln w="9525">
            <a:noFill/>
            <a:miter lim="800000"/>
            <a:headEnd/>
            <a:tailEnd/>
          </a:ln>
        </p:spPr>
        <p:txBody>
          <a:bodyPr wrap="none">
            <a:spAutoFit/>
          </a:bodyPr>
          <a:lstStyle/>
          <a:p>
            <a:r>
              <a:rPr lang="it-IT" sz="2000">
                <a:solidFill>
                  <a:schemeClr val="bg1"/>
                </a:solidFill>
                <a:latin typeface="Arial" charset="0"/>
              </a:rPr>
              <a:t>baseline</a:t>
            </a:r>
          </a:p>
        </p:txBody>
      </p:sp>
      <p:sp>
        <p:nvSpPr>
          <p:cNvPr id="117799" name="Text Box 39"/>
          <p:cNvSpPr txBox="1">
            <a:spLocks noChangeArrowheads="1"/>
          </p:cNvSpPr>
          <p:nvPr/>
        </p:nvSpPr>
        <p:spPr bwMode="auto">
          <a:xfrm>
            <a:off x="3367088" y="4464050"/>
            <a:ext cx="1073150" cy="366713"/>
          </a:xfrm>
          <a:prstGeom prst="rect">
            <a:avLst/>
          </a:prstGeom>
          <a:noFill/>
          <a:ln w="9525">
            <a:noFill/>
            <a:miter lim="800000"/>
            <a:headEnd/>
            <a:tailEnd/>
          </a:ln>
        </p:spPr>
        <p:txBody>
          <a:bodyPr wrap="none">
            <a:spAutoFit/>
          </a:bodyPr>
          <a:lstStyle/>
          <a:p>
            <a:r>
              <a:rPr lang="it-IT" sz="1800">
                <a:solidFill>
                  <a:schemeClr val="bg1"/>
                </a:solidFill>
                <a:latin typeface="Arial" charset="0"/>
              </a:rPr>
              <a:t>3rd year</a:t>
            </a:r>
          </a:p>
        </p:txBody>
      </p:sp>
      <p:sp>
        <p:nvSpPr>
          <p:cNvPr id="117801" name="Text Box 41"/>
          <p:cNvSpPr txBox="1">
            <a:spLocks noChangeArrowheads="1"/>
          </p:cNvSpPr>
          <p:nvPr/>
        </p:nvSpPr>
        <p:spPr bwMode="auto">
          <a:xfrm>
            <a:off x="1135063" y="3733800"/>
            <a:ext cx="438150" cy="368300"/>
          </a:xfrm>
          <a:prstGeom prst="rect">
            <a:avLst/>
          </a:prstGeom>
          <a:noFill/>
          <a:ln w="9525">
            <a:noFill/>
            <a:miter lim="800000"/>
            <a:headEnd/>
            <a:tailEnd/>
          </a:ln>
        </p:spPr>
        <p:txBody>
          <a:bodyPr wrap="none">
            <a:spAutoFit/>
          </a:bodyPr>
          <a:lstStyle/>
          <a:p>
            <a:r>
              <a:rPr lang="it-IT" sz="1800" b="0">
                <a:solidFill>
                  <a:schemeClr val="bg1"/>
                </a:solidFill>
                <a:latin typeface="Arial" charset="0"/>
              </a:rPr>
              <a:t>10</a:t>
            </a:r>
          </a:p>
        </p:txBody>
      </p:sp>
      <p:sp>
        <p:nvSpPr>
          <p:cNvPr id="117802" name="Text Box 42"/>
          <p:cNvSpPr txBox="1">
            <a:spLocks noChangeArrowheads="1"/>
          </p:cNvSpPr>
          <p:nvPr/>
        </p:nvSpPr>
        <p:spPr bwMode="auto">
          <a:xfrm>
            <a:off x="1135063" y="3282950"/>
            <a:ext cx="438150" cy="366713"/>
          </a:xfrm>
          <a:prstGeom prst="rect">
            <a:avLst/>
          </a:prstGeom>
          <a:noFill/>
          <a:ln w="9525">
            <a:noFill/>
            <a:miter lim="800000"/>
            <a:headEnd/>
            <a:tailEnd/>
          </a:ln>
        </p:spPr>
        <p:txBody>
          <a:bodyPr wrap="none">
            <a:spAutoFit/>
          </a:bodyPr>
          <a:lstStyle/>
          <a:p>
            <a:r>
              <a:rPr lang="it-IT" sz="1800" b="0">
                <a:solidFill>
                  <a:schemeClr val="bg1"/>
                </a:solidFill>
                <a:latin typeface="Arial" charset="0"/>
              </a:rPr>
              <a:t>20</a:t>
            </a:r>
          </a:p>
        </p:txBody>
      </p:sp>
      <p:sp>
        <p:nvSpPr>
          <p:cNvPr id="117803" name="Text Box 43"/>
          <p:cNvSpPr txBox="1">
            <a:spLocks noChangeArrowheads="1"/>
          </p:cNvSpPr>
          <p:nvPr/>
        </p:nvSpPr>
        <p:spPr bwMode="auto">
          <a:xfrm>
            <a:off x="1135063" y="2773363"/>
            <a:ext cx="438150" cy="366712"/>
          </a:xfrm>
          <a:prstGeom prst="rect">
            <a:avLst/>
          </a:prstGeom>
          <a:noFill/>
          <a:ln w="9525">
            <a:noFill/>
            <a:miter lim="800000"/>
            <a:headEnd/>
            <a:tailEnd/>
          </a:ln>
        </p:spPr>
        <p:txBody>
          <a:bodyPr wrap="none">
            <a:spAutoFit/>
          </a:bodyPr>
          <a:lstStyle/>
          <a:p>
            <a:r>
              <a:rPr lang="it-IT" sz="1800" b="0">
                <a:solidFill>
                  <a:schemeClr val="bg1"/>
                </a:solidFill>
                <a:latin typeface="Arial" charset="0"/>
              </a:rPr>
              <a:t>30</a:t>
            </a:r>
          </a:p>
        </p:txBody>
      </p:sp>
      <p:sp>
        <p:nvSpPr>
          <p:cNvPr id="117804" name="Text Box 44"/>
          <p:cNvSpPr txBox="1">
            <a:spLocks noChangeArrowheads="1"/>
          </p:cNvSpPr>
          <p:nvPr/>
        </p:nvSpPr>
        <p:spPr bwMode="auto">
          <a:xfrm>
            <a:off x="1135063" y="2309813"/>
            <a:ext cx="438150" cy="366712"/>
          </a:xfrm>
          <a:prstGeom prst="rect">
            <a:avLst/>
          </a:prstGeom>
          <a:noFill/>
          <a:ln w="9525">
            <a:noFill/>
            <a:miter lim="800000"/>
            <a:headEnd/>
            <a:tailEnd/>
          </a:ln>
        </p:spPr>
        <p:txBody>
          <a:bodyPr wrap="none">
            <a:spAutoFit/>
          </a:bodyPr>
          <a:lstStyle/>
          <a:p>
            <a:r>
              <a:rPr lang="it-IT" sz="1800" b="0">
                <a:solidFill>
                  <a:schemeClr val="bg1"/>
                </a:solidFill>
                <a:latin typeface="Arial" charset="0"/>
              </a:rPr>
              <a:t>40</a:t>
            </a:r>
          </a:p>
        </p:txBody>
      </p:sp>
      <p:sp>
        <p:nvSpPr>
          <p:cNvPr id="117805" name="Text Box 45"/>
          <p:cNvSpPr txBox="1">
            <a:spLocks noChangeArrowheads="1"/>
          </p:cNvSpPr>
          <p:nvPr/>
        </p:nvSpPr>
        <p:spPr bwMode="auto">
          <a:xfrm>
            <a:off x="1135063" y="1831975"/>
            <a:ext cx="438150" cy="366713"/>
          </a:xfrm>
          <a:prstGeom prst="rect">
            <a:avLst/>
          </a:prstGeom>
          <a:noFill/>
          <a:ln w="9525">
            <a:noFill/>
            <a:miter lim="800000"/>
            <a:headEnd/>
            <a:tailEnd/>
          </a:ln>
        </p:spPr>
        <p:txBody>
          <a:bodyPr wrap="none">
            <a:spAutoFit/>
          </a:bodyPr>
          <a:lstStyle/>
          <a:p>
            <a:r>
              <a:rPr lang="it-IT" sz="1800" b="0">
                <a:solidFill>
                  <a:schemeClr val="bg1"/>
                </a:solidFill>
                <a:latin typeface="Arial" charset="0"/>
              </a:rPr>
              <a:t>50</a:t>
            </a:r>
          </a:p>
        </p:txBody>
      </p:sp>
      <p:sp>
        <p:nvSpPr>
          <p:cNvPr id="117806" name="Text Box 46"/>
          <p:cNvSpPr txBox="1">
            <a:spLocks noChangeArrowheads="1"/>
          </p:cNvSpPr>
          <p:nvPr/>
        </p:nvSpPr>
        <p:spPr bwMode="auto">
          <a:xfrm>
            <a:off x="1135063" y="1312863"/>
            <a:ext cx="438150" cy="366712"/>
          </a:xfrm>
          <a:prstGeom prst="rect">
            <a:avLst/>
          </a:prstGeom>
          <a:noFill/>
          <a:ln w="9525">
            <a:noFill/>
            <a:miter lim="800000"/>
            <a:headEnd/>
            <a:tailEnd/>
          </a:ln>
        </p:spPr>
        <p:txBody>
          <a:bodyPr wrap="none">
            <a:spAutoFit/>
          </a:bodyPr>
          <a:lstStyle/>
          <a:p>
            <a:r>
              <a:rPr lang="it-IT" sz="1800" b="0">
                <a:solidFill>
                  <a:schemeClr val="bg1"/>
                </a:solidFill>
                <a:latin typeface="Arial" charset="0"/>
              </a:rPr>
              <a:t>60</a:t>
            </a:r>
          </a:p>
        </p:txBody>
      </p:sp>
      <p:sp>
        <p:nvSpPr>
          <p:cNvPr id="117807" name="Text Box 47"/>
          <p:cNvSpPr txBox="1">
            <a:spLocks noChangeArrowheads="1"/>
          </p:cNvSpPr>
          <p:nvPr/>
        </p:nvSpPr>
        <p:spPr bwMode="auto">
          <a:xfrm>
            <a:off x="1120775" y="835025"/>
            <a:ext cx="438150" cy="366713"/>
          </a:xfrm>
          <a:prstGeom prst="rect">
            <a:avLst/>
          </a:prstGeom>
          <a:noFill/>
          <a:ln w="9525">
            <a:noFill/>
            <a:miter lim="800000"/>
            <a:headEnd/>
            <a:tailEnd/>
          </a:ln>
        </p:spPr>
        <p:txBody>
          <a:bodyPr wrap="none">
            <a:spAutoFit/>
          </a:bodyPr>
          <a:lstStyle/>
          <a:p>
            <a:r>
              <a:rPr lang="it-IT" sz="1800" b="0">
                <a:solidFill>
                  <a:schemeClr val="bg1"/>
                </a:solidFill>
                <a:latin typeface="Arial" charset="0"/>
              </a:rPr>
              <a:t>70</a:t>
            </a:r>
          </a:p>
        </p:txBody>
      </p:sp>
      <p:sp>
        <p:nvSpPr>
          <p:cNvPr id="117808" name="Text Box 48"/>
          <p:cNvSpPr txBox="1">
            <a:spLocks noChangeArrowheads="1"/>
          </p:cNvSpPr>
          <p:nvPr/>
        </p:nvSpPr>
        <p:spPr bwMode="auto">
          <a:xfrm rot="-5400000">
            <a:off x="308769" y="2377282"/>
            <a:ext cx="1423987" cy="336550"/>
          </a:xfrm>
          <a:prstGeom prst="rect">
            <a:avLst/>
          </a:prstGeom>
          <a:noFill/>
          <a:ln w="9525">
            <a:noFill/>
            <a:miter lim="800000"/>
            <a:headEnd/>
            <a:tailEnd/>
          </a:ln>
        </p:spPr>
        <p:txBody>
          <a:bodyPr wrap="none">
            <a:spAutoFit/>
          </a:bodyPr>
          <a:lstStyle/>
          <a:p>
            <a:r>
              <a:rPr lang="it-IT" sz="1600">
                <a:solidFill>
                  <a:schemeClr val="bg1"/>
                </a:solidFill>
                <a:latin typeface="Arial" charset="0"/>
              </a:rPr>
              <a:t>% PATIENTS</a:t>
            </a:r>
          </a:p>
        </p:txBody>
      </p:sp>
      <p:sp>
        <p:nvSpPr>
          <p:cNvPr id="117809" name="Text Box 97"/>
          <p:cNvSpPr txBox="1">
            <a:spLocks noChangeArrowheads="1"/>
          </p:cNvSpPr>
          <p:nvPr/>
        </p:nvSpPr>
        <p:spPr bwMode="auto">
          <a:xfrm>
            <a:off x="915988" y="4930312"/>
            <a:ext cx="3981450" cy="1311275"/>
          </a:xfrm>
          <a:prstGeom prst="rect">
            <a:avLst/>
          </a:prstGeom>
          <a:noFill/>
          <a:ln w="12700">
            <a:noFill/>
            <a:miter lim="800000"/>
            <a:headEnd/>
            <a:tailEnd/>
          </a:ln>
        </p:spPr>
        <p:txBody>
          <a:bodyPr>
            <a:spAutoFit/>
          </a:bodyPr>
          <a:lstStyle/>
          <a:p>
            <a:r>
              <a:rPr lang="it-IT" sz="2000" dirty="0">
                <a:solidFill>
                  <a:srgbClr val="C00000"/>
                </a:solidFill>
                <a:latin typeface="Arial Unicode MS" pitchFamily="34" charset="-128"/>
              </a:rPr>
              <a:t>La SLIT, dopo 3 anni previene l’insorgenza di asma persistente e di nuove sensibilizzazioni nei bambini</a:t>
            </a:r>
          </a:p>
        </p:txBody>
      </p:sp>
      <p:sp>
        <p:nvSpPr>
          <p:cNvPr id="117810" name="Text Box 98"/>
          <p:cNvSpPr txBox="1">
            <a:spLocks noChangeArrowheads="1"/>
          </p:cNvSpPr>
          <p:nvPr/>
        </p:nvSpPr>
        <p:spPr bwMode="auto">
          <a:xfrm>
            <a:off x="1911350" y="6260190"/>
            <a:ext cx="2613025" cy="336550"/>
          </a:xfrm>
          <a:prstGeom prst="rect">
            <a:avLst/>
          </a:prstGeom>
          <a:noFill/>
          <a:ln w="9525">
            <a:noFill/>
            <a:miter lim="800000"/>
            <a:headEnd/>
            <a:tailEnd/>
          </a:ln>
        </p:spPr>
        <p:txBody>
          <a:bodyPr wrap="none">
            <a:spAutoFit/>
          </a:bodyPr>
          <a:lstStyle/>
          <a:p>
            <a:r>
              <a:rPr lang="it-IT" sz="1600" i="1" dirty="0" err="1">
                <a:solidFill>
                  <a:schemeClr val="bg1"/>
                </a:solidFill>
                <a:latin typeface="Arial" charset="0"/>
              </a:rPr>
              <a:t>Marogna</a:t>
            </a:r>
            <a:r>
              <a:rPr lang="it-IT" sz="1600" i="1" dirty="0">
                <a:solidFill>
                  <a:schemeClr val="bg1"/>
                </a:solidFill>
                <a:latin typeface="Arial" charset="0"/>
              </a:rPr>
              <a:t> </a:t>
            </a:r>
            <a:r>
              <a:rPr lang="it-IT" sz="1600" i="1" dirty="0" err="1">
                <a:solidFill>
                  <a:schemeClr val="bg1"/>
                </a:solidFill>
                <a:latin typeface="Arial" charset="0"/>
              </a:rPr>
              <a:t>et</a:t>
            </a:r>
            <a:r>
              <a:rPr lang="it-IT" sz="1600" i="1" dirty="0">
                <a:solidFill>
                  <a:schemeClr val="bg1"/>
                </a:solidFill>
                <a:latin typeface="Arial" charset="0"/>
              </a:rPr>
              <a:t> al. AAAI 2008</a:t>
            </a:r>
          </a:p>
        </p:txBody>
      </p:sp>
      <p:grpSp>
        <p:nvGrpSpPr>
          <p:cNvPr id="117811" name="Group 100"/>
          <p:cNvGrpSpPr>
            <a:grpSpLocks/>
          </p:cNvGrpSpPr>
          <p:nvPr/>
        </p:nvGrpSpPr>
        <p:grpSpPr bwMode="auto">
          <a:xfrm>
            <a:off x="5127625" y="1125538"/>
            <a:ext cx="228600" cy="3200400"/>
            <a:chOff x="672" y="2448"/>
            <a:chExt cx="144" cy="480"/>
          </a:xfrm>
        </p:grpSpPr>
        <p:sp>
          <p:nvSpPr>
            <p:cNvPr id="117833" name="Line 101"/>
            <p:cNvSpPr>
              <a:spLocks noChangeShapeType="1"/>
            </p:cNvSpPr>
            <p:nvPr/>
          </p:nvSpPr>
          <p:spPr bwMode="auto">
            <a:xfrm>
              <a:off x="672" y="2448"/>
              <a:ext cx="144" cy="0"/>
            </a:xfrm>
            <a:prstGeom prst="line">
              <a:avLst/>
            </a:prstGeom>
            <a:noFill/>
            <a:ln w="9525">
              <a:solidFill>
                <a:srgbClr val="00458C"/>
              </a:solidFill>
              <a:round/>
              <a:headEnd/>
              <a:tailEnd/>
            </a:ln>
          </p:spPr>
          <p:txBody>
            <a:bodyPr wrap="none" anchor="ctr"/>
            <a:lstStyle/>
            <a:p>
              <a:endParaRPr lang="it-IT"/>
            </a:p>
          </p:txBody>
        </p:sp>
        <p:sp>
          <p:nvSpPr>
            <p:cNvPr id="117834" name="Line 102"/>
            <p:cNvSpPr>
              <a:spLocks noChangeShapeType="1"/>
            </p:cNvSpPr>
            <p:nvPr/>
          </p:nvSpPr>
          <p:spPr bwMode="auto">
            <a:xfrm>
              <a:off x="672" y="2544"/>
              <a:ext cx="144" cy="0"/>
            </a:xfrm>
            <a:prstGeom prst="line">
              <a:avLst/>
            </a:prstGeom>
            <a:noFill/>
            <a:ln w="9525">
              <a:solidFill>
                <a:srgbClr val="00458C"/>
              </a:solidFill>
              <a:round/>
              <a:headEnd/>
              <a:tailEnd/>
            </a:ln>
          </p:spPr>
          <p:txBody>
            <a:bodyPr wrap="none" anchor="ctr"/>
            <a:lstStyle/>
            <a:p>
              <a:endParaRPr lang="it-IT"/>
            </a:p>
          </p:txBody>
        </p:sp>
        <p:sp>
          <p:nvSpPr>
            <p:cNvPr id="117835" name="Line 103"/>
            <p:cNvSpPr>
              <a:spLocks noChangeShapeType="1"/>
            </p:cNvSpPr>
            <p:nvPr/>
          </p:nvSpPr>
          <p:spPr bwMode="auto">
            <a:xfrm>
              <a:off x="672" y="2640"/>
              <a:ext cx="144" cy="0"/>
            </a:xfrm>
            <a:prstGeom prst="line">
              <a:avLst/>
            </a:prstGeom>
            <a:noFill/>
            <a:ln w="9525">
              <a:solidFill>
                <a:srgbClr val="00458C"/>
              </a:solidFill>
              <a:round/>
              <a:headEnd/>
              <a:tailEnd/>
            </a:ln>
          </p:spPr>
          <p:txBody>
            <a:bodyPr wrap="none" anchor="ctr"/>
            <a:lstStyle/>
            <a:p>
              <a:endParaRPr lang="it-IT"/>
            </a:p>
          </p:txBody>
        </p:sp>
        <p:sp>
          <p:nvSpPr>
            <p:cNvPr id="117836" name="Line 104"/>
            <p:cNvSpPr>
              <a:spLocks noChangeShapeType="1"/>
            </p:cNvSpPr>
            <p:nvPr/>
          </p:nvSpPr>
          <p:spPr bwMode="auto">
            <a:xfrm>
              <a:off x="672" y="2736"/>
              <a:ext cx="144" cy="0"/>
            </a:xfrm>
            <a:prstGeom prst="line">
              <a:avLst/>
            </a:prstGeom>
            <a:noFill/>
            <a:ln w="9525">
              <a:solidFill>
                <a:srgbClr val="00458C"/>
              </a:solidFill>
              <a:round/>
              <a:headEnd/>
              <a:tailEnd/>
            </a:ln>
          </p:spPr>
          <p:txBody>
            <a:bodyPr wrap="none" anchor="ctr"/>
            <a:lstStyle/>
            <a:p>
              <a:endParaRPr lang="it-IT"/>
            </a:p>
          </p:txBody>
        </p:sp>
        <p:sp>
          <p:nvSpPr>
            <p:cNvPr id="117837" name="Line 105"/>
            <p:cNvSpPr>
              <a:spLocks noChangeShapeType="1"/>
            </p:cNvSpPr>
            <p:nvPr/>
          </p:nvSpPr>
          <p:spPr bwMode="auto">
            <a:xfrm>
              <a:off x="672" y="2832"/>
              <a:ext cx="144" cy="0"/>
            </a:xfrm>
            <a:prstGeom prst="line">
              <a:avLst/>
            </a:prstGeom>
            <a:noFill/>
            <a:ln w="9525">
              <a:solidFill>
                <a:srgbClr val="00458C"/>
              </a:solidFill>
              <a:round/>
              <a:headEnd/>
              <a:tailEnd/>
            </a:ln>
          </p:spPr>
          <p:txBody>
            <a:bodyPr wrap="none" anchor="ctr"/>
            <a:lstStyle/>
            <a:p>
              <a:endParaRPr lang="it-IT"/>
            </a:p>
          </p:txBody>
        </p:sp>
        <p:sp>
          <p:nvSpPr>
            <p:cNvPr id="117838" name="Line 106"/>
            <p:cNvSpPr>
              <a:spLocks noChangeShapeType="1"/>
            </p:cNvSpPr>
            <p:nvPr/>
          </p:nvSpPr>
          <p:spPr bwMode="auto">
            <a:xfrm>
              <a:off x="672" y="2928"/>
              <a:ext cx="144" cy="0"/>
            </a:xfrm>
            <a:prstGeom prst="line">
              <a:avLst/>
            </a:prstGeom>
            <a:noFill/>
            <a:ln w="9525">
              <a:solidFill>
                <a:srgbClr val="00458C"/>
              </a:solidFill>
              <a:round/>
              <a:headEnd/>
              <a:tailEnd/>
            </a:ln>
          </p:spPr>
          <p:txBody>
            <a:bodyPr wrap="none" anchor="ctr"/>
            <a:lstStyle/>
            <a:p>
              <a:endParaRPr lang="it-IT"/>
            </a:p>
          </p:txBody>
        </p:sp>
      </p:grpSp>
      <p:sp>
        <p:nvSpPr>
          <p:cNvPr id="117812" name="Line 107"/>
          <p:cNvSpPr>
            <a:spLocks noChangeShapeType="1"/>
          </p:cNvSpPr>
          <p:nvPr/>
        </p:nvSpPr>
        <p:spPr bwMode="auto">
          <a:xfrm>
            <a:off x="5267325" y="4325938"/>
            <a:ext cx="3670300" cy="0"/>
          </a:xfrm>
          <a:prstGeom prst="line">
            <a:avLst/>
          </a:prstGeom>
          <a:noFill/>
          <a:ln w="9525">
            <a:solidFill>
              <a:srgbClr val="00458C"/>
            </a:solidFill>
            <a:round/>
            <a:headEnd/>
            <a:tailEnd/>
          </a:ln>
        </p:spPr>
        <p:txBody>
          <a:bodyPr wrap="none" anchor="ctr"/>
          <a:lstStyle/>
          <a:p>
            <a:endParaRPr lang="it-IT"/>
          </a:p>
        </p:txBody>
      </p:sp>
      <p:sp>
        <p:nvSpPr>
          <p:cNvPr id="117813" name="Line 108"/>
          <p:cNvSpPr>
            <a:spLocks noChangeShapeType="1"/>
          </p:cNvSpPr>
          <p:nvPr/>
        </p:nvSpPr>
        <p:spPr bwMode="auto">
          <a:xfrm flipV="1">
            <a:off x="5356225" y="1125538"/>
            <a:ext cx="0" cy="3200400"/>
          </a:xfrm>
          <a:prstGeom prst="line">
            <a:avLst/>
          </a:prstGeom>
          <a:noFill/>
          <a:ln w="9525">
            <a:solidFill>
              <a:srgbClr val="00458C"/>
            </a:solidFill>
            <a:round/>
            <a:headEnd/>
            <a:tailEnd/>
          </a:ln>
        </p:spPr>
        <p:txBody>
          <a:bodyPr wrap="none" anchor="ctr"/>
          <a:lstStyle/>
          <a:p>
            <a:endParaRPr lang="it-IT"/>
          </a:p>
        </p:txBody>
      </p:sp>
      <p:sp>
        <p:nvSpPr>
          <p:cNvPr id="144493" name="Rectangle 109"/>
          <p:cNvSpPr>
            <a:spLocks noChangeArrowheads="1"/>
          </p:cNvSpPr>
          <p:nvPr/>
        </p:nvSpPr>
        <p:spPr bwMode="auto">
          <a:xfrm>
            <a:off x="5749925" y="1735138"/>
            <a:ext cx="609600" cy="2590800"/>
          </a:xfrm>
          <a:prstGeom prst="rect">
            <a:avLst/>
          </a:prstGeom>
          <a:solidFill>
            <a:schemeClr val="bg1">
              <a:lumMod val="40000"/>
              <a:lumOff val="60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815" name="Rectangle 110"/>
          <p:cNvSpPr>
            <a:spLocks noChangeArrowheads="1"/>
          </p:cNvSpPr>
          <p:nvPr/>
        </p:nvSpPr>
        <p:spPr bwMode="auto">
          <a:xfrm>
            <a:off x="6359525" y="3563938"/>
            <a:ext cx="609600" cy="762000"/>
          </a:xfrm>
          <a:prstGeom prst="rect">
            <a:avLst/>
          </a:prstGeom>
          <a:solidFill>
            <a:srgbClr val="92D050"/>
          </a:solidFill>
          <a:ln w="9525">
            <a:solidFill>
              <a:schemeClr val="tx1"/>
            </a:solidFill>
            <a:miter lim="800000"/>
            <a:headEnd/>
            <a:tailEnd/>
          </a:ln>
        </p:spPr>
        <p:txBody>
          <a:bodyPr wrap="none" anchor="ctr"/>
          <a:lstStyle/>
          <a:p>
            <a:endParaRPr lang="it-IT" sz="2400"/>
          </a:p>
        </p:txBody>
      </p:sp>
      <p:sp>
        <p:nvSpPr>
          <p:cNvPr id="144495" name="Rectangle 111"/>
          <p:cNvSpPr>
            <a:spLocks noChangeArrowheads="1"/>
          </p:cNvSpPr>
          <p:nvPr/>
        </p:nvSpPr>
        <p:spPr bwMode="auto">
          <a:xfrm>
            <a:off x="7146925" y="2344738"/>
            <a:ext cx="609600" cy="1981200"/>
          </a:xfrm>
          <a:prstGeom prst="rect">
            <a:avLst/>
          </a:prstGeom>
          <a:solidFill>
            <a:schemeClr val="bg1">
              <a:lumMod val="40000"/>
              <a:lumOff val="60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817" name="Rectangle 112"/>
          <p:cNvSpPr>
            <a:spLocks noChangeArrowheads="1"/>
          </p:cNvSpPr>
          <p:nvPr/>
        </p:nvSpPr>
        <p:spPr bwMode="auto">
          <a:xfrm>
            <a:off x="7756525" y="2649538"/>
            <a:ext cx="609600" cy="1676400"/>
          </a:xfrm>
          <a:prstGeom prst="rect">
            <a:avLst/>
          </a:prstGeom>
          <a:solidFill>
            <a:srgbClr val="92D050"/>
          </a:solidFill>
          <a:ln w="9525">
            <a:solidFill>
              <a:schemeClr val="tx1"/>
            </a:solidFill>
            <a:miter lim="800000"/>
            <a:headEnd/>
            <a:tailEnd/>
          </a:ln>
        </p:spPr>
        <p:txBody>
          <a:bodyPr wrap="none" anchor="ctr"/>
          <a:lstStyle/>
          <a:p>
            <a:endParaRPr lang="it-IT" sz="2400"/>
          </a:p>
        </p:txBody>
      </p:sp>
      <p:sp>
        <p:nvSpPr>
          <p:cNvPr id="117818" name="Text Box 113"/>
          <p:cNvSpPr txBox="1">
            <a:spLocks noChangeArrowheads="1"/>
          </p:cNvSpPr>
          <p:nvPr/>
        </p:nvSpPr>
        <p:spPr bwMode="auto">
          <a:xfrm>
            <a:off x="5937250" y="4402138"/>
            <a:ext cx="657225" cy="457200"/>
          </a:xfrm>
          <a:prstGeom prst="rect">
            <a:avLst/>
          </a:prstGeom>
          <a:noFill/>
          <a:ln w="9525">
            <a:noFill/>
            <a:miter lim="800000"/>
            <a:headEnd/>
            <a:tailEnd/>
          </a:ln>
        </p:spPr>
        <p:txBody>
          <a:bodyPr wrap="none">
            <a:spAutoFit/>
          </a:bodyPr>
          <a:lstStyle/>
          <a:p>
            <a:pPr eaLnBrk="0" hangingPunct="0"/>
            <a:r>
              <a:rPr lang="it-IT" sz="2400">
                <a:solidFill>
                  <a:schemeClr val="bg1"/>
                </a:solidFill>
                <a:latin typeface="Arial" charset="0"/>
              </a:rPr>
              <a:t>SIT</a:t>
            </a:r>
          </a:p>
        </p:txBody>
      </p:sp>
      <p:sp>
        <p:nvSpPr>
          <p:cNvPr id="117819" name="Text Box 114"/>
          <p:cNvSpPr txBox="1">
            <a:spLocks noChangeArrowheads="1"/>
          </p:cNvSpPr>
          <p:nvPr/>
        </p:nvSpPr>
        <p:spPr bwMode="auto">
          <a:xfrm>
            <a:off x="6994525" y="4402138"/>
            <a:ext cx="1690688" cy="457200"/>
          </a:xfrm>
          <a:prstGeom prst="rect">
            <a:avLst/>
          </a:prstGeom>
          <a:noFill/>
          <a:ln w="9525">
            <a:noFill/>
            <a:miter lim="800000"/>
            <a:headEnd/>
            <a:tailEnd/>
          </a:ln>
        </p:spPr>
        <p:txBody>
          <a:bodyPr wrap="none">
            <a:spAutoFit/>
          </a:bodyPr>
          <a:lstStyle/>
          <a:p>
            <a:pPr eaLnBrk="0" hangingPunct="0"/>
            <a:r>
              <a:rPr lang="it-IT" sz="2400">
                <a:solidFill>
                  <a:schemeClr val="bg1"/>
                </a:solidFill>
                <a:latin typeface="Arial" charset="0"/>
              </a:rPr>
              <a:t>CONTROL</a:t>
            </a:r>
          </a:p>
        </p:txBody>
      </p:sp>
      <p:sp>
        <p:nvSpPr>
          <p:cNvPr id="117820" name="Text Box 115"/>
          <p:cNvSpPr txBox="1">
            <a:spLocks noChangeArrowheads="1"/>
          </p:cNvSpPr>
          <p:nvPr/>
        </p:nvSpPr>
        <p:spPr bwMode="auto">
          <a:xfrm>
            <a:off x="1397000" y="603250"/>
            <a:ext cx="455613" cy="457200"/>
          </a:xfrm>
          <a:prstGeom prst="rect">
            <a:avLst/>
          </a:prstGeom>
          <a:noFill/>
          <a:ln w="9525">
            <a:noFill/>
            <a:miter lim="800000"/>
            <a:headEnd/>
            <a:tailEnd/>
          </a:ln>
        </p:spPr>
        <p:txBody>
          <a:bodyPr wrap="none">
            <a:spAutoFit/>
          </a:bodyPr>
          <a:lstStyle/>
          <a:p>
            <a:pPr eaLnBrk="0" hangingPunct="0"/>
            <a:r>
              <a:rPr lang="it-IT" sz="2400">
                <a:solidFill>
                  <a:srgbClr val="3A71A5"/>
                </a:solidFill>
                <a:latin typeface="Arial" charset="0"/>
              </a:rPr>
              <a:t>%</a:t>
            </a:r>
          </a:p>
        </p:txBody>
      </p:sp>
      <p:sp>
        <p:nvSpPr>
          <p:cNvPr id="117821" name="Text Box 116"/>
          <p:cNvSpPr txBox="1">
            <a:spLocks noChangeArrowheads="1"/>
          </p:cNvSpPr>
          <p:nvPr/>
        </p:nvSpPr>
        <p:spPr bwMode="auto">
          <a:xfrm>
            <a:off x="5826125" y="1277938"/>
            <a:ext cx="523875" cy="457200"/>
          </a:xfrm>
          <a:prstGeom prst="rect">
            <a:avLst/>
          </a:prstGeom>
          <a:noFill/>
          <a:ln w="9525">
            <a:noFill/>
            <a:miter lim="800000"/>
            <a:headEnd/>
            <a:tailEnd/>
          </a:ln>
        </p:spPr>
        <p:txBody>
          <a:bodyPr wrap="none">
            <a:spAutoFit/>
          </a:bodyPr>
          <a:lstStyle/>
          <a:p>
            <a:pPr eaLnBrk="0" hangingPunct="0"/>
            <a:r>
              <a:rPr lang="it-IT" sz="2400">
                <a:solidFill>
                  <a:srgbClr val="3A71A5"/>
                </a:solidFill>
                <a:latin typeface="Arial" charset="0"/>
              </a:rPr>
              <a:t>60</a:t>
            </a:r>
          </a:p>
        </p:txBody>
      </p:sp>
      <p:sp>
        <p:nvSpPr>
          <p:cNvPr id="117822" name="Text Box 117"/>
          <p:cNvSpPr txBox="1">
            <a:spLocks noChangeArrowheads="1"/>
          </p:cNvSpPr>
          <p:nvPr/>
        </p:nvSpPr>
        <p:spPr bwMode="auto">
          <a:xfrm>
            <a:off x="6435725" y="3106738"/>
            <a:ext cx="523875" cy="457200"/>
          </a:xfrm>
          <a:prstGeom prst="rect">
            <a:avLst/>
          </a:prstGeom>
          <a:noFill/>
          <a:ln w="9525">
            <a:noFill/>
            <a:miter lim="800000"/>
            <a:headEnd/>
            <a:tailEnd/>
          </a:ln>
        </p:spPr>
        <p:txBody>
          <a:bodyPr wrap="none">
            <a:spAutoFit/>
          </a:bodyPr>
          <a:lstStyle/>
          <a:p>
            <a:pPr eaLnBrk="0" hangingPunct="0"/>
            <a:r>
              <a:rPr lang="it-IT" sz="2400">
                <a:solidFill>
                  <a:srgbClr val="3A71A5"/>
                </a:solidFill>
                <a:latin typeface="Arial" charset="0"/>
              </a:rPr>
              <a:t>19</a:t>
            </a:r>
          </a:p>
        </p:txBody>
      </p:sp>
      <p:sp>
        <p:nvSpPr>
          <p:cNvPr id="117823" name="Text Box 118"/>
          <p:cNvSpPr txBox="1">
            <a:spLocks noChangeArrowheads="1"/>
          </p:cNvSpPr>
          <p:nvPr/>
        </p:nvSpPr>
        <p:spPr bwMode="auto">
          <a:xfrm>
            <a:off x="7223125" y="1887538"/>
            <a:ext cx="523875" cy="457200"/>
          </a:xfrm>
          <a:prstGeom prst="rect">
            <a:avLst/>
          </a:prstGeom>
          <a:noFill/>
          <a:ln w="9525">
            <a:noFill/>
            <a:miter lim="800000"/>
            <a:headEnd/>
            <a:tailEnd/>
          </a:ln>
        </p:spPr>
        <p:txBody>
          <a:bodyPr wrap="none">
            <a:spAutoFit/>
          </a:bodyPr>
          <a:lstStyle/>
          <a:p>
            <a:pPr eaLnBrk="0" hangingPunct="0"/>
            <a:r>
              <a:rPr lang="it-IT" sz="2400">
                <a:solidFill>
                  <a:srgbClr val="3A71A5"/>
                </a:solidFill>
                <a:latin typeface="Arial" charset="0"/>
              </a:rPr>
              <a:t>40</a:t>
            </a:r>
          </a:p>
        </p:txBody>
      </p:sp>
      <p:sp>
        <p:nvSpPr>
          <p:cNvPr id="117824" name="Text Box 119"/>
          <p:cNvSpPr txBox="1">
            <a:spLocks noChangeArrowheads="1"/>
          </p:cNvSpPr>
          <p:nvPr/>
        </p:nvSpPr>
        <p:spPr bwMode="auto">
          <a:xfrm>
            <a:off x="7832725" y="2192338"/>
            <a:ext cx="523875" cy="457200"/>
          </a:xfrm>
          <a:prstGeom prst="rect">
            <a:avLst/>
          </a:prstGeom>
          <a:noFill/>
          <a:ln w="9525">
            <a:noFill/>
            <a:miter lim="800000"/>
            <a:headEnd/>
            <a:tailEnd/>
          </a:ln>
        </p:spPr>
        <p:txBody>
          <a:bodyPr wrap="none">
            <a:spAutoFit/>
          </a:bodyPr>
          <a:lstStyle/>
          <a:p>
            <a:pPr eaLnBrk="0" hangingPunct="0"/>
            <a:r>
              <a:rPr lang="it-IT" sz="2400">
                <a:solidFill>
                  <a:srgbClr val="3A71A5"/>
                </a:solidFill>
                <a:latin typeface="Arial" charset="0"/>
              </a:rPr>
              <a:t>32</a:t>
            </a:r>
          </a:p>
        </p:txBody>
      </p:sp>
      <p:sp>
        <p:nvSpPr>
          <p:cNvPr id="144504" name="Rectangle 120"/>
          <p:cNvSpPr>
            <a:spLocks noChangeArrowheads="1"/>
          </p:cNvSpPr>
          <p:nvPr/>
        </p:nvSpPr>
        <p:spPr bwMode="auto">
          <a:xfrm>
            <a:off x="6597650" y="741363"/>
            <a:ext cx="228600" cy="228600"/>
          </a:xfrm>
          <a:prstGeom prst="rect">
            <a:avLst/>
          </a:prstGeom>
          <a:solidFill>
            <a:schemeClr val="tx2">
              <a:lumMod val="60000"/>
              <a:lumOff val="40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826" name="Rectangle 121"/>
          <p:cNvSpPr>
            <a:spLocks noChangeArrowheads="1"/>
          </p:cNvSpPr>
          <p:nvPr/>
        </p:nvSpPr>
        <p:spPr bwMode="auto">
          <a:xfrm>
            <a:off x="6611938" y="1169988"/>
            <a:ext cx="228600" cy="228600"/>
          </a:xfrm>
          <a:prstGeom prst="rect">
            <a:avLst/>
          </a:prstGeom>
          <a:solidFill>
            <a:srgbClr val="92D050"/>
          </a:solidFill>
          <a:ln w="9525">
            <a:solidFill>
              <a:schemeClr val="tx1"/>
            </a:solidFill>
            <a:miter lim="800000"/>
            <a:headEnd/>
            <a:tailEnd/>
          </a:ln>
        </p:spPr>
        <p:txBody>
          <a:bodyPr wrap="none" anchor="ctr"/>
          <a:lstStyle/>
          <a:p>
            <a:endParaRPr lang="it-IT" sz="2400"/>
          </a:p>
        </p:txBody>
      </p:sp>
      <p:sp>
        <p:nvSpPr>
          <p:cNvPr id="117827" name="Rectangle 122"/>
          <p:cNvSpPr>
            <a:spLocks noChangeArrowheads="1"/>
          </p:cNvSpPr>
          <p:nvPr/>
        </p:nvSpPr>
        <p:spPr bwMode="auto">
          <a:xfrm>
            <a:off x="6875463" y="674688"/>
            <a:ext cx="1352550" cy="366712"/>
          </a:xfrm>
          <a:prstGeom prst="rect">
            <a:avLst/>
          </a:prstGeom>
          <a:noFill/>
          <a:ln w="9525">
            <a:noFill/>
            <a:miter lim="800000"/>
            <a:headEnd/>
            <a:tailEnd/>
          </a:ln>
        </p:spPr>
        <p:txBody>
          <a:bodyPr wrap="none">
            <a:spAutoFit/>
          </a:bodyPr>
          <a:lstStyle/>
          <a:p>
            <a:pPr eaLnBrk="0" hangingPunct="0"/>
            <a:r>
              <a:rPr lang="it-IT" sz="1800">
                <a:solidFill>
                  <a:srgbClr val="3A71A5"/>
                </a:solidFill>
                <a:latin typeface="Arial" charset="0"/>
              </a:rPr>
              <a:t>No asthma</a:t>
            </a:r>
          </a:p>
        </p:txBody>
      </p:sp>
      <p:sp>
        <p:nvSpPr>
          <p:cNvPr id="117828" name="Rectangle 123"/>
          <p:cNvSpPr>
            <a:spLocks noChangeArrowheads="1"/>
          </p:cNvSpPr>
          <p:nvPr/>
        </p:nvSpPr>
        <p:spPr bwMode="auto">
          <a:xfrm>
            <a:off x="6932613" y="1062038"/>
            <a:ext cx="1022350" cy="366712"/>
          </a:xfrm>
          <a:prstGeom prst="rect">
            <a:avLst/>
          </a:prstGeom>
          <a:noFill/>
          <a:ln w="9525">
            <a:noFill/>
            <a:miter lim="800000"/>
            <a:headEnd/>
            <a:tailEnd/>
          </a:ln>
        </p:spPr>
        <p:txBody>
          <a:bodyPr wrap="none">
            <a:spAutoFit/>
          </a:bodyPr>
          <a:lstStyle/>
          <a:p>
            <a:pPr eaLnBrk="0" hangingPunct="0"/>
            <a:r>
              <a:rPr lang="it-IT" sz="1800">
                <a:solidFill>
                  <a:srgbClr val="3A71A5"/>
                </a:solidFill>
                <a:latin typeface="Arial" charset="0"/>
              </a:rPr>
              <a:t>Asthma</a:t>
            </a:r>
          </a:p>
        </p:txBody>
      </p:sp>
      <p:sp>
        <p:nvSpPr>
          <p:cNvPr id="117829" name="Text Box 124"/>
          <p:cNvSpPr txBox="1">
            <a:spLocks noChangeArrowheads="1"/>
          </p:cNvSpPr>
          <p:nvPr/>
        </p:nvSpPr>
        <p:spPr bwMode="auto">
          <a:xfrm>
            <a:off x="5162550" y="4912850"/>
            <a:ext cx="3981450" cy="1311275"/>
          </a:xfrm>
          <a:prstGeom prst="rect">
            <a:avLst/>
          </a:prstGeom>
          <a:noFill/>
          <a:ln w="12700">
            <a:noFill/>
            <a:miter lim="800000"/>
            <a:headEnd/>
            <a:tailEnd/>
          </a:ln>
        </p:spPr>
        <p:txBody>
          <a:bodyPr>
            <a:spAutoFit/>
          </a:bodyPr>
          <a:lstStyle/>
          <a:p>
            <a:r>
              <a:rPr lang="it-IT" sz="2000" dirty="0">
                <a:solidFill>
                  <a:srgbClr val="C00000"/>
                </a:solidFill>
                <a:latin typeface="Arial Unicode MS" pitchFamily="34" charset="-128"/>
              </a:rPr>
              <a:t>La SCIT, dopo 3 anni previene l’insorgenza di asma nei bambini e l’effetto si mantiene a 7 anni dalla sospensione</a:t>
            </a:r>
          </a:p>
        </p:txBody>
      </p:sp>
      <p:sp>
        <p:nvSpPr>
          <p:cNvPr id="117830" name="Text Box 125"/>
          <p:cNvSpPr txBox="1">
            <a:spLocks noChangeArrowheads="1"/>
          </p:cNvSpPr>
          <p:nvPr/>
        </p:nvSpPr>
        <p:spPr bwMode="auto">
          <a:xfrm>
            <a:off x="6136821" y="6260190"/>
            <a:ext cx="2430463" cy="336550"/>
          </a:xfrm>
          <a:prstGeom prst="rect">
            <a:avLst/>
          </a:prstGeom>
          <a:noFill/>
          <a:ln w="9525">
            <a:noFill/>
            <a:miter lim="800000"/>
            <a:headEnd/>
            <a:tailEnd/>
          </a:ln>
        </p:spPr>
        <p:txBody>
          <a:bodyPr wrap="none">
            <a:spAutoFit/>
          </a:bodyPr>
          <a:lstStyle/>
          <a:p>
            <a:r>
              <a:rPr lang="it-IT" sz="1600" i="1" dirty="0" err="1">
                <a:solidFill>
                  <a:schemeClr val="bg1"/>
                </a:solidFill>
                <a:latin typeface="Arial" charset="0"/>
              </a:rPr>
              <a:t>Jacobsen</a:t>
            </a:r>
            <a:r>
              <a:rPr lang="it-IT" sz="1600" i="1" dirty="0">
                <a:solidFill>
                  <a:schemeClr val="bg1"/>
                </a:solidFill>
                <a:latin typeface="Arial" charset="0"/>
              </a:rPr>
              <a:t>, </a:t>
            </a:r>
            <a:r>
              <a:rPr lang="it-IT" sz="1600" i="1" dirty="0" err="1">
                <a:solidFill>
                  <a:schemeClr val="bg1"/>
                </a:solidFill>
                <a:latin typeface="Arial" charset="0"/>
              </a:rPr>
              <a:t>Allergy</a:t>
            </a:r>
            <a:r>
              <a:rPr lang="it-IT" sz="1600" i="1" dirty="0">
                <a:solidFill>
                  <a:schemeClr val="bg1"/>
                </a:solidFill>
                <a:latin typeface="Arial" charset="0"/>
              </a:rPr>
              <a:t> 2007</a:t>
            </a:r>
          </a:p>
        </p:txBody>
      </p:sp>
      <p:sp>
        <p:nvSpPr>
          <p:cNvPr id="144510" name="Rectangle 126"/>
          <p:cNvSpPr>
            <a:spLocks noChangeArrowheads="1"/>
          </p:cNvSpPr>
          <p:nvPr/>
        </p:nvSpPr>
        <p:spPr bwMode="auto">
          <a:xfrm>
            <a:off x="3128963" y="773113"/>
            <a:ext cx="250825" cy="250825"/>
          </a:xfrm>
          <a:prstGeom prst="rect">
            <a:avLst/>
          </a:prstGeom>
          <a:solidFill>
            <a:schemeClr val="accent2">
              <a:lumMod val="75000"/>
            </a:schemeClr>
          </a:solidFill>
          <a:ln w="9525">
            <a:solidFill>
              <a:schemeClr val="tx1"/>
            </a:solidFill>
            <a:miter lim="800000"/>
            <a:headEnd/>
            <a:tailEnd/>
          </a:ln>
          <a:effectLst/>
        </p:spPr>
        <p:txBody>
          <a:bodyPr wrap="none" anchor="ctr"/>
          <a:lstStyle/>
          <a:p>
            <a:pPr>
              <a:defRPr/>
            </a:pPr>
            <a:endParaRPr lang="it-IT" sz="2400">
              <a:latin typeface="Times New Roman" charset="0"/>
            </a:endParaRPr>
          </a:p>
        </p:txBody>
      </p:sp>
      <p:sp>
        <p:nvSpPr>
          <p:cNvPr id="117832" name="Text Box 127"/>
          <p:cNvSpPr txBox="1">
            <a:spLocks noChangeArrowheads="1"/>
          </p:cNvSpPr>
          <p:nvPr/>
        </p:nvSpPr>
        <p:spPr bwMode="auto">
          <a:xfrm>
            <a:off x="3535363" y="673100"/>
            <a:ext cx="623887" cy="336550"/>
          </a:xfrm>
          <a:prstGeom prst="rect">
            <a:avLst/>
          </a:prstGeom>
          <a:noFill/>
          <a:ln w="9525">
            <a:noFill/>
            <a:miter lim="800000"/>
            <a:headEnd/>
            <a:tailEnd/>
          </a:ln>
        </p:spPr>
        <p:txBody>
          <a:bodyPr wrap="none">
            <a:spAutoFit/>
          </a:bodyPr>
          <a:lstStyle/>
          <a:p>
            <a:r>
              <a:rPr lang="it-IT" sz="1600">
                <a:solidFill>
                  <a:schemeClr val="bg1"/>
                </a:solidFill>
                <a:latin typeface="Arial" charset="0"/>
              </a:rPr>
              <a:t>SLIT</a:t>
            </a:r>
          </a:p>
        </p:txBody>
      </p:sp>
      <p:sp>
        <p:nvSpPr>
          <p:cNvPr id="81" name="Titolo 80"/>
          <p:cNvSpPr>
            <a:spLocks noGrp="1"/>
          </p:cNvSpPr>
          <p:nvPr>
            <p:ph type="title"/>
          </p:nvPr>
        </p:nvSpPr>
        <p:spPr/>
        <p:txBody>
          <a:bodyPr/>
          <a:lstStyle/>
          <a:p>
            <a:r>
              <a:rPr lang="it-IT" smtClean="0"/>
              <a:t>PERSISTENT ASTHMA</a:t>
            </a:r>
            <a:br>
              <a:rPr lang="it-IT" smtClean="0"/>
            </a:br>
            <a:endParaRPr lang="it-IT" dirty="0"/>
          </a:p>
        </p:txBody>
      </p:sp>
      <p:sp>
        <p:nvSpPr>
          <p:cNvPr id="83" name="Segnaposto numero diapositiva 78"/>
          <p:cNvSpPr>
            <a:spLocks noGrp="1"/>
          </p:cNvSpPr>
          <p:nvPr>
            <p:ph type="sldNum" sz="quarter" idx="4"/>
          </p:nvPr>
        </p:nvSpPr>
        <p:spPr/>
        <p:txBody>
          <a:bodyPr/>
          <a:lstStyle/>
          <a:p>
            <a:fld id="{727900B2-336A-46FE-9A0B-0A54CDA181B0}" type="slidenum">
              <a:rPr lang="it-IT" smtClean="0"/>
              <a:pPr/>
              <a:t>92</a:t>
            </a:fld>
            <a:endParaRPr lang="it-IT" dirty="0"/>
          </a:p>
        </p:txBody>
      </p:sp>
      <p:sp>
        <p:nvSpPr>
          <p:cNvPr id="82" name="Segnaposto piè di pagina 7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3"/>
          <p:cNvSpPr txBox="1">
            <a:spLocks noChangeArrowheads="1"/>
          </p:cNvSpPr>
          <p:nvPr/>
        </p:nvSpPr>
        <p:spPr bwMode="auto">
          <a:xfrm>
            <a:off x="6321425" y="6461125"/>
            <a:ext cx="2151063" cy="396875"/>
          </a:xfrm>
          <a:prstGeom prst="rect">
            <a:avLst/>
          </a:prstGeom>
          <a:noFill/>
          <a:ln w="12700">
            <a:noFill/>
            <a:miter lim="800000"/>
            <a:headEnd/>
            <a:tailEnd/>
          </a:ln>
          <a:effectLst/>
        </p:spPr>
        <p:txBody>
          <a:bodyPr wrap="none">
            <a:spAutoFit/>
          </a:bodyPr>
          <a:lstStyle/>
          <a:p>
            <a:r>
              <a:rPr lang="it-IT" sz="2000" i="1"/>
              <a:t>Cruz, Allergy 2008</a:t>
            </a:r>
          </a:p>
        </p:txBody>
      </p:sp>
      <p:pic>
        <p:nvPicPr>
          <p:cNvPr id="118787" name="Picture 4"/>
          <p:cNvPicPr>
            <a:picLocks noChangeAspect="1" noChangeArrowheads="1"/>
          </p:cNvPicPr>
          <p:nvPr/>
        </p:nvPicPr>
        <p:blipFill>
          <a:blip r:embed="rId2" cstate="print"/>
          <a:srcRect/>
          <a:stretch>
            <a:fillRect/>
          </a:stretch>
        </p:blipFill>
        <p:spPr bwMode="auto">
          <a:xfrm>
            <a:off x="3524250" y="4551363"/>
            <a:ext cx="5253038" cy="1855787"/>
          </a:xfrm>
          <a:prstGeom prst="rect">
            <a:avLst/>
          </a:prstGeom>
          <a:noFill/>
          <a:ln w="12700">
            <a:noFill/>
            <a:miter lim="800000"/>
            <a:headEnd/>
            <a:tailEnd/>
          </a:ln>
          <a:effectLst/>
        </p:spPr>
      </p:pic>
      <p:pic>
        <p:nvPicPr>
          <p:cNvPr id="118788" name="Picture 5"/>
          <p:cNvPicPr>
            <a:picLocks noChangeAspect="1" noChangeArrowheads="1"/>
          </p:cNvPicPr>
          <p:nvPr/>
        </p:nvPicPr>
        <p:blipFill>
          <a:blip r:embed="rId3" cstate="print"/>
          <a:srcRect/>
          <a:stretch>
            <a:fillRect/>
          </a:stretch>
        </p:blipFill>
        <p:spPr bwMode="auto">
          <a:xfrm>
            <a:off x="935038" y="1425575"/>
            <a:ext cx="5118100" cy="2835275"/>
          </a:xfrm>
          <a:prstGeom prst="rect">
            <a:avLst/>
          </a:prstGeom>
          <a:noFill/>
          <a:ln w="12700">
            <a:noFill/>
            <a:miter lim="800000"/>
            <a:headEnd/>
            <a:tailEnd/>
          </a:ln>
          <a:effectLst/>
        </p:spPr>
      </p:pic>
      <p:sp>
        <p:nvSpPr>
          <p:cNvPr id="118789" name="Rectangle 6"/>
          <p:cNvSpPr>
            <a:spLocks noChangeArrowheads="1"/>
          </p:cNvSpPr>
          <p:nvPr/>
        </p:nvSpPr>
        <p:spPr bwMode="auto">
          <a:xfrm>
            <a:off x="857250" y="2589213"/>
            <a:ext cx="5303838" cy="862012"/>
          </a:xfrm>
          <a:prstGeom prst="rect">
            <a:avLst/>
          </a:prstGeom>
          <a:noFill/>
          <a:ln w="12700">
            <a:solidFill>
              <a:srgbClr val="C00000"/>
            </a:solidFill>
            <a:miter lim="800000"/>
            <a:headEnd/>
            <a:tailEnd/>
          </a:ln>
          <a:effectLst/>
        </p:spPr>
        <p:txBody>
          <a:bodyPr wrap="none" anchor="ctr"/>
          <a:lstStyle/>
          <a:p>
            <a:endParaRPr lang="it-IT" sz="2400"/>
          </a:p>
        </p:txBody>
      </p:sp>
      <p:sp>
        <p:nvSpPr>
          <p:cNvPr id="9" name="Titolo 8"/>
          <p:cNvSpPr>
            <a:spLocks noGrp="1"/>
          </p:cNvSpPr>
          <p:nvPr>
            <p:ph type="title"/>
          </p:nvPr>
        </p:nvSpPr>
        <p:spPr/>
        <p:txBody>
          <a:bodyPr/>
          <a:lstStyle/>
          <a:p>
            <a:r>
              <a:rPr lang="it-IT" smtClean="0"/>
              <a:t>La mancanza di controllo dell’asma grave è associata alla presenza di rinite moderata/grave</a:t>
            </a:r>
            <a:br>
              <a:rPr lang="it-IT" smtClean="0"/>
            </a:br>
            <a:endParaRPr lang="it-IT" dirty="0"/>
          </a:p>
        </p:txBody>
      </p:sp>
      <p:sp>
        <p:nvSpPr>
          <p:cNvPr id="7" name="Segnaposto numero diapositiva 6"/>
          <p:cNvSpPr>
            <a:spLocks noGrp="1"/>
          </p:cNvSpPr>
          <p:nvPr>
            <p:ph type="sldNum" sz="quarter" idx="4"/>
          </p:nvPr>
        </p:nvSpPr>
        <p:spPr/>
        <p:txBody>
          <a:bodyPr/>
          <a:lstStyle/>
          <a:p>
            <a:fld id="{727900B2-336A-46FE-9A0B-0A54CDA181B0}" type="slidenum">
              <a:rPr lang="it-IT" smtClean="0"/>
              <a:pPr/>
              <a:t>93</a:t>
            </a:fld>
            <a:endParaRPr lang="it-IT" dirty="0"/>
          </a:p>
        </p:txBody>
      </p:sp>
      <p:sp>
        <p:nvSpPr>
          <p:cNvPr id="8" name="Segnaposto piè di pagina 7"/>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    Fig. 1.   Asthma-related resource use and asthma attacks according to the presence of concomitant..."/>
          <p:cNvPicPr>
            <a:picLocks noChangeAspect="1" noChangeArrowheads="1"/>
          </p:cNvPicPr>
          <p:nvPr/>
        </p:nvPicPr>
        <p:blipFill>
          <a:blip r:embed="rId2" cstate="print"/>
          <a:srcRect/>
          <a:stretch>
            <a:fillRect/>
          </a:stretch>
        </p:blipFill>
        <p:spPr bwMode="auto">
          <a:xfrm>
            <a:off x="1022350" y="1174750"/>
            <a:ext cx="5700713" cy="4306888"/>
          </a:xfrm>
          <a:prstGeom prst="rect">
            <a:avLst/>
          </a:prstGeom>
          <a:noFill/>
          <a:ln w="9525">
            <a:noFill/>
            <a:miter lim="800000"/>
            <a:headEnd/>
            <a:tailEnd/>
          </a:ln>
        </p:spPr>
      </p:pic>
      <p:sp>
        <p:nvSpPr>
          <p:cNvPr id="119811" name="Text Box 6"/>
          <p:cNvSpPr txBox="1">
            <a:spLocks noChangeArrowheads="1"/>
          </p:cNvSpPr>
          <p:nvPr/>
        </p:nvSpPr>
        <p:spPr bwMode="auto">
          <a:xfrm>
            <a:off x="804863" y="5414963"/>
            <a:ext cx="7769225" cy="1098550"/>
          </a:xfrm>
          <a:prstGeom prst="rect">
            <a:avLst/>
          </a:prstGeom>
          <a:noFill/>
          <a:ln w="12700">
            <a:noFill/>
            <a:miter lim="800000"/>
            <a:headEnd/>
            <a:tailEnd/>
          </a:ln>
        </p:spPr>
        <p:txBody>
          <a:bodyPr>
            <a:spAutoFit/>
          </a:bodyPr>
          <a:lstStyle/>
          <a:p>
            <a:pPr defTabSz="762000"/>
            <a:r>
              <a:rPr lang="it-IT" sz="2300">
                <a:latin typeface="Arial Unicode MS" pitchFamily="34" charset="-128"/>
              </a:rPr>
              <a:t>La rinite non trattata aumenta il rischio di attacchi asmatici e ricoveri per asma. </a:t>
            </a:r>
          </a:p>
          <a:p>
            <a:pPr defTabSz="762000"/>
            <a:r>
              <a:rPr lang="it-IT" sz="2000" i="1">
                <a:latin typeface="Arial Unicode MS" pitchFamily="34" charset="-128"/>
              </a:rPr>
              <a:t>Bousquet, Clin Exp Allergy 2005</a:t>
            </a:r>
          </a:p>
        </p:txBody>
      </p:sp>
      <p:grpSp>
        <p:nvGrpSpPr>
          <p:cNvPr id="119812" name="Group 12"/>
          <p:cNvGrpSpPr>
            <a:grpSpLocks/>
          </p:cNvGrpSpPr>
          <p:nvPr/>
        </p:nvGrpSpPr>
        <p:grpSpPr bwMode="auto">
          <a:xfrm>
            <a:off x="4302125" y="1184275"/>
            <a:ext cx="1924050" cy="806450"/>
            <a:chOff x="3958" y="952"/>
            <a:chExt cx="1212" cy="508"/>
          </a:xfrm>
        </p:grpSpPr>
        <p:sp>
          <p:nvSpPr>
            <p:cNvPr id="119813" name="Rectangle 8"/>
            <p:cNvSpPr>
              <a:spLocks noChangeArrowheads="1"/>
            </p:cNvSpPr>
            <p:nvPr/>
          </p:nvSpPr>
          <p:spPr bwMode="auto">
            <a:xfrm>
              <a:off x="3958" y="1020"/>
              <a:ext cx="107" cy="107"/>
            </a:xfrm>
            <a:prstGeom prst="rect">
              <a:avLst/>
            </a:prstGeom>
            <a:noFill/>
            <a:ln w="12700">
              <a:solidFill>
                <a:schemeClr val="tx1"/>
              </a:solidFill>
              <a:miter lim="800000"/>
              <a:headEnd/>
              <a:tailEnd/>
            </a:ln>
          </p:spPr>
          <p:txBody>
            <a:bodyPr wrap="none" anchor="ctr"/>
            <a:lstStyle/>
            <a:p>
              <a:endParaRPr lang="en-US" sz="2400"/>
            </a:p>
          </p:txBody>
        </p:sp>
        <p:sp>
          <p:nvSpPr>
            <p:cNvPr id="119814" name="Rectangle 9"/>
            <p:cNvSpPr>
              <a:spLocks noChangeArrowheads="1"/>
            </p:cNvSpPr>
            <p:nvPr/>
          </p:nvSpPr>
          <p:spPr bwMode="auto">
            <a:xfrm>
              <a:off x="3966" y="1276"/>
              <a:ext cx="107" cy="107"/>
            </a:xfrm>
            <a:prstGeom prst="rect">
              <a:avLst/>
            </a:prstGeom>
            <a:solidFill>
              <a:schemeClr val="bg2"/>
            </a:solidFill>
            <a:ln w="12700">
              <a:solidFill>
                <a:schemeClr val="tx1"/>
              </a:solidFill>
              <a:miter lim="800000"/>
              <a:headEnd/>
              <a:tailEnd/>
            </a:ln>
          </p:spPr>
          <p:txBody>
            <a:bodyPr wrap="none" anchor="ctr"/>
            <a:lstStyle/>
            <a:p>
              <a:endParaRPr lang="en-US" sz="2400"/>
            </a:p>
          </p:txBody>
        </p:sp>
        <p:sp>
          <p:nvSpPr>
            <p:cNvPr id="119815" name="Text Box 10"/>
            <p:cNvSpPr txBox="1">
              <a:spLocks noChangeArrowheads="1"/>
            </p:cNvSpPr>
            <p:nvPr/>
          </p:nvSpPr>
          <p:spPr bwMode="auto">
            <a:xfrm>
              <a:off x="4204" y="952"/>
              <a:ext cx="484" cy="231"/>
            </a:xfrm>
            <a:prstGeom prst="rect">
              <a:avLst/>
            </a:prstGeom>
            <a:noFill/>
            <a:ln w="12700">
              <a:noFill/>
              <a:miter lim="800000"/>
              <a:headEnd/>
              <a:tailEnd/>
            </a:ln>
          </p:spPr>
          <p:txBody>
            <a:bodyPr wrap="none">
              <a:spAutoFit/>
            </a:bodyPr>
            <a:lstStyle/>
            <a:p>
              <a:pPr defTabSz="762000"/>
              <a:r>
                <a:rPr lang="it-IT" sz="1800" b="0">
                  <a:latin typeface="Arial Unicode MS" pitchFamily="34" charset="-128"/>
                </a:rPr>
                <a:t>Asma</a:t>
              </a:r>
            </a:p>
          </p:txBody>
        </p:sp>
        <p:sp>
          <p:nvSpPr>
            <p:cNvPr id="119816" name="Text Box 11"/>
            <p:cNvSpPr txBox="1">
              <a:spLocks noChangeArrowheads="1"/>
            </p:cNvSpPr>
            <p:nvPr/>
          </p:nvSpPr>
          <p:spPr bwMode="auto">
            <a:xfrm>
              <a:off x="4210" y="1229"/>
              <a:ext cx="960" cy="231"/>
            </a:xfrm>
            <a:prstGeom prst="rect">
              <a:avLst/>
            </a:prstGeom>
            <a:noFill/>
            <a:ln w="12700">
              <a:noFill/>
              <a:miter lim="800000"/>
              <a:headEnd/>
              <a:tailEnd/>
            </a:ln>
          </p:spPr>
          <p:txBody>
            <a:bodyPr wrap="none">
              <a:spAutoFit/>
            </a:bodyPr>
            <a:lstStyle/>
            <a:p>
              <a:pPr defTabSz="762000"/>
              <a:r>
                <a:rPr lang="it-IT" sz="1800" b="0">
                  <a:latin typeface="Arial Unicode MS" pitchFamily="34" charset="-128"/>
                </a:rPr>
                <a:t>Asma + rinite</a:t>
              </a:r>
            </a:p>
          </p:txBody>
        </p:sp>
      </p:grpSp>
      <p:sp>
        <p:nvSpPr>
          <p:cNvPr id="9" name="Segnaposto numero diapositiva 8"/>
          <p:cNvSpPr>
            <a:spLocks noGrp="1"/>
          </p:cNvSpPr>
          <p:nvPr>
            <p:ph type="sldNum" sz="quarter" idx="4"/>
          </p:nvPr>
        </p:nvSpPr>
        <p:spPr/>
        <p:txBody>
          <a:bodyPr/>
          <a:lstStyle/>
          <a:p>
            <a:fld id="{727900B2-336A-46FE-9A0B-0A54CDA181B0}" type="slidenum">
              <a:rPr lang="it-IT" smtClean="0"/>
              <a:pPr/>
              <a:t>94</a:t>
            </a:fld>
            <a:endParaRPr lang="it-IT" dirty="0"/>
          </a:p>
        </p:txBody>
      </p:sp>
      <p:sp>
        <p:nvSpPr>
          <p:cNvPr id="10" name="Segnaposto piè di pagina 9"/>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9" name="Rectangle 1029"/>
          <p:cNvSpPr>
            <a:spLocks noChangeArrowheads="1"/>
          </p:cNvSpPr>
          <p:nvPr/>
        </p:nvSpPr>
        <p:spPr bwMode="auto">
          <a:xfrm>
            <a:off x="796925" y="1981200"/>
            <a:ext cx="8129588" cy="4264025"/>
          </a:xfrm>
          <a:prstGeom prst="rect">
            <a:avLst/>
          </a:prstGeom>
          <a:noFill/>
          <a:ln w="12700">
            <a:noFill/>
            <a:miter lim="800000"/>
            <a:headEnd/>
            <a:tailEnd/>
          </a:ln>
        </p:spPr>
        <p:txBody>
          <a:bodyPr lIns="90488" tIns="44450" rIns="90488" bIns="44450"/>
          <a:lstStyle/>
          <a:p>
            <a:pPr marL="342900" indent="-342900" algn="just" eaLnBrk="0" hangingPunct="0">
              <a:lnSpc>
                <a:spcPct val="80000"/>
              </a:lnSpc>
              <a:buSzPct val="100000"/>
              <a:buFontTx/>
              <a:buChar char="•"/>
            </a:pPr>
            <a:endParaRPr lang="it-IT" sz="2000" b="0">
              <a:solidFill>
                <a:srgbClr val="13437C"/>
              </a:solidFill>
              <a:latin typeface="Arial" charset="0"/>
            </a:endParaRPr>
          </a:p>
        </p:txBody>
      </p:sp>
      <p:sp>
        <p:nvSpPr>
          <p:cNvPr id="122883" name="Rectangle 1030"/>
          <p:cNvSpPr>
            <a:spLocks noChangeArrowheads="1"/>
          </p:cNvSpPr>
          <p:nvPr/>
        </p:nvSpPr>
        <p:spPr bwMode="auto">
          <a:xfrm>
            <a:off x="4852988" y="5991225"/>
            <a:ext cx="4114800" cy="381000"/>
          </a:xfrm>
          <a:prstGeom prst="rect">
            <a:avLst/>
          </a:prstGeom>
          <a:noFill/>
          <a:ln w="9525">
            <a:noFill/>
            <a:miter lim="800000"/>
            <a:headEnd/>
            <a:tailEnd/>
          </a:ln>
        </p:spPr>
        <p:txBody>
          <a:bodyPr wrap="none" anchor="ctr"/>
          <a:lstStyle/>
          <a:p>
            <a:pPr algn="r"/>
            <a:r>
              <a:rPr lang="it-IT" sz="1600" i="1">
                <a:latin typeface="Arial Unicode MS" pitchFamily="34" charset="-128"/>
              </a:rPr>
              <a:t>Moscato G et al., Allergy 2008</a:t>
            </a:r>
          </a:p>
        </p:txBody>
      </p:sp>
      <p:sp>
        <p:nvSpPr>
          <p:cNvPr id="122884" name="Segnaposto contenuto 9"/>
          <p:cNvSpPr>
            <a:spLocks/>
          </p:cNvSpPr>
          <p:nvPr/>
        </p:nvSpPr>
        <p:spPr bwMode="auto">
          <a:xfrm>
            <a:off x="714375" y="1335088"/>
            <a:ext cx="8229600" cy="4525962"/>
          </a:xfrm>
          <a:prstGeom prst="rect">
            <a:avLst/>
          </a:prstGeom>
          <a:noFill/>
          <a:ln w="9525">
            <a:noFill/>
            <a:miter lim="800000"/>
            <a:headEnd/>
            <a:tailEnd/>
          </a:ln>
        </p:spPr>
        <p:txBody>
          <a:bodyPr/>
          <a:lstStyle/>
          <a:p>
            <a:pPr marL="342900" indent="-342900" algn="just" defTabSz="762000" eaLnBrk="0" hangingPunct="0">
              <a:spcBef>
                <a:spcPct val="20000"/>
              </a:spcBef>
              <a:buClr>
                <a:srgbClr val="C00000"/>
              </a:buClr>
              <a:buSzPct val="130000"/>
              <a:buFontTx/>
              <a:buChar char="•"/>
            </a:pPr>
            <a:r>
              <a:rPr lang="it-IT" sz="1800">
                <a:latin typeface="Arial Unicode MS" pitchFamily="34" charset="-128"/>
              </a:rPr>
              <a:t>La rinite professionale (RP) è una malattia infiammatoria del naso caratterizzata da sintomi intermittenti o persistenti e/o da riduzione variabile del flusso aereo nasale e/o da ipersecrezione. E’ dovuta a cause e a situazioni attribuibili ad un particolare ambiente di lavoro e non a stimoli presenti al di fuori di esso. </a:t>
            </a:r>
          </a:p>
          <a:p>
            <a:pPr marL="342900" indent="-342900" algn="just" defTabSz="762000" eaLnBrk="0" hangingPunct="0">
              <a:spcBef>
                <a:spcPct val="20000"/>
              </a:spcBef>
              <a:buClr>
                <a:srgbClr val="C00000"/>
              </a:buClr>
              <a:buSzPct val="130000"/>
              <a:buFontTx/>
              <a:buChar char="•"/>
            </a:pPr>
            <a:endParaRPr lang="it-IT" sz="1800">
              <a:latin typeface="Arial Unicode MS" pitchFamily="34" charset="-128"/>
            </a:endParaRPr>
          </a:p>
          <a:p>
            <a:pPr marL="342900" indent="-342900" defTabSz="762000" eaLnBrk="0" hangingPunct="0">
              <a:spcBef>
                <a:spcPct val="20000"/>
              </a:spcBef>
              <a:buClr>
                <a:srgbClr val="C00000"/>
              </a:buClr>
              <a:buSzPct val="130000"/>
              <a:buFontTx/>
              <a:buChar char="•"/>
            </a:pPr>
            <a:r>
              <a:rPr lang="it-IT" sz="1800">
                <a:latin typeface="Arial Unicode MS" pitchFamily="34" charset="-128"/>
              </a:rPr>
              <a:t>Può essere allergica e non allergica.</a:t>
            </a:r>
          </a:p>
          <a:p>
            <a:pPr marL="342900" indent="-342900" defTabSz="762000" eaLnBrk="0" hangingPunct="0">
              <a:spcBef>
                <a:spcPct val="20000"/>
              </a:spcBef>
              <a:buClr>
                <a:srgbClr val="C00000"/>
              </a:buClr>
              <a:buSzPct val="130000"/>
              <a:buFontTx/>
              <a:buChar char="•"/>
            </a:pPr>
            <a:endParaRPr lang="it-IT" sz="1800">
              <a:latin typeface="Arial Unicode MS" pitchFamily="34" charset="-128"/>
            </a:endParaRPr>
          </a:p>
          <a:p>
            <a:pPr marL="342900" indent="-342900" defTabSz="762000" eaLnBrk="0" hangingPunct="0">
              <a:spcBef>
                <a:spcPct val="20000"/>
              </a:spcBef>
              <a:buClr>
                <a:srgbClr val="C00000"/>
              </a:buClr>
              <a:buSzPct val="130000"/>
              <a:buFontTx/>
              <a:buChar char="•"/>
            </a:pPr>
            <a:r>
              <a:rPr lang="it-IT" sz="1800">
                <a:latin typeface="Arial Unicode MS" pitchFamily="34" charset="-128"/>
              </a:rPr>
              <a:t>La prevalenza stimata è 2-4 volte superiore all’asma professionale (AP).</a:t>
            </a:r>
          </a:p>
          <a:p>
            <a:pPr marL="342900" indent="-342900" defTabSz="762000" eaLnBrk="0" hangingPunct="0">
              <a:spcBef>
                <a:spcPct val="20000"/>
              </a:spcBef>
              <a:buClr>
                <a:srgbClr val="C00000"/>
              </a:buClr>
              <a:buSzPct val="130000"/>
              <a:buFontTx/>
              <a:buChar char="•"/>
            </a:pPr>
            <a:endParaRPr lang="it-IT" sz="1800">
              <a:latin typeface="Arial Unicode MS" pitchFamily="34" charset="-128"/>
            </a:endParaRPr>
          </a:p>
          <a:p>
            <a:pPr marL="342900" indent="-342900" defTabSz="762000" eaLnBrk="0" hangingPunct="0">
              <a:spcBef>
                <a:spcPct val="20000"/>
              </a:spcBef>
              <a:buClr>
                <a:srgbClr val="C00000"/>
              </a:buClr>
              <a:buSzPct val="130000"/>
              <a:buFontTx/>
              <a:buChar char="•"/>
            </a:pPr>
            <a:r>
              <a:rPr lang="it-IT" sz="1800">
                <a:latin typeface="Arial Unicode MS" pitchFamily="34" charset="-128"/>
              </a:rPr>
              <a:t>RP e AP sono frequentemente associate (fino al 70-80% dei casi)</a:t>
            </a:r>
          </a:p>
          <a:p>
            <a:pPr marL="342900" indent="-342900" defTabSz="762000" eaLnBrk="0" hangingPunct="0">
              <a:spcBef>
                <a:spcPct val="20000"/>
              </a:spcBef>
              <a:buClr>
                <a:srgbClr val="C00000"/>
              </a:buClr>
              <a:buSzPct val="130000"/>
              <a:buFontTx/>
              <a:buChar char="•"/>
            </a:pPr>
            <a:endParaRPr lang="it-IT" sz="1800">
              <a:latin typeface="Arial Unicode MS" pitchFamily="34" charset="-128"/>
            </a:endParaRPr>
          </a:p>
          <a:p>
            <a:pPr marL="342900" indent="-342900" defTabSz="762000" eaLnBrk="0" hangingPunct="0">
              <a:spcBef>
                <a:spcPct val="20000"/>
              </a:spcBef>
              <a:buClr>
                <a:srgbClr val="C00000"/>
              </a:buClr>
              <a:buSzPct val="130000"/>
              <a:buFontTx/>
              <a:buChar char="•"/>
            </a:pPr>
            <a:r>
              <a:rPr lang="it-IT" sz="1800">
                <a:latin typeface="Arial Unicode MS" pitchFamily="34" charset="-128"/>
              </a:rPr>
              <a:t>I sintomi di rinite precedono di circa 6-24 mesi l’insorgenza di quelli di asma in particolare nell’AP indotta da agenti ad alto p.m. La rinite è considerata un marker precoce di AP.</a:t>
            </a:r>
          </a:p>
        </p:txBody>
      </p:sp>
      <p:sp>
        <p:nvSpPr>
          <p:cNvPr id="122886" name="Rectangle 4"/>
          <p:cNvSpPr>
            <a:spLocks noChangeArrowheads="1"/>
          </p:cNvSpPr>
          <p:nvPr/>
        </p:nvSpPr>
        <p:spPr bwMode="auto">
          <a:xfrm>
            <a:off x="884238" y="187325"/>
            <a:ext cx="4811712" cy="746125"/>
          </a:xfrm>
          <a:prstGeom prst="rect">
            <a:avLst/>
          </a:prstGeom>
          <a:noFill/>
          <a:ln w="12700">
            <a:noFill/>
            <a:miter lim="800000"/>
            <a:headEnd/>
            <a:tailEnd/>
          </a:ln>
        </p:spPr>
        <p:txBody>
          <a:bodyPr lIns="90488" tIns="44450" rIns="90488" bIns="44450" anchor="b"/>
          <a:lstStyle/>
          <a:p>
            <a:pPr algn="ctr" defTabSz="784225" eaLnBrk="0" hangingPunct="0">
              <a:lnSpc>
                <a:spcPct val="85000"/>
              </a:lnSpc>
            </a:pPr>
            <a:endParaRPr lang="it-IT" sz="3300" dirty="0">
              <a:solidFill>
                <a:schemeClr val="tx2"/>
              </a:solidFill>
              <a:latin typeface="Arial" charset="0"/>
            </a:endParaRPr>
          </a:p>
        </p:txBody>
      </p:sp>
      <p:sp>
        <p:nvSpPr>
          <p:cNvPr id="9" name="Titolo 8"/>
          <p:cNvSpPr>
            <a:spLocks noGrp="1"/>
          </p:cNvSpPr>
          <p:nvPr>
            <p:ph type="title"/>
          </p:nvPr>
        </p:nvSpPr>
        <p:spPr/>
        <p:txBody>
          <a:bodyPr/>
          <a:lstStyle/>
          <a:p>
            <a:r>
              <a:rPr lang="it-IT" smtClean="0"/>
              <a:t>Rinite professionale </a:t>
            </a:r>
            <a:br>
              <a:rPr lang="it-IT" smtClean="0"/>
            </a:br>
            <a:endParaRPr lang="it-IT" dirty="0"/>
          </a:p>
        </p:txBody>
      </p:sp>
      <p:sp>
        <p:nvSpPr>
          <p:cNvPr id="6" name="Segnaposto numero diapositiva 5"/>
          <p:cNvSpPr>
            <a:spLocks noGrp="1"/>
          </p:cNvSpPr>
          <p:nvPr>
            <p:ph type="sldNum" sz="quarter" idx="4"/>
          </p:nvPr>
        </p:nvSpPr>
        <p:spPr/>
        <p:txBody>
          <a:bodyPr/>
          <a:lstStyle/>
          <a:p>
            <a:fld id="{727900B2-336A-46FE-9A0B-0A54CDA181B0}" type="slidenum">
              <a:rPr lang="it-IT" smtClean="0"/>
              <a:pPr/>
              <a:t>95</a:t>
            </a:fld>
            <a:endParaRPr lang="it-IT" dirty="0"/>
          </a:p>
        </p:txBody>
      </p:sp>
      <p:sp>
        <p:nvSpPr>
          <p:cNvPr id="7" name="Segnaposto piè di pagina 6"/>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97989"/>
                                        </p:tgtEl>
                                        <p:attrNameLst>
                                          <p:attrName>style.visibility</p:attrName>
                                        </p:attrNameLst>
                                      </p:cBhvr>
                                      <p:to>
                                        <p:strVal val="visible"/>
                                      </p:to>
                                    </p:set>
                                    <p:animEffect transition="in" filter="wipe(left)">
                                      <p:cBhvr>
                                        <p:cTn id="7" dur="500"/>
                                        <p:tgtEl>
                                          <p:spTgt spid="29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9"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3" name="Rectangle 5"/>
          <p:cNvSpPr>
            <a:spLocks noChangeArrowheads="1"/>
          </p:cNvSpPr>
          <p:nvPr/>
        </p:nvSpPr>
        <p:spPr bwMode="auto">
          <a:xfrm>
            <a:off x="742950" y="1028700"/>
            <a:ext cx="8135938" cy="4652963"/>
          </a:xfrm>
          <a:prstGeom prst="rect">
            <a:avLst/>
          </a:prstGeom>
          <a:noFill/>
          <a:ln w="12700">
            <a:noFill/>
            <a:miter lim="800000"/>
            <a:headEnd/>
            <a:tailEnd/>
          </a:ln>
        </p:spPr>
        <p:txBody>
          <a:bodyPr lIns="90488" tIns="44450" rIns="90488" bIns="44450"/>
          <a:lstStyle/>
          <a:p>
            <a:pPr marL="342900" indent="-342900" algn="just" eaLnBrk="0" hangingPunct="0">
              <a:lnSpc>
                <a:spcPct val="90000"/>
              </a:lnSpc>
              <a:buSzPct val="100000"/>
              <a:buFontTx/>
              <a:buChar char="•"/>
            </a:pPr>
            <a:endParaRPr lang="it-IT" sz="1800" b="0">
              <a:solidFill>
                <a:srgbClr val="13437C"/>
              </a:solidFill>
              <a:latin typeface="Arial" charset="0"/>
            </a:endParaRPr>
          </a:p>
        </p:txBody>
      </p:sp>
      <p:sp>
        <p:nvSpPr>
          <p:cNvPr id="7" name="Titolo 6"/>
          <p:cNvSpPr>
            <a:spLocks noGrp="1"/>
          </p:cNvSpPr>
          <p:nvPr>
            <p:ph type="title"/>
          </p:nvPr>
        </p:nvSpPr>
        <p:spPr/>
        <p:txBody>
          <a:bodyPr/>
          <a:lstStyle/>
          <a:p>
            <a:r>
              <a:rPr lang="it-IT" smtClean="0"/>
              <a:t>Rinite professionale </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96</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
        <p:nvSpPr>
          <p:cNvPr id="13" name="Segnaposto contenuto 12"/>
          <p:cNvSpPr>
            <a:spLocks noGrp="1"/>
          </p:cNvSpPr>
          <p:nvPr>
            <p:ph idx="4294967295"/>
          </p:nvPr>
        </p:nvSpPr>
        <p:spPr>
          <a:xfrm>
            <a:off x="489870" y="1262063"/>
            <a:ext cx="8229600" cy="5130800"/>
          </a:xfrm>
          <a:prstGeom prst="rect">
            <a:avLst/>
          </a:prstGeom>
        </p:spPr>
        <p:txBody>
          <a:bodyPr>
            <a:normAutofit/>
          </a:bodyPr>
          <a:lstStyle/>
          <a:p>
            <a:pPr algn="just">
              <a:lnSpc>
                <a:spcPct val="70000"/>
              </a:lnSpc>
              <a:buClr>
                <a:srgbClr val="C00000"/>
              </a:buClr>
              <a:buSzPct val="130000"/>
            </a:pPr>
            <a:r>
              <a:rPr lang="it-IT" sz="1800" dirty="0" smtClean="0">
                <a:latin typeface="Arial Unicode MS" pitchFamily="34" charset="-128"/>
              </a:rPr>
              <a:t>Il modello della “</a:t>
            </a:r>
            <a:r>
              <a:rPr lang="it-IT" sz="1800" dirty="0" err="1" smtClean="0">
                <a:latin typeface="Arial Unicode MS" pitchFamily="34" charset="-128"/>
              </a:rPr>
              <a:t>United</a:t>
            </a:r>
            <a:r>
              <a:rPr lang="it-IT" sz="1800" dirty="0" smtClean="0">
                <a:latin typeface="Arial Unicode MS" pitchFamily="34" charset="-128"/>
              </a:rPr>
              <a:t> </a:t>
            </a:r>
            <a:r>
              <a:rPr lang="it-IT" sz="1800" dirty="0" err="1" smtClean="0">
                <a:latin typeface="Arial Unicode MS" pitchFamily="34" charset="-128"/>
              </a:rPr>
              <a:t>Airway</a:t>
            </a:r>
            <a:r>
              <a:rPr lang="it-IT" sz="1800" dirty="0" smtClean="0">
                <a:latin typeface="Arial Unicode MS" pitchFamily="34" charset="-128"/>
              </a:rPr>
              <a:t> </a:t>
            </a:r>
            <a:r>
              <a:rPr lang="it-IT" sz="1800" dirty="0" err="1" smtClean="0">
                <a:latin typeface="Arial Unicode MS" pitchFamily="34" charset="-128"/>
              </a:rPr>
              <a:t>Disease</a:t>
            </a:r>
            <a:r>
              <a:rPr lang="it-IT" sz="1800" dirty="0" smtClean="0">
                <a:latin typeface="Arial Unicode MS" pitchFamily="34" charset="-128"/>
              </a:rPr>
              <a:t>” sembra essere applicabile anche in ambito professionale. I soggetti con sospetta AP dovrebbero essere indagati anche per RP </a:t>
            </a:r>
            <a:r>
              <a:rPr lang="it-IT" sz="1600" dirty="0" smtClean="0">
                <a:latin typeface="Arial Unicode MS" pitchFamily="34" charset="-128"/>
              </a:rPr>
              <a:t>(Castano R,</a:t>
            </a:r>
            <a:r>
              <a:rPr lang="it-IT" sz="1600" dirty="0" err="1" smtClean="0">
                <a:latin typeface="Arial Unicode MS" pitchFamily="34" charset="-128"/>
              </a:rPr>
              <a:t>Thorax</a:t>
            </a:r>
            <a:r>
              <a:rPr lang="it-IT" sz="1600" dirty="0" smtClean="0">
                <a:latin typeface="Arial Unicode MS" pitchFamily="34" charset="-128"/>
              </a:rPr>
              <a:t> 2009; Moscato G, </a:t>
            </a:r>
            <a:r>
              <a:rPr lang="it-IT" sz="1600" dirty="0" err="1" smtClean="0">
                <a:latin typeface="Arial Unicode MS" pitchFamily="34" charset="-128"/>
              </a:rPr>
              <a:t>Allergy</a:t>
            </a:r>
            <a:r>
              <a:rPr lang="it-IT" sz="1600" dirty="0" smtClean="0">
                <a:latin typeface="Arial Unicode MS" pitchFamily="34" charset="-128"/>
              </a:rPr>
              <a:t> 2010). </a:t>
            </a:r>
          </a:p>
          <a:p>
            <a:pPr algn="just">
              <a:lnSpc>
                <a:spcPct val="70000"/>
              </a:lnSpc>
              <a:buClr>
                <a:srgbClr val="C00000"/>
              </a:buClr>
              <a:buSzPct val="130000"/>
            </a:pPr>
            <a:endParaRPr lang="it-IT" sz="1600" dirty="0" smtClean="0">
              <a:latin typeface="Arial Unicode MS" pitchFamily="34" charset="-128"/>
            </a:endParaRPr>
          </a:p>
          <a:p>
            <a:pPr algn="just">
              <a:lnSpc>
                <a:spcPct val="70000"/>
              </a:lnSpc>
              <a:buClr>
                <a:srgbClr val="C00000"/>
              </a:buClr>
              <a:buSzPct val="130000"/>
            </a:pPr>
            <a:r>
              <a:rPr lang="it-IT" sz="1800" dirty="0" smtClean="0">
                <a:latin typeface="Arial Unicode MS" pitchFamily="34" charset="-128"/>
              </a:rPr>
              <a:t>Nelle riniti insorte in età adulta nell’indagine anamnestica ogni medico deve considerare la possibilità di un’origine professionale, e se il sospetto è fondato, deve riferire il paziente a uno specialista per approfondimenti </a:t>
            </a:r>
            <a:r>
              <a:rPr lang="it-IT" sz="1600" dirty="0" smtClean="0">
                <a:latin typeface="Arial Unicode MS" pitchFamily="34" charset="-128"/>
              </a:rPr>
              <a:t>(</a:t>
            </a:r>
            <a:r>
              <a:rPr lang="it-IT" sz="1600" dirty="0" err="1" smtClean="0">
                <a:latin typeface="Arial Unicode MS" pitchFamily="34" charset="-128"/>
              </a:rPr>
              <a:t>Bousquet</a:t>
            </a:r>
            <a:r>
              <a:rPr lang="it-IT" sz="1600" dirty="0" smtClean="0">
                <a:latin typeface="Arial Unicode MS" pitchFamily="34" charset="-128"/>
              </a:rPr>
              <a:t> J, </a:t>
            </a:r>
            <a:r>
              <a:rPr lang="it-IT" sz="1600" dirty="0" err="1" smtClean="0">
                <a:latin typeface="Arial Unicode MS" pitchFamily="34" charset="-128"/>
              </a:rPr>
              <a:t>Allergy</a:t>
            </a:r>
            <a:r>
              <a:rPr lang="it-IT" sz="1600" dirty="0" smtClean="0">
                <a:latin typeface="Arial Unicode MS" pitchFamily="34" charset="-128"/>
              </a:rPr>
              <a:t> 2008).</a:t>
            </a:r>
          </a:p>
          <a:p>
            <a:pPr>
              <a:lnSpc>
                <a:spcPct val="70000"/>
              </a:lnSpc>
              <a:buClr>
                <a:srgbClr val="C00000"/>
              </a:buClr>
              <a:buSzPct val="130000"/>
            </a:pPr>
            <a:endParaRPr lang="it-IT" sz="1600" dirty="0" smtClean="0">
              <a:latin typeface="Arial Unicode MS" pitchFamily="34" charset="-128"/>
            </a:endParaRPr>
          </a:p>
          <a:p>
            <a:pPr algn="just">
              <a:lnSpc>
                <a:spcPct val="70000"/>
              </a:lnSpc>
              <a:buClr>
                <a:srgbClr val="C00000"/>
              </a:buClr>
              <a:buSzPct val="130000"/>
            </a:pPr>
            <a:r>
              <a:rPr lang="it-IT" sz="1800" dirty="0" smtClean="0">
                <a:latin typeface="Arial Unicode MS" pitchFamily="34" charset="-128"/>
              </a:rPr>
              <a:t>Nell’iter diagnostico dei soggetti con sospetta RP andrebbe sempre valutata la componente infiammatoria </a:t>
            </a:r>
            <a:r>
              <a:rPr lang="it-IT" sz="1600" dirty="0" smtClean="0">
                <a:latin typeface="Arial Unicode MS" pitchFamily="34" charset="-128"/>
              </a:rPr>
              <a:t>(</a:t>
            </a:r>
            <a:r>
              <a:rPr lang="it-IT" sz="1600" dirty="0" err="1" smtClean="0">
                <a:latin typeface="Arial Unicode MS" pitchFamily="34" charset="-128"/>
              </a:rPr>
              <a:t>Pignatti</a:t>
            </a:r>
            <a:r>
              <a:rPr lang="it-IT" sz="1600" dirty="0" smtClean="0">
                <a:latin typeface="Arial Unicode MS" pitchFamily="34" charset="-128"/>
              </a:rPr>
              <a:t> P, </a:t>
            </a:r>
            <a:r>
              <a:rPr lang="it-IT" sz="1600" dirty="0" err="1" smtClean="0">
                <a:latin typeface="Arial Unicode MS" pitchFamily="34" charset="-128"/>
              </a:rPr>
              <a:t>Int</a:t>
            </a:r>
            <a:r>
              <a:rPr lang="it-IT" sz="1600" dirty="0" smtClean="0">
                <a:latin typeface="Arial Unicode MS" pitchFamily="34" charset="-128"/>
              </a:rPr>
              <a:t> </a:t>
            </a:r>
            <a:r>
              <a:rPr lang="it-IT" sz="1600" dirty="0" err="1" smtClean="0">
                <a:latin typeface="Arial Unicode MS" pitchFamily="34" charset="-128"/>
              </a:rPr>
              <a:t>Arch</a:t>
            </a:r>
            <a:r>
              <a:rPr lang="it-IT" sz="1600" dirty="0" smtClean="0">
                <a:latin typeface="Arial Unicode MS" pitchFamily="34" charset="-128"/>
              </a:rPr>
              <a:t> </a:t>
            </a:r>
            <a:r>
              <a:rPr lang="it-IT" sz="1600" dirty="0" err="1" smtClean="0">
                <a:latin typeface="Arial Unicode MS" pitchFamily="34" charset="-128"/>
              </a:rPr>
              <a:t>Occup</a:t>
            </a:r>
            <a:r>
              <a:rPr lang="it-IT" sz="1600" dirty="0" smtClean="0">
                <a:latin typeface="Arial Unicode MS" pitchFamily="34" charset="-128"/>
              </a:rPr>
              <a:t> </a:t>
            </a:r>
            <a:r>
              <a:rPr lang="it-IT" sz="1600" dirty="0" err="1" smtClean="0">
                <a:latin typeface="Arial Unicode MS" pitchFamily="34" charset="-128"/>
              </a:rPr>
              <a:t>Environ</a:t>
            </a:r>
            <a:r>
              <a:rPr lang="it-IT" sz="1600" dirty="0" smtClean="0">
                <a:latin typeface="Arial Unicode MS" pitchFamily="34" charset="-128"/>
              </a:rPr>
              <a:t> </a:t>
            </a:r>
            <a:r>
              <a:rPr lang="it-IT" sz="1600" dirty="0" err="1" smtClean="0">
                <a:latin typeface="Arial Unicode MS" pitchFamily="34" charset="-128"/>
              </a:rPr>
              <a:t>Health</a:t>
            </a:r>
            <a:r>
              <a:rPr lang="it-IT" sz="1600" dirty="0" smtClean="0">
                <a:latin typeface="Arial Unicode MS" pitchFamily="34" charset="-128"/>
              </a:rPr>
              <a:t> 2010; </a:t>
            </a:r>
            <a:r>
              <a:rPr lang="it-IT" sz="1600" dirty="0" err="1" smtClean="0">
                <a:latin typeface="Arial Unicode MS" pitchFamily="34" charset="-128"/>
              </a:rPr>
              <a:t>Quirce</a:t>
            </a:r>
            <a:r>
              <a:rPr lang="it-IT" sz="1600" dirty="0" smtClean="0">
                <a:latin typeface="Arial Unicode MS" pitchFamily="34" charset="-128"/>
              </a:rPr>
              <a:t> 2010).</a:t>
            </a:r>
          </a:p>
          <a:p>
            <a:pPr algn="just" eaLnBrk="1" hangingPunct="1">
              <a:lnSpc>
                <a:spcPct val="90000"/>
              </a:lnSpc>
              <a:spcBef>
                <a:spcPct val="0"/>
              </a:spcBef>
              <a:buSzTx/>
            </a:pPr>
            <a:endParaRPr lang="it-IT" sz="1600" dirty="0" smtClean="0">
              <a:latin typeface="Arial Unicode MS" pitchFamily="34" charset="-128"/>
            </a:endParaRPr>
          </a:p>
          <a:p>
            <a:pPr algn="just">
              <a:lnSpc>
                <a:spcPct val="70000"/>
              </a:lnSpc>
              <a:buClr>
                <a:srgbClr val="C00000"/>
              </a:buClr>
              <a:buSzPct val="130000"/>
            </a:pPr>
            <a:r>
              <a:rPr lang="it-IT" sz="1800" dirty="0" smtClean="0">
                <a:latin typeface="Arial Unicode MS" pitchFamily="34" charset="-128"/>
              </a:rPr>
              <a:t>La RP può essere causa di abbandono del posto di lavoro </a:t>
            </a:r>
            <a:r>
              <a:rPr lang="it-IT" sz="1600" dirty="0" smtClean="0">
                <a:latin typeface="Arial Unicode MS" pitchFamily="34" charset="-128"/>
              </a:rPr>
              <a:t>(</a:t>
            </a:r>
            <a:r>
              <a:rPr lang="it-IT" sz="1600" dirty="0" err="1" smtClean="0">
                <a:latin typeface="Arial Unicode MS" pitchFamily="34" charset="-128"/>
              </a:rPr>
              <a:t>Gerth</a:t>
            </a:r>
            <a:r>
              <a:rPr lang="it-IT" sz="1600" dirty="0" smtClean="0">
                <a:latin typeface="Arial Unicode MS" pitchFamily="34" charset="-128"/>
              </a:rPr>
              <a:t> </a:t>
            </a:r>
            <a:r>
              <a:rPr lang="it-IT" sz="1600" dirty="0" err="1" smtClean="0">
                <a:latin typeface="Arial Unicode MS" pitchFamily="34" charset="-128"/>
              </a:rPr>
              <a:t>van</a:t>
            </a:r>
            <a:r>
              <a:rPr lang="it-IT" sz="1600" dirty="0" smtClean="0">
                <a:latin typeface="Arial Unicode MS" pitchFamily="34" charset="-128"/>
              </a:rPr>
              <a:t> </a:t>
            </a:r>
            <a:r>
              <a:rPr lang="it-IT" sz="1600" dirty="0" err="1" smtClean="0">
                <a:latin typeface="Arial Unicode MS" pitchFamily="34" charset="-128"/>
              </a:rPr>
              <a:t>Wijk</a:t>
            </a:r>
            <a:r>
              <a:rPr lang="it-IT" sz="1600" dirty="0" smtClean="0">
                <a:latin typeface="Arial Unicode MS" pitchFamily="34" charset="-128"/>
              </a:rPr>
              <a:t> R, </a:t>
            </a:r>
            <a:r>
              <a:rPr lang="it-IT" sz="1600" dirty="0" err="1" smtClean="0">
                <a:latin typeface="Arial Unicode MS" pitchFamily="34" charset="-128"/>
              </a:rPr>
              <a:t>Allergy</a:t>
            </a:r>
            <a:r>
              <a:rPr lang="it-IT" sz="1600" dirty="0" smtClean="0">
                <a:latin typeface="Arial Unicode MS" pitchFamily="34" charset="-128"/>
              </a:rPr>
              <a:t> 2011).</a:t>
            </a:r>
          </a:p>
          <a:p>
            <a:pPr algn="just">
              <a:lnSpc>
                <a:spcPct val="70000"/>
              </a:lnSpc>
              <a:buClr>
                <a:srgbClr val="C00000"/>
              </a:buClr>
              <a:buSzPct val="130000"/>
            </a:pPr>
            <a:endParaRPr lang="it-IT" sz="1600" dirty="0" smtClean="0">
              <a:latin typeface="Arial Unicode MS" pitchFamily="34" charset="-128"/>
            </a:endParaRPr>
          </a:p>
          <a:p>
            <a:pPr algn="just">
              <a:lnSpc>
                <a:spcPct val="70000"/>
              </a:lnSpc>
              <a:buClr>
                <a:srgbClr val="C00000"/>
              </a:buClr>
              <a:buSzPct val="130000"/>
            </a:pPr>
            <a:r>
              <a:rPr lang="it-IT" sz="1800" dirty="0" smtClean="0">
                <a:latin typeface="Arial Unicode MS" pitchFamily="34" charset="-128"/>
              </a:rPr>
              <a:t>I pazienti con RP che continuano ad essere esposti all’agente causale hanno uno scadimento della qualità di vita (</a:t>
            </a:r>
            <a:r>
              <a:rPr lang="it-IT" sz="1800" dirty="0" err="1" smtClean="0">
                <a:latin typeface="Arial Unicode MS" pitchFamily="34" charset="-128"/>
              </a:rPr>
              <a:t>QoL-Rhinasthma</a:t>
            </a:r>
            <a:r>
              <a:rPr lang="it-IT" sz="1800" dirty="0" smtClean="0">
                <a:latin typeface="Arial Unicode MS" pitchFamily="34" charset="-128"/>
              </a:rPr>
              <a:t> e  RAND-36). Il solo trattamento farmacologico non è sufficiente al miglioramento della </a:t>
            </a:r>
            <a:r>
              <a:rPr lang="it-IT" sz="1800" dirty="0" err="1" smtClean="0">
                <a:latin typeface="Arial Unicode MS" pitchFamily="34" charset="-128"/>
              </a:rPr>
              <a:t>QoL</a:t>
            </a:r>
            <a:r>
              <a:rPr lang="it-IT" sz="1800" dirty="0" smtClean="0">
                <a:latin typeface="Arial Unicode MS" pitchFamily="34" charset="-128"/>
              </a:rPr>
              <a:t>, ma è necessario ridurre o cessare l’esposizione </a:t>
            </a:r>
            <a:r>
              <a:rPr lang="it-IT" sz="1600" dirty="0" smtClean="0">
                <a:latin typeface="Arial Unicode MS" pitchFamily="34" charset="-128"/>
              </a:rPr>
              <a:t>(</a:t>
            </a:r>
            <a:r>
              <a:rPr lang="it-IT" sz="1600" dirty="0" err="1" smtClean="0">
                <a:latin typeface="Arial Unicode MS" pitchFamily="34" charset="-128"/>
              </a:rPr>
              <a:t>Airaksinen</a:t>
            </a:r>
            <a:r>
              <a:rPr lang="it-IT" sz="1600" dirty="0" smtClean="0">
                <a:latin typeface="Arial Unicode MS" pitchFamily="34" charset="-128"/>
              </a:rPr>
              <a:t> LK, J </a:t>
            </a:r>
            <a:r>
              <a:rPr lang="it-IT" sz="1600" dirty="0" err="1" smtClean="0">
                <a:latin typeface="Arial Unicode MS" pitchFamily="34" charset="-128"/>
              </a:rPr>
              <a:t>Occup</a:t>
            </a:r>
            <a:r>
              <a:rPr lang="it-IT" sz="1600" dirty="0" smtClean="0">
                <a:latin typeface="Arial Unicode MS" pitchFamily="34" charset="-128"/>
              </a:rPr>
              <a:t> </a:t>
            </a:r>
            <a:r>
              <a:rPr lang="it-IT" sz="1600" dirty="0" err="1" smtClean="0">
                <a:latin typeface="Arial Unicode MS" pitchFamily="34" charset="-128"/>
              </a:rPr>
              <a:t>Environ</a:t>
            </a:r>
            <a:r>
              <a:rPr lang="it-IT" sz="1600" dirty="0" smtClean="0">
                <a:latin typeface="Arial Unicode MS" pitchFamily="34" charset="-128"/>
              </a:rPr>
              <a:t> </a:t>
            </a:r>
            <a:r>
              <a:rPr lang="it-IT" sz="1600" dirty="0" err="1" smtClean="0">
                <a:latin typeface="Arial Unicode MS" pitchFamily="34" charset="-128"/>
              </a:rPr>
              <a:t>Med</a:t>
            </a:r>
            <a:r>
              <a:rPr lang="it-IT" sz="1600" dirty="0" smtClean="0">
                <a:latin typeface="Arial Unicode MS" pitchFamily="34" charset="-128"/>
              </a:rPr>
              <a:t> 2009).</a:t>
            </a:r>
            <a:endParaRPr lang="it-IT" sz="1600" dirty="0" smtClean="0">
              <a:solidFill>
                <a:srgbClr val="13437C"/>
              </a:solidFill>
              <a:latin typeface="Arial Unicode MS" pitchFamily="34" charset="-128"/>
            </a:endParaRPr>
          </a:p>
        </p:txBody>
      </p:sp>
      <p:sp>
        <p:nvSpPr>
          <p:cNvPr id="123908" name="Rectangle 4"/>
          <p:cNvSpPr>
            <a:spLocks noChangeArrowheads="1"/>
          </p:cNvSpPr>
          <p:nvPr/>
        </p:nvSpPr>
        <p:spPr bwMode="auto">
          <a:xfrm>
            <a:off x="884238" y="187325"/>
            <a:ext cx="4811712" cy="746125"/>
          </a:xfrm>
          <a:prstGeom prst="rect">
            <a:avLst/>
          </a:prstGeom>
          <a:noFill/>
          <a:ln w="12700">
            <a:noFill/>
            <a:miter lim="800000"/>
            <a:headEnd/>
            <a:tailEnd/>
          </a:ln>
        </p:spPr>
        <p:txBody>
          <a:bodyPr lIns="90488" tIns="44450" rIns="90488" bIns="44450" anchor="b"/>
          <a:lstStyle/>
          <a:p>
            <a:pPr algn="ctr" defTabSz="784225" eaLnBrk="0" hangingPunct="0">
              <a:lnSpc>
                <a:spcPct val="85000"/>
              </a:lnSpc>
            </a:pPr>
            <a:endParaRPr lang="it-IT" sz="3300" dirty="0">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99013"/>
                                        </p:tgtEl>
                                        <p:attrNameLst>
                                          <p:attrName>style.visibility</p:attrName>
                                        </p:attrNameLst>
                                      </p:cBhvr>
                                      <p:to>
                                        <p:strVal val="visible"/>
                                      </p:to>
                                    </p:set>
                                    <p:animEffect transition="in" filter="wipe(left)">
                                      <p:cBhvr>
                                        <p:cTn id="7" dur="5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3"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793750" y="1319213"/>
            <a:ext cx="7878763" cy="4832092"/>
          </a:xfrm>
          <a:prstGeom prst="rect">
            <a:avLst/>
          </a:prstGeom>
          <a:noFill/>
          <a:ln w="9525">
            <a:noFill/>
            <a:miter lim="800000"/>
            <a:headEnd/>
            <a:tailEnd/>
          </a:ln>
        </p:spPr>
        <p:txBody>
          <a:bodyPr>
            <a:spAutoFit/>
          </a:bodyPr>
          <a:lstStyle/>
          <a:p>
            <a:pPr marL="457200" indent="-457200" algn="just">
              <a:spcBef>
                <a:spcPct val="50000"/>
              </a:spcBef>
              <a:buClr>
                <a:srgbClr val="C00000"/>
              </a:buClr>
              <a:buFont typeface="Arial" pitchFamily="34" charset="0"/>
              <a:buChar char="•"/>
            </a:pPr>
            <a:r>
              <a:rPr lang="it-IT" sz="2200" b="0" dirty="0">
                <a:latin typeface="Arial" charset="0"/>
              </a:rPr>
              <a:t>Negli atleti di élite la prevalenza di rinite e asma è elevata (fino ad oltre il 50%), superiore a quella della popolazione generale ed in costante incremento. </a:t>
            </a:r>
          </a:p>
          <a:p>
            <a:pPr marL="457200" indent="-457200" algn="just">
              <a:spcBef>
                <a:spcPct val="50000"/>
              </a:spcBef>
              <a:buClr>
                <a:srgbClr val="C00000"/>
              </a:buClr>
              <a:buFont typeface="Arial" pitchFamily="34" charset="0"/>
              <a:buChar char="•"/>
            </a:pPr>
            <a:r>
              <a:rPr lang="it-IT" sz="2200" b="0" dirty="0">
                <a:latin typeface="Arial" charset="0"/>
              </a:rPr>
              <a:t>La sintomatologia </a:t>
            </a:r>
            <a:r>
              <a:rPr lang="it-IT" sz="2200" b="0" dirty="0" err="1">
                <a:latin typeface="Arial" charset="0"/>
              </a:rPr>
              <a:t>rinitica</a:t>
            </a:r>
            <a:r>
              <a:rPr lang="it-IT" sz="2200" b="0" dirty="0">
                <a:latin typeface="Arial" charset="0"/>
              </a:rPr>
              <a:t> e asmatica è influenzata per prevalenza, caratteristiche e gravità dal tipo di sport praticato e dalle condizioni ambientali (maggiore nel nuoto e negli sport invernali) </a:t>
            </a:r>
          </a:p>
          <a:p>
            <a:pPr marL="457200" indent="-457200" algn="just">
              <a:spcBef>
                <a:spcPct val="50000"/>
              </a:spcBef>
              <a:buClr>
                <a:srgbClr val="C00000"/>
              </a:buClr>
              <a:buFont typeface="Arial" pitchFamily="34" charset="0"/>
              <a:buChar char="•"/>
            </a:pPr>
            <a:r>
              <a:rPr lang="it-IT" sz="2200" b="0" dirty="0">
                <a:latin typeface="Arial" charset="0"/>
              </a:rPr>
              <a:t>Gli atleti trattati, secondo le Linee Guida Internazionali, hanno mostrato un significativo miglioramento dei sintomi, della </a:t>
            </a:r>
            <a:r>
              <a:rPr lang="it-IT" sz="2200" b="0" dirty="0" err="1">
                <a:latin typeface="Arial" charset="0"/>
              </a:rPr>
              <a:t>QoL</a:t>
            </a:r>
            <a:r>
              <a:rPr lang="it-IT" sz="2200" b="0" dirty="0">
                <a:latin typeface="Arial" charset="0"/>
              </a:rPr>
              <a:t> e del livello di performance. Tuttavia, alcuni farmaci antiallergici e/o antiasmatici possono incidere sulla performance ed il loro uso è pertanto regolato da specifiche norme della World Anti-Doping </a:t>
            </a:r>
            <a:r>
              <a:rPr lang="it-IT" sz="2200" b="0" dirty="0" err="1">
                <a:latin typeface="Arial" charset="0"/>
              </a:rPr>
              <a:t>Agency</a:t>
            </a:r>
            <a:r>
              <a:rPr lang="it-IT" sz="2200" b="0" dirty="0">
                <a:latin typeface="Arial" charset="0"/>
              </a:rPr>
              <a:t> (WADA)</a:t>
            </a:r>
          </a:p>
        </p:txBody>
      </p:sp>
      <p:sp>
        <p:nvSpPr>
          <p:cNvPr id="124932" name="Rectangle 4"/>
          <p:cNvSpPr>
            <a:spLocks noChangeArrowheads="1"/>
          </p:cNvSpPr>
          <p:nvPr/>
        </p:nvSpPr>
        <p:spPr bwMode="auto">
          <a:xfrm>
            <a:off x="3971925" y="6219825"/>
            <a:ext cx="4114800" cy="381000"/>
          </a:xfrm>
          <a:prstGeom prst="rect">
            <a:avLst/>
          </a:prstGeom>
          <a:noFill/>
          <a:ln w="9525">
            <a:noFill/>
            <a:miter lim="800000"/>
            <a:headEnd/>
            <a:tailEnd/>
          </a:ln>
        </p:spPr>
        <p:txBody>
          <a:bodyPr wrap="none" anchor="ctr"/>
          <a:lstStyle/>
          <a:p>
            <a:pPr algn="ctr"/>
            <a:r>
              <a:rPr lang="it-IT" sz="1800" i="1"/>
              <a:t>Bonini S et al., Allergy 2006</a:t>
            </a:r>
          </a:p>
        </p:txBody>
      </p:sp>
      <p:sp>
        <p:nvSpPr>
          <p:cNvPr id="7" name="Titolo 6"/>
          <p:cNvSpPr>
            <a:spLocks noGrp="1"/>
          </p:cNvSpPr>
          <p:nvPr>
            <p:ph type="title"/>
          </p:nvPr>
        </p:nvSpPr>
        <p:spPr/>
        <p:txBody>
          <a:bodyPr/>
          <a:lstStyle/>
          <a:p>
            <a:r>
              <a:rPr lang="it-IT" smtClean="0"/>
              <a:t>RINITE E ASMA NEGLI ATLETI</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97</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70" name="Group 2"/>
          <p:cNvGraphicFramePr>
            <a:graphicFrameLocks noGrp="1"/>
          </p:cNvGraphicFramePr>
          <p:nvPr/>
        </p:nvGraphicFramePr>
        <p:xfrm>
          <a:off x="551317" y="890809"/>
          <a:ext cx="8228012" cy="5219765"/>
        </p:xfrm>
        <a:graphic>
          <a:graphicData uri="http://schemas.openxmlformats.org/drawingml/2006/table">
            <a:tbl>
              <a:tblPr/>
              <a:tblGrid>
                <a:gridCol w="2305050"/>
                <a:gridCol w="2005012"/>
                <a:gridCol w="3917950"/>
              </a:tblGrid>
              <a:tr h="2952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dirty="0" smtClean="0">
                          <a:ln>
                            <a:noFill/>
                          </a:ln>
                          <a:solidFill>
                            <a:schemeClr val="tx1"/>
                          </a:solidFill>
                          <a:effectLst/>
                          <a:latin typeface="Arial Unicode MS" pitchFamily="34" charset="-128"/>
                        </a:rPr>
                        <a:t>Trattamento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smtClean="0">
                          <a:ln>
                            <a:noFill/>
                          </a:ln>
                          <a:solidFill>
                            <a:schemeClr val="tx1"/>
                          </a:solidFill>
                          <a:effectLst/>
                          <a:latin typeface="Arial Unicode MS" pitchFamily="34" charset="-128"/>
                        </a:rPr>
                        <a:t>Regolamento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400" b="1" i="0" u="none" strike="noStrike" cap="none" normalizeH="0" baseline="0" dirty="0" smtClean="0">
                          <a:ln>
                            <a:noFill/>
                          </a:ln>
                          <a:solidFill>
                            <a:schemeClr val="tx1"/>
                          </a:solidFill>
                          <a:effectLst/>
                          <a:latin typeface="Arial Unicode MS" pitchFamily="34" charset="-128"/>
                        </a:rPr>
                        <a:t>NOTE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463">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Antistaminici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Permessi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smtClean="0">
                          <a:ln>
                            <a:noFill/>
                          </a:ln>
                          <a:solidFill>
                            <a:schemeClr val="tx1"/>
                          </a:solidFill>
                          <a:effectLst/>
                          <a:latin typeface="Arial Unicode MS" pitchFamily="34" charset="-128"/>
                        </a:rPr>
                        <a:t>Da preferire quelli di II generazione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Antileucotrienici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Permessi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423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Steroidi orali, i.m. e e.v.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Proibiti in competizione; esenzione per uso terapeutico (TUE)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Steroidi topici per via inalatoria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Eliminata la necessità di dichiarazione d’uso da parte del’atleta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smtClean="0">
                          <a:ln>
                            <a:noFill/>
                          </a:ln>
                          <a:solidFill>
                            <a:schemeClr val="tx1"/>
                          </a:solidFill>
                          <a:effectLst/>
                          <a:latin typeface="Arial Unicode MS" pitchFamily="34" charset="-128"/>
                        </a:rPr>
                        <a:t>Consentiti  preparati per uso topico dermatologico, auricolare, nasale, buccale, oftalmico e perianale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25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l-GR" sz="1300" b="0" i="0" u="none" strike="noStrike" cap="none" normalizeH="0" baseline="0" dirty="0" smtClean="0">
                          <a:ln>
                            <a:noFill/>
                          </a:ln>
                          <a:solidFill>
                            <a:schemeClr val="tx1"/>
                          </a:solidFill>
                          <a:effectLst/>
                          <a:latin typeface="Arial Unicode MS" pitchFamily="34" charset="-128"/>
                        </a:rPr>
                        <a:t>β</a:t>
                      </a:r>
                      <a:r>
                        <a:rPr kumimoji="0" lang="it-IT" sz="1300" b="0" i="0" u="none" strike="noStrike" cap="none" normalizeH="0" baseline="0" dirty="0" smtClean="0">
                          <a:ln>
                            <a:noFill/>
                          </a:ln>
                          <a:solidFill>
                            <a:schemeClr val="tx1"/>
                          </a:solidFill>
                          <a:effectLst/>
                          <a:latin typeface="Arial Unicode MS" pitchFamily="34" charset="-128"/>
                        </a:rPr>
                        <a:t>2 agonisti orali</a:t>
                      </a:r>
                      <a:endParaRPr kumimoji="0" lang="el-GR" sz="13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Proibiti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smtClean="0">
                          <a:ln>
                            <a:noFill/>
                          </a:ln>
                          <a:solidFill>
                            <a:schemeClr val="tx1"/>
                          </a:solidFill>
                          <a:effectLst/>
                          <a:latin typeface="Arial Unicode MS" pitchFamily="34" charset="-128"/>
                        </a:rPr>
                        <a:t>Documentato effetto anabolico del clenbuterolo</a:t>
                      </a:r>
                    </a:p>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it-IT" sz="12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9800">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Salbutamolo (massimo 1600 mcg/24 h), salmeterolo per via inalatoria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 Eliminata la necessità di dichiarazione d’uso da parte dell’atleta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smtClean="0">
                          <a:ln>
                            <a:noFill/>
                          </a:ln>
                          <a:solidFill>
                            <a:schemeClr val="tx1"/>
                          </a:solidFill>
                          <a:effectLst/>
                          <a:latin typeface="Arial Unicode MS" pitchFamily="34" charset="-128"/>
                        </a:rPr>
                        <a:t>Una concentrazione di salbutamolo &gt;1000 ng/ml nelle urine è considerata rilievo analitico anomalo se non provato,attraverso uno studio farmacocinetico controllato, che il dato anomalo è conseguenza di uso a dosaggio terapeutico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3925">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Efedrina, metil-efedrina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Proibiti in competizione</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 se concentrazione urinaria &gt; 10 </a:t>
                      </a:r>
                      <a:r>
                        <a:rPr kumimoji="0" lang="el-GR" sz="1300" b="0" i="0" u="none" strike="noStrike" cap="none" normalizeH="0" baseline="0" smtClean="0">
                          <a:ln>
                            <a:noFill/>
                          </a:ln>
                          <a:solidFill>
                            <a:schemeClr val="tx1"/>
                          </a:solidFill>
                          <a:effectLst/>
                          <a:latin typeface="Arial Unicode MS" pitchFamily="34" charset="-128"/>
                        </a:rPr>
                        <a:t>μ</a:t>
                      </a:r>
                      <a:r>
                        <a:rPr kumimoji="0" lang="it-IT" sz="1300" b="0" i="0" u="none" strike="noStrike" cap="none" normalizeH="0" baseline="0" smtClean="0">
                          <a:ln>
                            <a:noFill/>
                          </a:ln>
                          <a:solidFill>
                            <a:schemeClr val="tx1"/>
                          </a:solidFill>
                          <a:effectLst/>
                          <a:latin typeface="Arial Unicode MS" pitchFamily="34" charset="-128"/>
                        </a:rPr>
                        <a:t>g/ml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smtClean="0">
                          <a:ln>
                            <a:noFill/>
                          </a:ln>
                          <a:solidFill>
                            <a:schemeClr val="tx1"/>
                          </a:solidFill>
                          <a:effectLst/>
                          <a:latin typeface="Arial Unicode MS" pitchFamily="34" charset="-128"/>
                        </a:rPr>
                        <a:t>Permessa la pseudoefedrina eccetto per concentrazioni urinarie &gt;150 </a:t>
                      </a:r>
                      <a:r>
                        <a:rPr kumimoji="0" lang="el-GR" sz="12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μ</a:t>
                      </a:r>
                      <a:r>
                        <a:rPr kumimoji="0" lang="it-IT" sz="12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rPr>
                        <a:t>g/ml</a:t>
                      </a:r>
                      <a:endParaRPr kumimoji="0" lang="el-GR" sz="12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Immunoterapia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it-IT" sz="1300" b="0" i="0" u="none" strike="noStrike" cap="none" normalizeH="0" baseline="0" smtClean="0">
                          <a:ln>
                            <a:noFill/>
                          </a:ln>
                          <a:solidFill>
                            <a:schemeClr val="tx1"/>
                          </a:solidFill>
                          <a:effectLst/>
                          <a:latin typeface="Arial Unicode MS" pitchFamily="34" charset="-128"/>
                        </a:rPr>
                        <a:t>Permessa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it-IT" sz="1200" b="0" i="0" u="none" strike="noStrike" cap="none" normalizeH="0" baseline="0" dirty="0" smtClean="0">
                          <a:ln>
                            <a:noFill/>
                          </a:ln>
                          <a:solidFill>
                            <a:schemeClr val="tx1"/>
                          </a:solidFill>
                          <a:effectLst/>
                          <a:latin typeface="Arial Unicode MS" pitchFamily="34" charset="-128"/>
                        </a:rPr>
                        <a:t>Non eseguire prima o dopo esercizio fisico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0813" name="Text Box 45"/>
          <p:cNvSpPr txBox="1">
            <a:spLocks noChangeArrowheads="1"/>
          </p:cNvSpPr>
          <p:nvPr/>
        </p:nvSpPr>
        <p:spPr bwMode="auto">
          <a:xfrm>
            <a:off x="852488" y="6150424"/>
            <a:ext cx="8348662" cy="457200"/>
          </a:xfrm>
          <a:prstGeom prst="rect">
            <a:avLst/>
          </a:prstGeom>
          <a:noFill/>
          <a:ln w="9525">
            <a:noFill/>
            <a:miter lim="800000"/>
            <a:headEnd/>
            <a:tailEnd/>
          </a:ln>
          <a:effectLst/>
        </p:spPr>
        <p:txBody>
          <a:bodyPr>
            <a:spAutoFit/>
          </a:bodyPr>
          <a:lstStyle/>
          <a:p>
            <a:pPr>
              <a:spcBef>
                <a:spcPct val="50000"/>
              </a:spcBef>
            </a:pPr>
            <a:r>
              <a:rPr lang="it-IT" sz="1200" b="0" dirty="0">
                <a:latin typeface="Arial" charset="0"/>
                <a:cs typeface="Arial" charset="0"/>
              </a:rPr>
              <a:t>Dal 2011 abolita la dichiarazione d’uso per le sostanze non proibite (in precedenza richiesta per </a:t>
            </a:r>
            <a:r>
              <a:rPr lang="it-IT" sz="1200" b="0" dirty="0" err="1">
                <a:latin typeface="Arial" charset="0"/>
                <a:cs typeface="Arial" charset="0"/>
              </a:rPr>
              <a:t>salbutamolo</a:t>
            </a:r>
            <a:r>
              <a:rPr lang="it-IT" sz="1200" b="0" dirty="0">
                <a:latin typeface="Arial" charset="0"/>
                <a:cs typeface="Arial" charset="0"/>
              </a:rPr>
              <a:t>, </a:t>
            </a:r>
            <a:r>
              <a:rPr lang="it-IT" sz="1200" b="0" dirty="0" err="1">
                <a:latin typeface="Arial" charset="0"/>
                <a:cs typeface="Arial" charset="0"/>
              </a:rPr>
              <a:t>salmeterolo</a:t>
            </a:r>
            <a:r>
              <a:rPr lang="it-IT" sz="1200" b="0" dirty="0">
                <a:latin typeface="Arial" charset="0"/>
                <a:cs typeface="Arial" charset="0"/>
              </a:rPr>
              <a:t>, steroidi topici inalatori). Permane l’obbligo di TUE in caso di necessità di uso di farmaci proibiti</a:t>
            </a:r>
          </a:p>
        </p:txBody>
      </p:sp>
      <p:sp>
        <p:nvSpPr>
          <p:cNvPr id="7" name="Titolo 6"/>
          <p:cNvSpPr>
            <a:spLocks noGrp="1"/>
          </p:cNvSpPr>
          <p:nvPr>
            <p:ph type="title"/>
          </p:nvPr>
        </p:nvSpPr>
        <p:spPr/>
        <p:txBody>
          <a:bodyPr/>
          <a:lstStyle/>
          <a:p>
            <a:r>
              <a:rPr lang="it-IT" smtClean="0"/>
              <a:t>FARMACI CONSENTITI E PROIBITI AGLI ATLETI  </a:t>
            </a:r>
            <a:br>
              <a:rPr lang="it-IT" smtClean="0"/>
            </a:br>
            <a:r>
              <a:rPr lang="it-IT" smtClean="0"/>
              <a:t>(Lista WADA 2011)</a:t>
            </a:r>
            <a:br>
              <a:rPr lang="it-IT" smtClean="0"/>
            </a:br>
            <a:endParaRPr lang="it-IT" dirty="0"/>
          </a:p>
        </p:txBody>
      </p:sp>
      <p:sp>
        <p:nvSpPr>
          <p:cNvPr id="5" name="Segnaposto numero diapositiva 4"/>
          <p:cNvSpPr>
            <a:spLocks noGrp="1"/>
          </p:cNvSpPr>
          <p:nvPr>
            <p:ph type="sldNum" sz="quarter" idx="4"/>
          </p:nvPr>
        </p:nvSpPr>
        <p:spPr/>
        <p:txBody>
          <a:bodyPr/>
          <a:lstStyle/>
          <a:p>
            <a:fld id="{727900B2-336A-46FE-9A0B-0A54CDA181B0}" type="slidenum">
              <a:rPr lang="it-IT" smtClean="0"/>
              <a:pPr/>
              <a:t>98</a:t>
            </a:fld>
            <a:endParaRPr lang="it-IT" dirty="0"/>
          </a:p>
        </p:txBody>
      </p:sp>
      <p:sp>
        <p:nvSpPr>
          <p:cNvPr id="6" name="Segnaposto piè di pagina 5"/>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9" name="Rectangle 5"/>
          <p:cNvSpPr>
            <a:spLocks noChangeArrowheads="1"/>
          </p:cNvSpPr>
          <p:nvPr/>
        </p:nvSpPr>
        <p:spPr bwMode="auto">
          <a:xfrm>
            <a:off x="2032000" y="3336925"/>
            <a:ext cx="0" cy="0"/>
          </a:xfrm>
          <a:prstGeom prst="rect">
            <a:avLst/>
          </a:prstGeom>
          <a:noFill/>
          <a:ln w="9525">
            <a:noFill/>
            <a:miter lim="800000"/>
            <a:headEnd/>
            <a:tailEnd/>
          </a:ln>
          <a:effectLst>
            <a:prstShdw prst="shdw13" dist="53882" dir="13500000">
              <a:schemeClr val="bg2">
                <a:alpha val="50000"/>
              </a:schemeClr>
            </a:prstShdw>
          </a:effectLst>
        </p:spPr>
        <p:txBody>
          <a:bodyPr lIns="0" tIns="0" rIns="0" bIns="0">
            <a:spAutoFit/>
          </a:bodyPr>
          <a:lstStyle/>
          <a:p>
            <a:endParaRPr lang="it-IT"/>
          </a:p>
        </p:txBody>
      </p:sp>
      <p:sp>
        <p:nvSpPr>
          <p:cNvPr id="159753" name="Rectangle 9"/>
          <p:cNvSpPr>
            <a:spLocks noChangeArrowheads="1"/>
          </p:cNvSpPr>
          <p:nvPr/>
        </p:nvSpPr>
        <p:spPr bwMode="auto">
          <a:xfrm>
            <a:off x="2032000" y="3382963"/>
            <a:ext cx="0" cy="0"/>
          </a:xfrm>
          <a:prstGeom prst="rect">
            <a:avLst/>
          </a:prstGeom>
          <a:noFill/>
          <a:ln w="9525">
            <a:noFill/>
            <a:miter lim="800000"/>
            <a:headEnd/>
            <a:tailEnd/>
          </a:ln>
          <a:effectLst>
            <a:prstShdw prst="shdw13" dist="53882" dir="13500000">
              <a:schemeClr val="bg2">
                <a:alpha val="50000"/>
              </a:schemeClr>
            </a:prstShdw>
          </a:effectLst>
        </p:spPr>
        <p:txBody>
          <a:bodyPr lIns="0" tIns="0" rIns="0" bIns="0">
            <a:spAutoFit/>
          </a:bodyPr>
          <a:lstStyle/>
          <a:p>
            <a:endParaRPr lang="it-IT"/>
          </a:p>
        </p:txBody>
      </p:sp>
      <p:sp>
        <p:nvSpPr>
          <p:cNvPr id="159754" name="Text Box 10"/>
          <p:cNvSpPr txBox="1">
            <a:spLocks noChangeArrowheads="1"/>
          </p:cNvSpPr>
          <p:nvPr/>
        </p:nvSpPr>
        <p:spPr bwMode="auto">
          <a:xfrm>
            <a:off x="968375" y="1397000"/>
            <a:ext cx="7839075" cy="2047875"/>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it-IT" sz="1600" b="0">
                <a:latin typeface="Arial Unicode MS" pitchFamily="34" charset="-128"/>
              </a:rPr>
              <a:t>La rinite è un disturbo comune e spesso trascurato nell’anziano. Le modificazioni del naso conseguenti all’invecchiamento predispongono alla rinite. Vi sono altri specifici fattori che condizionano il trattamento quali: la politerapia, il decadimento cognitivo, il diminuito metabolismo ed i costi.  Ogni forma di rinite necessita di specifico trattamento. Uno dei provvedimenti più importanti è mantenere idratata la mucosa.  Occorre cautela con gli anti-H1 di prima generazione e con i decongestionanti. Di solito sono ben tollerati gli ant-iH1 di seconda generazione, i corticosteroidi nasali, gli antleucotrienici e l’ipratropio. </a:t>
            </a:r>
          </a:p>
        </p:txBody>
      </p:sp>
      <p:sp>
        <p:nvSpPr>
          <p:cNvPr id="159758" name="Rectangle 14"/>
          <p:cNvSpPr>
            <a:spLocks noChangeArrowheads="1"/>
          </p:cNvSpPr>
          <p:nvPr/>
        </p:nvSpPr>
        <p:spPr bwMode="auto">
          <a:xfrm>
            <a:off x="2032000" y="3360738"/>
            <a:ext cx="0" cy="0"/>
          </a:xfrm>
          <a:prstGeom prst="rect">
            <a:avLst/>
          </a:prstGeom>
          <a:noFill/>
          <a:ln w="9525">
            <a:noFill/>
            <a:miter lim="800000"/>
            <a:headEnd/>
            <a:tailEnd/>
          </a:ln>
          <a:effectLst>
            <a:prstShdw prst="shdw13" dist="53882" dir="13500000">
              <a:schemeClr val="bg2">
                <a:alpha val="50000"/>
              </a:schemeClr>
            </a:prstShdw>
          </a:effectLst>
        </p:spPr>
        <p:txBody>
          <a:bodyPr lIns="0" tIns="0" rIns="0" bIns="0">
            <a:spAutoFit/>
          </a:bodyPr>
          <a:lstStyle/>
          <a:p>
            <a:endParaRPr lang="it-IT"/>
          </a:p>
        </p:txBody>
      </p:sp>
      <p:sp>
        <p:nvSpPr>
          <p:cNvPr id="159767" name="Rectangle 23"/>
          <p:cNvSpPr>
            <a:spLocks noChangeArrowheads="1"/>
          </p:cNvSpPr>
          <p:nvPr/>
        </p:nvSpPr>
        <p:spPr bwMode="auto">
          <a:xfrm>
            <a:off x="2032000" y="3290888"/>
            <a:ext cx="0" cy="0"/>
          </a:xfrm>
          <a:prstGeom prst="rect">
            <a:avLst/>
          </a:prstGeom>
          <a:noFill/>
          <a:ln w="9525">
            <a:noFill/>
            <a:miter lim="800000"/>
            <a:headEnd/>
            <a:tailEnd/>
          </a:ln>
          <a:effectLst>
            <a:prstShdw prst="shdw13" dist="53882" dir="13500000">
              <a:schemeClr val="bg2">
                <a:alpha val="50000"/>
              </a:schemeClr>
            </a:prstShdw>
          </a:effectLst>
        </p:spPr>
        <p:txBody>
          <a:bodyPr lIns="0" tIns="0" rIns="0" bIns="0">
            <a:spAutoFit/>
          </a:bodyPr>
          <a:lstStyle/>
          <a:p>
            <a:endParaRPr lang="it-IT"/>
          </a:p>
        </p:txBody>
      </p:sp>
      <p:sp>
        <p:nvSpPr>
          <p:cNvPr id="159768" name="Text Box 24"/>
          <p:cNvSpPr txBox="1">
            <a:spLocks noChangeArrowheads="1"/>
          </p:cNvSpPr>
          <p:nvPr/>
        </p:nvSpPr>
        <p:spPr bwMode="auto">
          <a:xfrm>
            <a:off x="979488" y="3811588"/>
            <a:ext cx="3868367" cy="255454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2000" dirty="0">
                <a:solidFill>
                  <a:srgbClr val="C00000"/>
                </a:solidFill>
                <a:latin typeface="Arial Unicode MS" pitchFamily="34" charset="-128"/>
              </a:rPr>
              <a:t>Fattori che possono modificare</a:t>
            </a:r>
          </a:p>
          <a:p>
            <a:r>
              <a:rPr lang="it-IT" sz="2000" dirty="0">
                <a:solidFill>
                  <a:srgbClr val="C00000"/>
                </a:solidFill>
                <a:latin typeface="Arial Unicode MS" pitchFamily="34" charset="-128"/>
              </a:rPr>
              <a:t>gli </a:t>
            </a:r>
            <a:r>
              <a:rPr lang="it-IT" sz="2000" dirty="0" err="1">
                <a:solidFill>
                  <a:srgbClr val="C00000"/>
                </a:solidFill>
                <a:latin typeface="Arial Unicode MS" pitchFamily="34" charset="-128"/>
              </a:rPr>
              <a:t>outcome</a:t>
            </a:r>
            <a:r>
              <a:rPr lang="it-IT" sz="2000" dirty="0">
                <a:solidFill>
                  <a:srgbClr val="C00000"/>
                </a:solidFill>
                <a:latin typeface="Arial Unicode MS" pitchFamily="34" charset="-128"/>
              </a:rPr>
              <a:t> della terapia</a:t>
            </a:r>
          </a:p>
          <a:p>
            <a:endParaRPr lang="it-IT" sz="2000" dirty="0">
              <a:solidFill>
                <a:srgbClr val="FF0000"/>
              </a:solidFill>
              <a:latin typeface="Arial Unicode MS" pitchFamily="34" charset="-128"/>
            </a:endParaRPr>
          </a:p>
          <a:p>
            <a:pPr>
              <a:buClr>
                <a:srgbClr val="C00000"/>
              </a:buClr>
              <a:buFont typeface="Wingdings" pitchFamily="2" charset="2"/>
              <a:buChar char="§"/>
            </a:pPr>
            <a:r>
              <a:rPr lang="it-IT" sz="2000" dirty="0" smtClean="0">
                <a:latin typeface="Arial Unicode MS" pitchFamily="34" charset="-128"/>
              </a:rPr>
              <a:t> </a:t>
            </a:r>
            <a:r>
              <a:rPr lang="it-IT" sz="2000" dirty="0" err="1">
                <a:latin typeface="Arial Unicode MS" pitchFamily="34" charset="-128"/>
              </a:rPr>
              <a:t>Polifarmacoterapia</a:t>
            </a:r>
            <a:endParaRPr lang="it-IT" sz="2000" dirty="0">
              <a:latin typeface="Arial Unicode MS" pitchFamily="34" charset="-128"/>
            </a:endParaRPr>
          </a:p>
          <a:p>
            <a:pPr>
              <a:buClr>
                <a:srgbClr val="C00000"/>
              </a:buClr>
              <a:buFont typeface="Wingdings" pitchFamily="2" charset="2"/>
              <a:buChar char="§"/>
            </a:pPr>
            <a:r>
              <a:rPr lang="it-IT" sz="2000" dirty="0" smtClean="0">
                <a:latin typeface="Arial Unicode MS" pitchFamily="34" charset="-128"/>
              </a:rPr>
              <a:t> Decadimento </a:t>
            </a:r>
            <a:r>
              <a:rPr lang="it-IT" sz="2000" dirty="0">
                <a:latin typeface="Arial Unicode MS" pitchFamily="34" charset="-128"/>
              </a:rPr>
              <a:t>cognitivo</a:t>
            </a:r>
          </a:p>
          <a:p>
            <a:pPr>
              <a:buClr>
                <a:srgbClr val="C00000"/>
              </a:buClr>
              <a:buFont typeface="Wingdings" pitchFamily="2" charset="2"/>
              <a:buChar char="§"/>
            </a:pPr>
            <a:r>
              <a:rPr lang="it-IT" sz="2000" dirty="0" smtClean="0">
                <a:latin typeface="Arial Unicode MS" pitchFamily="34" charset="-128"/>
              </a:rPr>
              <a:t> </a:t>
            </a:r>
            <a:r>
              <a:rPr lang="it-IT" sz="2000" dirty="0" err="1">
                <a:latin typeface="Arial Unicode MS" pitchFamily="34" charset="-128"/>
              </a:rPr>
              <a:t>Insuff</a:t>
            </a:r>
            <a:r>
              <a:rPr lang="it-IT" sz="2000" dirty="0">
                <a:latin typeface="Arial Unicode MS" pitchFamily="34" charset="-128"/>
              </a:rPr>
              <a:t>. epatica e/o renale</a:t>
            </a:r>
          </a:p>
          <a:p>
            <a:pPr>
              <a:buClr>
                <a:srgbClr val="C00000"/>
              </a:buClr>
              <a:buFont typeface="Wingdings" pitchFamily="2" charset="2"/>
              <a:buChar char="§"/>
            </a:pPr>
            <a:r>
              <a:rPr lang="it-IT" sz="2000" dirty="0" smtClean="0">
                <a:latin typeface="Arial Unicode MS" pitchFamily="34" charset="-128"/>
              </a:rPr>
              <a:t> </a:t>
            </a:r>
            <a:r>
              <a:rPr lang="it-IT" sz="2000" dirty="0">
                <a:latin typeface="Arial Unicode MS" pitchFamily="34" charset="-128"/>
              </a:rPr>
              <a:t>Alterazioni della massa magra</a:t>
            </a:r>
          </a:p>
          <a:p>
            <a:pPr>
              <a:buClr>
                <a:srgbClr val="C00000"/>
              </a:buClr>
              <a:buFont typeface="Wingdings" pitchFamily="2" charset="2"/>
              <a:buChar char="§"/>
            </a:pPr>
            <a:r>
              <a:rPr lang="it-IT" sz="2000" dirty="0" smtClean="0">
                <a:latin typeface="Arial Unicode MS" pitchFamily="34" charset="-128"/>
              </a:rPr>
              <a:t> </a:t>
            </a:r>
            <a:r>
              <a:rPr lang="it-IT" sz="2000" dirty="0">
                <a:latin typeface="Arial Unicode MS" pitchFamily="34" charset="-128"/>
              </a:rPr>
              <a:t>Costi e risorse</a:t>
            </a:r>
          </a:p>
        </p:txBody>
      </p:sp>
      <p:sp>
        <p:nvSpPr>
          <p:cNvPr id="159769" name="Text Box 25"/>
          <p:cNvSpPr txBox="1">
            <a:spLocks noChangeArrowheads="1"/>
          </p:cNvSpPr>
          <p:nvPr/>
        </p:nvSpPr>
        <p:spPr bwMode="auto">
          <a:xfrm>
            <a:off x="5575300" y="3811588"/>
            <a:ext cx="2905125" cy="2530475"/>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it-IT" sz="2000" dirty="0">
                <a:solidFill>
                  <a:srgbClr val="C00000"/>
                </a:solidFill>
                <a:latin typeface="Arial Unicode MS" pitchFamily="34" charset="-128"/>
              </a:rPr>
              <a:t>Tipi di rinite dell’anziano</a:t>
            </a:r>
          </a:p>
          <a:p>
            <a:endParaRPr lang="it-IT" sz="2000" dirty="0">
              <a:solidFill>
                <a:srgbClr val="FF0000"/>
              </a:solidFill>
              <a:latin typeface="Arial Unicode MS" pitchFamily="34" charset="-128"/>
            </a:endParaRPr>
          </a:p>
          <a:p>
            <a:endParaRPr lang="it-IT" sz="2000" dirty="0">
              <a:solidFill>
                <a:srgbClr val="FF0000"/>
              </a:solidFill>
              <a:latin typeface="Arial Unicode MS" pitchFamily="34" charset="-128"/>
            </a:endParaRPr>
          </a:p>
          <a:p>
            <a:pPr>
              <a:buClr>
                <a:srgbClr val="C00000"/>
              </a:buClr>
              <a:buFont typeface="Wingdings" pitchFamily="2" charset="2"/>
              <a:buChar char="§"/>
            </a:pPr>
            <a:r>
              <a:rPr lang="it-IT" sz="2000" dirty="0" smtClean="0">
                <a:latin typeface="Arial Unicode MS" pitchFamily="34" charset="-128"/>
              </a:rPr>
              <a:t> Allergica</a:t>
            </a:r>
            <a:endParaRPr lang="it-IT" sz="2000" dirty="0">
              <a:latin typeface="Arial Unicode MS" pitchFamily="34" charset="-128"/>
            </a:endParaRPr>
          </a:p>
          <a:p>
            <a:pPr>
              <a:buClr>
                <a:srgbClr val="C00000"/>
              </a:buClr>
              <a:buFont typeface="Wingdings" pitchFamily="2" charset="2"/>
              <a:buChar char="§"/>
            </a:pPr>
            <a:r>
              <a:rPr lang="it-IT" sz="2000" dirty="0" smtClean="0">
                <a:latin typeface="Arial Unicode MS" pitchFamily="34" charset="-128"/>
              </a:rPr>
              <a:t> </a:t>
            </a:r>
            <a:r>
              <a:rPr lang="it-IT" sz="2000" dirty="0">
                <a:latin typeface="Arial Unicode MS" pitchFamily="34" charset="-128"/>
              </a:rPr>
              <a:t>Atrofica</a:t>
            </a:r>
          </a:p>
          <a:p>
            <a:pPr>
              <a:buClr>
                <a:srgbClr val="C00000"/>
              </a:buClr>
              <a:buFont typeface="Wingdings" pitchFamily="2" charset="2"/>
              <a:buChar char="§"/>
            </a:pPr>
            <a:r>
              <a:rPr lang="it-IT" sz="2000" dirty="0" smtClean="0">
                <a:latin typeface="Arial Unicode MS" pitchFamily="34" charset="-128"/>
              </a:rPr>
              <a:t> </a:t>
            </a:r>
            <a:r>
              <a:rPr lang="it-IT" sz="2000" dirty="0">
                <a:latin typeface="Arial Unicode MS" pitchFamily="34" charset="-128"/>
              </a:rPr>
              <a:t>Vasomotoria</a:t>
            </a:r>
          </a:p>
          <a:p>
            <a:pPr>
              <a:buClr>
                <a:srgbClr val="C00000"/>
              </a:buClr>
              <a:buFont typeface="Wingdings" pitchFamily="2" charset="2"/>
              <a:buChar char="§"/>
            </a:pPr>
            <a:r>
              <a:rPr lang="it-IT" sz="2000" dirty="0">
                <a:latin typeface="Arial Unicode MS" pitchFamily="34" charset="-128"/>
              </a:rPr>
              <a:t> Da farmaci</a:t>
            </a:r>
          </a:p>
          <a:p>
            <a:pPr>
              <a:buClr>
                <a:srgbClr val="C00000"/>
              </a:buClr>
              <a:buFont typeface="Wingdings" pitchFamily="2" charset="2"/>
              <a:buChar char="§"/>
            </a:pPr>
            <a:r>
              <a:rPr lang="it-IT" sz="2000" dirty="0">
                <a:latin typeface="Arial Unicode MS" pitchFamily="34" charset="-128"/>
              </a:rPr>
              <a:t> NARES</a:t>
            </a:r>
          </a:p>
        </p:txBody>
      </p:sp>
      <p:sp>
        <p:nvSpPr>
          <p:cNvPr id="159770" name="Line 26"/>
          <p:cNvSpPr>
            <a:spLocks noChangeShapeType="1"/>
          </p:cNvSpPr>
          <p:nvPr/>
        </p:nvSpPr>
        <p:spPr bwMode="auto">
          <a:xfrm>
            <a:off x="985838" y="4586288"/>
            <a:ext cx="7329487" cy="0"/>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it-IT"/>
          </a:p>
        </p:txBody>
      </p:sp>
      <p:sp>
        <p:nvSpPr>
          <p:cNvPr id="159771" name="Text Box 3"/>
          <p:cNvSpPr txBox="1">
            <a:spLocks noChangeArrowheads="1"/>
          </p:cNvSpPr>
          <p:nvPr/>
        </p:nvSpPr>
        <p:spPr bwMode="auto">
          <a:xfrm>
            <a:off x="860425" y="806695"/>
            <a:ext cx="7924800" cy="646331"/>
          </a:xfrm>
          <a:prstGeom prst="rect">
            <a:avLst/>
          </a:prstGeom>
          <a:noFill/>
          <a:ln w="9525">
            <a:noFill/>
            <a:miter lim="800000"/>
            <a:headEnd/>
            <a:tailEnd/>
          </a:ln>
        </p:spPr>
        <p:txBody>
          <a:bodyPr>
            <a:spAutoFit/>
          </a:bodyPr>
          <a:lstStyle/>
          <a:p>
            <a:r>
              <a:rPr lang="it-IT" sz="1800" dirty="0" err="1" smtClean="0">
                <a:latin typeface="Arial" charset="0"/>
              </a:rPr>
              <a:t>Treating</a:t>
            </a:r>
            <a:r>
              <a:rPr lang="it-IT" sz="1800" dirty="0" smtClean="0">
                <a:latin typeface="Arial" charset="0"/>
              </a:rPr>
              <a:t> </a:t>
            </a:r>
            <a:r>
              <a:rPr lang="it-IT" sz="1800" dirty="0" err="1">
                <a:latin typeface="Arial" charset="0"/>
              </a:rPr>
              <a:t>rhinitis</a:t>
            </a:r>
            <a:r>
              <a:rPr lang="it-IT" sz="1800" dirty="0">
                <a:latin typeface="Arial" charset="0"/>
              </a:rPr>
              <a:t> in the </a:t>
            </a:r>
            <a:r>
              <a:rPr lang="it-IT" sz="1800" dirty="0" err="1">
                <a:latin typeface="Arial" charset="0"/>
              </a:rPr>
              <a:t>older</a:t>
            </a:r>
            <a:r>
              <a:rPr lang="it-IT" sz="1800" dirty="0">
                <a:latin typeface="Arial" charset="0"/>
              </a:rPr>
              <a:t> </a:t>
            </a:r>
            <a:r>
              <a:rPr lang="it-IT" sz="1800" dirty="0" err="1">
                <a:latin typeface="Arial" charset="0"/>
              </a:rPr>
              <a:t>population</a:t>
            </a:r>
            <a:r>
              <a:rPr lang="it-IT" sz="1800" dirty="0">
                <a:latin typeface="Arial" charset="0"/>
              </a:rPr>
              <a:t>: </a:t>
            </a:r>
            <a:r>
              <a:rPr lang="it-IT" sz="1800" dirty="0" err="1">
                <a:latin typeface="Arial" charset="0"/>
              </a:rPr>
              <a:t>special</a:t>
            </a:r>
            <a:r>
              <a:rPr lang="it-IT" sz="1800" dirty="0">
                <a:latin typeface="Arial" charset="0"/>
              </a:rPr>
              <a:t> </a:t>
            </a:r>
            <a:r>
              <a:rPr lang="it-IT" sz="1800" dirty="0" err="1">
                <a:latin typeface="Arial" charset="0"/>
              </a:rPr>
              <a:t>considerations</a:t>
            </a:r>
            <a:endParaRPr lang="it-IT" sz="1800" dirty="0">
              <a:latin typeface="Arial" charset="0"/>
            </a:endParaRPr>
          </a:p>
          <a:p>
            <a:r>
              <a:rPr lang="it-IT" sz="1800" dirty="0" err="1">
                <a:latin typeface="Arial" charset="0"/>
              </a:rPr>
              <a:t>Slavin</a:t>
            </a:r>
            <a:r>
              <a:rPr lang="it-IT" sz="1800" dirty="0">
                <a:latin typeface="Arial" charset="0"/>
              </a:rPr>
              <a:t>  RG. </a:t>
            </a:r>
            <a:r>
              <a:rPr lang="it-IT" sz="1800" dirty="0" err="1">
                <a:latin typeface="Arial" charset="0"/>
              </a:rPr>
              <a:t>Allergy</a:t>
            </a:r>
            <a:r>
              <a:rPr lang="it-IT" sz="1800" dirty="0">
                <a:latin typeface="Arial" charset="0"/>
              </a:rPr>
              <a:t> </a:t>
            </a:r>
            <a:r>
              <a:rPr lang="it-IT" sz="1800" dirty="0" err="1">
                <a:latin typeface="Arial" charset="0"/>
              </a:rPr>
              <a:t>Asthma</a:t>
            </a:r>
            <a:r>
              <a:rPr lang="it-IT" sz="1800" dirty="0">
                <a:latin typeface="Arial" charset="0"/>
              </a:rPr>
              <a:t> &amp; </a:t>
            </a:r>
            <a:r>
              <a:rPr lang="it-IT" sz="1800" dirty="0" err="1">
                <a:latin typeface="Arial" charset="0"/>
              </a:rPr>
              <a:t>Clin</a:t>
            </a:r>
            <a:r>
              <a:rPr lang="it-IT" sz="1800" dirty="0">
                <a:latin typeface="Arial" charset="0"/>
              </a:rPr>
              <a:t> </a:t>
            </a:r>
            <a:r>
              <a:rPr lang="it-IT" sz="1800" dirty="0" err="1">
                <a:latin typeface="Arial" charset="0"/>
              </a:rPr>
              <a:t>Immunol</a:t>
            </a:r>
            <a:r>
              <a:rPr lang="it-IT" sz="1800" dirty="0">
                <a:latin typeface="Arial" charset="0"/>
              </a:rPr>
              <a:t> 2009</a:t>
            </a:r>
          </a:p>
        </p:txBody>
      </p:sp>
      <p:sp>
        <p:nvSpPr>
          <p:cNvPr id="13" name="Titolo 12"/>
          <p:cNvSpPr>
            <a:spLocks noGrp="1"/>
          </p:cNvSpPr>
          <p:nvPr>
            <p:ph type="title"/>
          </p:nvPr>
        </p:nvSpPr>
        <p:spPr/>
        <p:txBody>
          <a:bodyPr/>
          <a:lstStyle/>
          <a:p>
            <a:r>
              <a:rPr lang="it-IT" smtClean="0"/>
              <a:t>RINITE NELL’ANZIANO</a:t>
            </a:r>
            <a:br>
              <a:rPr lang="it-IT" smtClean="0"/>
            </a:br>
            <a:endParaRPr lang="it-IT" dirty="0"/>
          </a:p>
        </p:txBody>
      </p:sp>
      <p:sp>
        <p:nvSpPr>
          <p:cNvPr id="11" name="Segnaposto numero diapositiva 10"/>
          <p:cNvSpPr>
            <a:spLocks noGrp="1"/>
          </p:cNvSpPr>
          <p:nvPr>
            <p:ph type="sldNum" sz="quarter" idx="4"/>
          </p:nvPr>
        </p:nvSpPr>
        <p:spPr/>
        <p:txBody>
          <a:bodyPr/>
          <a:lstStyle/>
          <a:p>
            <a:fld id="{727900B2-336A-46FE-9A0B-0A54CDA181B0}" type="slidenum">
              <a:rPr lang="it-IT" smtClean="0"/>
              <a:pPr/>
              <a:t>99</a:t>
            </a:fld>
            <a:endParaRPr lang="it-IT" dirty="0"/>
          </a:p>
        </p:txBody>
      </p:sp>
      <p:sp>
        <p:nvSpPr>
          <p:cNvPr id="12" name="Segnaposto piè di pagina 11"/>
          <p:cNvSpPr>
            <a:spLocks noGrp="1"/>
          </p:cNvSpPr>
          <p:nvPr>
            <p:ph type="ftr" sz="quarter" idx="3"/>
          </p:nvPr>
        </p:nvSpPr>
        <p:spPr/>
        <p:txBody>
          <a:bodyPr/>
          <a:lstStyle/>
          <a:p>
            <a:r>
              <a:rPr lang="it-IT" smtClean="0"/>
              <a:t>© 2011 PROGETTO LIBRA • www.progetto-aria.it •</a:t>
            </a:r>
            <a:endParaRPr lang="it-IT" dirty="0"/>
          </a:p>
        </p:txBody>
      </p:sp>
    </p:spTree>
  </p:cSld>
  <p:clrMapOvr>
    <a:masterClrMapping/>
  </p:clrMapOvr>
</p:sld>
</file>

<file path=ppt/theme/theme1.xml><?xml version="1.0" encoding="utf-8"?>
<a:theme xmlns:a="http://schemas.openxmlformats.org/drawingml/2006/main" name="Progetto - ARIA">
  <a:themeElements>
    <a:clrScheme name="">
      <a:dk1>
        <a:srgbClr val="0000FF"/>
      </a:dk1>
      <a:lt1>
        <a:srgbClr val="063DE8"/>
      </a:lt1>
      <a:dk2>
        <a:srgbClr val="8BE8F4"/>
      </a:dk2>
      <a:lt2>
        <a:srgbClr val="000000"/>
      </a:lt2>
      <a:accent1>
        <a:srgbClr val="F36884"/>
      </a:accent1>
      <a:accent2>
        <a:srgbClr val="FDA254"/>
      </a:accent2>
      <a:accent3>
        <a:srgbClr val="AAAFF2"/>
      </a:accent3>
      <a:accent4>
        <a:srgbClr val="0000DA"/>
      </a:accent4>
      <a:accent5>
        <a:srgbClr val="F8B9C2"/>
      </a:accent5>
      <a:accent6>
        <a:srgbClr val="E5924B"/>
      </a:accent6>
      <a:hlink>
        <a:srgbClr val="68FF5C"/>
      </a:hlink>
      <a:folHlink>
        <a:srgbClr val="FFFFFF"/>
      </a:folHlink>
    </a:clrScheme>
    <a:fontScheme name="Struttura predefinita">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5760</TotalTime>
  <Pages>44</Pages>
  <Words>9333</Words>
  <Application>Microsoft Office PowerPoint</Application>
  <PresentationFormat>Presentazione su schermo (4:3)</PresentationFormat>
  <Paragraphs>1895</Paragraphs>
  <Slides>103</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103</vt:i4>
      </vt:variant>
    </vt:vector>
  </HeadingPairs>
  <TitlesOfParts>
    <vt:vector size="113" baseType="lpstr">
      <vt:lpstr>Times New Roman</vt:lpstr>
      <vt:lpstr>Arial</vt:lpstr>
      <vt:lpstr>Arial Unicode MS</vt:lpstr>
      <vt:lpstr>Times</vt:lpstr>
      <vt:lpstr>Symbol</vt:lpstr>
      <vt:lpstr>Wingdings</vt:lpstr>
      <vt:lpstr>Georgia</vt:lpstr>
      <vt:lpstr>Calibri</vt:lpstr>
      <vt:lpstr>Progetto - ARIA</vt:lpstr>
      <vt:lpstr>Grafico di Microsoft Graph 2000</vt:lpstr>
      <vt:lpstr>PROGETTO MONDIALE ARIA 2011</vt:lpstr>
      <vt:lpstr>ALLERGIC RHINITIS AND ITS IMPACT ON ASTHMA AGGIORNAMENTO ITALIA 2011 </vt:lpstr>
      <vt:lpstr> Le ragioni per creare linee guida per la gestione della rinite allergica  </vt:lpstr>
      <vt:lpstr>Diapositiva 4</vt:lpstr>
      <vt:lpstr>Diapositiva 5</vt:lpstr>
      <vt:lpstr>Diapositiva 6</vt:lpstr>
      <vt:lpstr>LA REAZIONE IgE MEDIATA </vt:lpstr>
      <vt:lpstr>Fenotipi della rinite? </vt:lpstr>
      <vt:lpstr>Mediatori del mastocita </vt:lpstr>
      <vt:lpstr>Diapositiva 10</vt:lpstr>
      <vt:lpstr>Diapositiva 11</vt:lpstr>
      <vt:lpstr>Diapositiva 12</vt:lpstr>
      <vt:lpstr>Diapositiva 13</vt:lpstr>
      <vt:lpstr>La voce del paziente: la rinite allergica non è un disturbo banale Valovirta et al. Curr Op Allergy Clin Immunol 2008 </vt:lpstr>
      <vt:lpstr>La voce del paziente: la rinite allergica non è un disturbo banale Valovirta et al. Curr Op Allergy Clin Immunol 2008 </vt:lpstr>
      <vt:lpstr>Diapositiva 16</vt:lpstr>
      <vt:lpstr>Classificazione ARIA </vt:lpstr>
      <vt:lpstr>Diapositiva 18</vt:lpstr>
      <vt:lpstr>Diapositiva 19</vt:lpstr>
      <vt:lpstr>Diapositiva 20</vt:lpstr>
      <vt:lpstr>Frequenza di presentazione dei sintomi di rinite allergica al medico di Medicina generale </vt:lpstr>
      <vt:lpstr>COME INDIRIZZARE L’ANAMNESI </vt:lpstr>
      <vt:lpstr>Diapositiva 23</vt:lpstr>
      <vt:lpstr>LE PROCEDURE DIAGNOSTICHE DISPONIBILI A OMPLETAMENTO DELL’ANAMNESI </vt:lpstr>
      <vt:lpstr>Indicazioni al test di provocazione nasale </vt:lpstr>
      <vt:lpstr>I PAZIENTI CON RINITE DEVONO SEMPRE ESSERE STUDIATI PER L’EVENTUALE PRESENZA DI ASMA </vt:lpstr>
      <vt:lpstr>ANALISI DEL PROCESSO ASSISTENZIALE PER IL MMG </vt:lpstr>
      <vt:lpstr>CLASSIFICAZIONE GENERALE DELLE RINOPATIE </vt:lpstr>
      <vt:lpstr>Diapositiva 29</vt:lpstr>
      <vt:lpstr>PRINCIPALI COMORBILITA’ </vt:lpstr>
      <vt:lpstr>Comorbilità </vt:lpstr>
      <vt:lpstr>CONGIUNTIVITE </vt:lpstr>
      <vt:lpstr>Cheratocongiuntivite atopica e primaverile (AKC e VKC)  vs congiuntivite allergica stagionale e perenne (SAC e PAC)  </vt:lpstr>
      <vt:lpstr>Diapositiva 34</vt:lpstr>
      <vt:lpstr>RINOSINUSITE (E POLIPOSI): DIAGNOSI La radiografia standard non è raccomandata </vt:lpstr>
      <vt:lpstr>Diapositiva 36</vt:lpstr>
      <vt:lpstr>Diapositiva 37</vt:lpstr>
      <vt:lpstr>In che modo la presenza di rinite influenza la QoL nei pazienti  con asma controllato? Studio in real life </vt:lpstr>
      <vt:lpstr>La rinite allergica: </vt:lpstr>
      <vt:lpstr>EFFETTO DELLA RINITE SULL’ATTIVITÀ LAVORATIVA  </vt:lpstr>
      <vt:lpstr>QoL: Questionari per la rinite  </vt:lpstr>
      <vt:lpstr>Diapositiva 42</vt:lpstr>
      <vt:lpstr>Diapositiva 43</vt:lpstr>
      <vt:lpstr>METODOLOGIA EBM USATA NEL DOCUMENTO ARIA 2008 </vt:lpstr>
      <vt:lpstr>LIVELLI DI EVIDENZA DELL’EFFICACIA DI ALCUNE MISURE DI PREVENZIONE </vt:lpstr>
      <vt:lpstr>Diapositiva 46</vt:lpstr>
      <vt:lpstr>Aderenza al trattamento </vt:lpstr>
      <vt:lpstr>FORZA DELLE RACCOMANDAZIONI PER  ALCUNI FARMACI PER LA RINITE ALLERGICA </vt:lpstr>
      <vt:lpstr>Terapia farmacologica RACCOMANDAZIONI GENERALI </vt:lpstr>
      <vt:lpstr>Diapositiva 50</vt:lpstr>
      <vt:lpstr>Diapositiva 51</vt:lpstr>
      <vt:lpstr>TRATTAMENTI FARMACOLOGICI </vt:lpstr>
      <vt:lpstr>Sicurezza degli steroidi nasali in gravidanza. </vt:lpstr>
      <vt:lpstr>Sicurezza degli antistaminici in gravidanza. </vt:lpstr>
      <vt:lpstr>Altri farmaci in gravidanza </vt:lpstr>
      <vt:lpstr>Diapositiva 56</vt:lpstr>
      <vt:lpstr>Diapositiva 57</vt:lpstr>
      <vt:lpstr>LAVAGGIO NASALE </vt:lpstr>
      <vt:lpstr>Diapositiva 59</vt:lpstr>
      <vt:lpstr>ANTILEUCOTRIENICI</vt:lpstr>
      <vt:lpstr>ANTICORPO MONOCLONALE ANTI-IGE</vt:lpstr>
      <vt:lpstr>PROSPETTIVE FUTURE (fase II/III)</vt:lpstr>
      <vt:lpstr>TERAPIA FARMACOLOGICA DELLE CONGIUNTIVITI </vt:lpstr>
      <vt:lpstr>CONGIUNTIVITE ALLERGICA E ANTISTAMINICI TOPICI </vt:lpstr>
      <vt:lpstr>IMMUNOTERAPIA SPECIFICA: </vt:lpstr>
      <vt:lpstr>Diapositiva 66</vt:lpstr>
      <vt:lpstr>FATTORI DA CONSIDERARE PER LA PRESCRIZIONE DELL’ITS </vt:lpstr>
      <vt:lpstr>Studio prospettico Italiano sulla sicurezza della ITS sottocutanea nelle allergopatie respiratorie </vt:lpstr>
      <vt:lpstr>Sublingual immunotherapy. World Allergy Organization - Position Paper 2009 </vt:lpstr>
      <vt:lpstr>Diapositiva 70</vt:lpstr>
      <vt:lpstr>Specific immunotherapy for respiratory allergy: state of the art according to current meta-analyses.  </vt:lpstr>
      <vt:lpstr>Studi di farmacoeconomia ITS sottocutanea </vt:lpstr>
      <vt:lpstr>Studi di farmacoeconomia ITS sublinguale</vt:lpstr>
      <vt:lpstr>Medicine complementari/alternative: </vt:lpstr>
      <vt:lpstr>Trattamento della rinite allergica   </vt:lpstr>
      <vt:lpstr>Trattamento della rinite allergica (ARIA, Allergy 2008)   </vt:lpstr>
      <vt:lpstr>VALUTAZIONE EBM: LA PROSPETTIVA GRADE Preparazione delle raccomandazioni </vt:lpstr>
      <vt:lpstr>VALUTAZIONE EBM: LA PROSPETTIVA GRADE Qualità della prova sperimentale </vt:lpstr>
      <vt:lpstr>Allergic Rhinitis and its Impact on Asthma 2010 revision </vt:lpstr>
      <vt:lpstr>Diapositiva 80</vt:lpstr>
      <vt:lpstr>Esempi di raccomandazioni GRADE </vt:lpstr>
      <vt:lpstr>Esempi di raccomandazioni GRADE </vt:lpstr>
      <vt:lpstr>Esempi di raccomandazioni GRADE </vt:lpstr>
      <vt:lpstr>GRADE: raccomandazioni relative a strategie preventive e terapeutiche per pazienti con rinite allergica. </vt:lpstr>
      <vt:lpstr>GRADE: raccomandazioni relative a strategie preventive e terapeutiche per pazienti con rinite allergica. </vt:lpstr>
      <vt:lpstr>GRADE: raccomandazioni relative a strategie preventive e terapeutiche per pazienti con rinite allergica. </vt:lpstr>
      <vt:lpstr>Diapositiva 87</vt:lpstr>
      <vt:lpstr>UNITED AIRWAYS DISEASE </vt:lpstr>
      <vt:lpstr>Diapositiva 89</vt:lpstr>
      <vt:lpstr>Allergic rhinitis as a predictor for wheezing onset in school-aged children. </vt:lpstr>
      <vt:lpstr>Diapositiva 91</vt:lpstr>
      <vt:lpstr>PERSISTENT ASTHMA </vt:lpstr>
      <vt:lpstr>La mancanza di controllo dell’asma grave è associata alla presenza di rinite moderata/grave </vt:lpstr>
      <vt:lpstr>Diapositiva 94</vt:lpstr>
      <vt:lpstr>Rinite professionale  </vt:lpstr>
      <vt:lpstr>Rinite professionale  </vt:lpstr>
      <vt:lpstr>RINITE E ASMA NEGLI ATLETI </vt:lpstr>
      <vt:lpstr>FARMACI CONSENTITI E PROIBITI AGLI ATLETI   (Lista WADA 2011) </vt:lpstr>
      <vt:lpstr>RINITE NELL’ANZIANO </vt:lpstr>
      <vt:lpstr>ESSENTIALIA per il Medico di Medicina Generale </vt:lpstr>
      <vt:lpstr>ESSENTIALIA per il Medico di Medicina Generale </vt:lpstr>
      <vt:lpstr>Raccomandazioni conclusive </vt:lpstr>
      <vt:lpstr>Diapositiva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Bousquet</dc:creator>
  <cp:keywords/>
  <dc:description/>
  <cp:lastModifiedBy>T.SALSETTA</cp:lastModifiedBy>
  <cp:revision>399</cp:revision>
  <cp:lastPrinted>2009-04-22T19:24:48Z</cp:lastPrinted>
  <dcterms:created xsi:type="dcterms:W3CDTF">2001-03-07T19:24:49Z</dcterms:created>
  <dcterms:modified xsi:type="dcterms:W3CDTF">2011-04-19T14:02:43Z</dcterms:modified>
</cp:coreProperties>
</file>